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Lst>
  <p:notesMasterIdLst>
    <p:notesMasterId r:id="rId35"/>
  </p:notesMasterIdLst>
  <p:sldIdLst>
    <p:sldId id="256" r:id="rId3"/>
    <p:sldId id="292" r:id="rId4"/>
    <p:sldId id="299" r:id="rId5"/>
    <p:sldId id="278" r:id="rId6"/>
    <p:sldId id="331" r:id="rId7"/>
    <p:sldId id="260" r:id="rId8"/>
    <p:sldId id="327" r:id="rId9"/>
    <p:sldId id="261" r:id="rId10"/>
    <p:sldId id="315" r:id="rId11"/>
    <p:sldId id="293" r:id="rId12"/>
    <p:sldId id="347" r:id="rId13"/>
    <p:sldId id="344" r:id="rId14"/>
    <p:sldId id="338" r:id="rId15"/>
    <p:sldId id="339" r:id="rId16"/>
    <p:sldId id="340" r:id="rId17"/>
    <p:sldId id="345" r:id="rId18"/>
    <p:sldId id="341" r:id="rId19"/>
    <p:sldId id="343" r:id="rId20"/>
    <p:sldId id="290" r:id="rId21"/>
    <p:sldId id="288" r:id="rId22"/>
    <p:sldId id="266" r:id="rId23"/>
    <p:sldId id="329" r:id="rId24"/>
    <p:sldId id="328" r:id="rId25"/>
    <p:sldId id="325" r:id="rId26"/>
    <p:sldId id="349" r:id="rId27"/>
    <p:sldId id="346" r:id="rId28"/>
    <p:sldId id="333" r:id="rId29"/>
    <p:sldId id="334" r:id="rId30"/>
    <p:sldId id="335" r:id="rId31"/>
    <p:sldId id="336" r:id="rId32"/>
    <p:sldId id="337" r:id="rId33"/>
    <p:sldId id="31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3673" autoAdjust="0"/>
  </p:normalViewPr>
  <p:slideViewPr>
    <p:cSldViewPr snapToGrid="0">
      <p:cViewPr varScale="1">
        <p:scale>
          <a:sx n="75" d="100"/>
          <a:sy n="75" d="100"/>
        </p:scale>
        <p:origin x="9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38E26-0BD8-44D4-B397-DA18C42A5428}" type="datetimeFigureOut">
              <a:rPr lang="en-US" smtClean="0"/>
              <a:t>7/20/2024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BE690-C820-4497-A1D2-A97500CE639A}" type="slidenum">
              <a:rPr lang="en-US" smtClean="0"/>
              <a:t>‹#›</a:t>
            </a:fld>
            <a:endParaRPr lang="en-US"/>
          </a:p>
        </p:txBody>
      </p:sp>
    </p:spTree>
    <p:extLst>
      <p:ext uri="{BB962C8B-B14F-4D97-AF65-F5344CB8AC3E}">
        <p14:creationId xmlns:p14="http://schemas.microsoft.com/office/powerpoint/2010/main" val="396091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BE690-C820-4497-A1D2-A97500CE639A}" type="slidenum">
              <a:rPr lang="en-US" smtClean="0"/>
              <a:t>26</a:t>
            </a:fld>
            <a:endParaRPr lang="en-US"/>
          </a:p>
        </p:txBody>
      </p:sp>
    </p:spTree>
    <p:extLst>
      <p:ext uri="{BB962C8B-B14F-4D97-AF65-F5344CB8AC3E}">
        <p14:creationId xmlns:p14="http://schemas.microsoft.com/office/powerpoint/2010/main" val="132792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BE690-C820-4497-A1D2-A97500CE639A}" type="slidenum">
              <a:rPr lang="en-US" smtClean="0"/>
              <a:t>27</a:t>
            </a:fld>
            <a:endParaRPr lang="en-US"/>
          </a:p>
        </p:txBody>
      </p:sp>
    </p:spTree>
    <p:extLst>
      <p:ext uri="{BB962C8B-B14F-4D97-AF65-F5344CB8AC3E}">
        <p14:creationId xmlns:p14="http://schemas.microsoft.com/office/powerpoint/2010/main" val="4163920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C6F0-AC34-0F77-B90B-37A2DBC2E5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245E9C-5466-4041-9F7C-299D215D6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9A3138-16C2-36DE-F0C6-98E3CA60062E}"/>
              </a:ext>
            </a:extLst>
          </p:cNvPr>
          <p:cNvSpPr>
            <a:spLocks noGrp="1"/>
          </p:cNvSpPr>
          <p:nvPr>
            <p:ph type="dt" sz="half" idx="10"/>
          </p:nvPr>
        </p:nvSpPr>
        <p:spPr/>
        <p:txBody>
          <a:bodyPr/>
          <a:lstStyle/>
          <a:p>
            <a:fld id="{C36BB29B-1C16-4A4E-9BA1-C830A4FD8A2B}" type="datetimeFigureOut">
              <a:rPr lang="en-US" smtClean="0"/>
              <a:t>7/20/2024</a:t>
            </a:fld>
            <a:endParaRPr lang="en-US"/>
          </a:p>
        </p:txBody>
      </p:sp>
      <p:sp>
        <p:nvSpPr>
          <p:cNvPr id="5" name="Footer Placeholder 4">
            <a:extLst>
              <a:ext uri="{FF2B5EF4-FFF2-40B4-BE49-F238E27FC236}">
                <a16:creationId xmlns:a16="http://schemas.microsoft.com/office/drawing/2014/main" id="{B10EB270-D010-35F8-EC51-A4DC1C9CE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E685A-ADD0-120C-FBA4-13380F810822}"/>
              </a:ext>
            </a:extLst>
          </p:cNvPr>
          <p:cNvSpPr>
            <a:spLocks noGrp="1"/>
          </p:cNvSpPr>
          <p:nvPr>
            <p:ph type="sldNum" sz="quarter" idx="12"/>
          </p:nvPr>
        </p:nvSpPr>
        <p:spPr/>
        <p:txBody>
          <a:bodyPr/>
          <a:lstStyle/>
          <a:p>
            <a:fld id="{B4A9E892-88EE-4A3B-B047-90FD39BDC72D}" type="slidenum">
              <a:rPr lang="en-US" smtClean="0"/>
              <a:t>‹#›</a:t>
            </a:fld>
            <a:endParaRPr lang="en-US"/>
          </a:p>
        </p:txBody>
      </p:sp>
      <p:pic>
        <p:nvPicPr>
          <p:cNvPr id="8" name="Picture 7">
            <a:extLst>
              <a:ext uri="{FF2B5EF4-FFF2-40B4-BE49-F238E27FC236}">
                <a16:creationId xmlns:a16="http://schemas.microsoft.com/office/drawing/2014/main" id="{D687CBB3-C617-62F3-3881-0DB283F91221}"/>
              </a:ext>
            </a:extLst>
          </p:cNvPr>
          <p:cNvPicPr>
            <a:picLocks noChangeAspect="1"/>
          </p:cNvPicPr>
          <p:nvPr userDrawn="1"/>
        </p:nvPicPr>
        <p:blipFill>
          <a:blip r:embed="rId2"/>
          <a:stretch>
            <a:fillRect/>
          </a:stretch>
        </p:blipFill>
        <p:spPr>
          <a:xfrm>
            <a:off x="4762" y="4762"/>
            <a:ext cx="12182475" cy="6848475"/>
          </a:xfrm>
          <a:prstGeom prst="rect">
            <a:avLst/>
          </a:prstGeom>
        </p:spPr>
      </p:pic>
    </p:spTree>
    <p:extLst>
      <p:ext uri="{BB962C8B-B14F-4D97-AF65-F5344CB8AC3E}">
        <p14:creationId xmlns:p14="http://schemas.microsoft.com/office/powerpoint/2010/main" val="375875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549B-B775-3871-1692-970A55DA95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D5400D-F748-AFB4-D3E5-0D294736DE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24D0A-828F-B8B4-B698-0FB9313A0307}"/>
              </a:ext>
            </a:extLst>
          </p:cNvPr>
          <p:cNvSpPr>
            <a:spLocks noGrp="1"/>
          </p:cNvSpPr>
          <p:nvPr>
            <p:ph type="dt" sz="half" idx="10"/>
          </p:nvPr>
        </p:nvSpPr>
        <p:spPr/>
        <p:txBody>
          <a:bodyPr/>
          <a:lstStyle/>
          <a:p>
            <a:fld id="{C36BB29B-1C16-4A4E-9BA1-C830A4FD8A2B}" type="datetimeFigureOut">
              <a:rPr lang="en-US" smtClean="0"/>
              <a:t>7/20/2024</a:t>
            </a:fld>
            <a:endParaRPr lang="en-US"/>
          </a:p>
        </p:txBody>
      </p:sp>
      <p:sp>
        <p:nvSpPr>
          <p:cNvPr id="5" name="Footer Placeholder 4">
            <a:extLst>
              <a:ext uri="{FF2B5EF4-FFF2-40B4-BE49-F238E27FC236}">
                <a16:creationId xmlns:a16="http://schemas.microsoft.com/office/drawing/2014/main" id="{5ED9455D-F883-4B31-BCBB-B6B0E7332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9D055-640B-CC40-ACEE-6CF2DE69DBFD}"/>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43333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F59D57-C883-F0C9-2FEF-92779A9800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A9F27-1C69-0966-8EAC-89278797FC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582BF-2B09-5A73-D504-578E4176B640}"/>
              </a:ext>
            </a:extLst>
          </p:cNvPr>
          <p:cNvSpPr>
            <a:spLocks noGrp="1"/>
          </p:cNvSpPr>
          <p:nvPr>
            <p:ph type="dt" sz="half" idx="10"/>
          </p:nvPr>
        </p:nvSpPr>
        <p:spPr/>
        <p:txBody>
          <a:bodyPr/>
          <a:lstStyle/>
          <a:p>
            <a:fld id="{C36BB29B-1C16-4A4E-9BA1-C830A4FD8A2B}" type="datetimeFigureOut">
              <a:rPr lang="en-US" smtClean="0"/>
              <a:t>7/20/2024</a:t>
            </a:fld>
            <a:endParaRPr lang="en-US"/>
          </a:p>
        </p:txBody>
      </p:sp>
      <p:sp>
        <p:nvSpPr>
          <p:cNvPr id="5" name="Footer Placeholder 4">
            <a:extLst>
              <a:ext uri="{FF2B5EF4-FFF2-40B4-BE49-F238E27FC236}">
                <a16:creationId xmlns:a16="http://schemas.microsoft.com/office/drawing/2014/main" id="{691168B7-D18A-6EA8-E7F1-727130CA1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EA555-8EDF-9B5F-1480-5830803637AD}"/>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200926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C964-BC46-D348-94AB-B711EEDFD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DA134C-9A35-1E4B-B4F1-9F3DBF12D9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6B2191-333A-6D4E-B37C-2F66948914F0}"/>
              </a:ext>
            </a:extLst>
          </p:cNvPr>
          <p:cNvSpPr>
            <a:spLocks noGrp="1"/>
          </p:cNvSpPr>
          <p:nvPr>
            <p:ph type="dt" sz="half" idx="10"/>
          </p:nvPr>
        </p:nvSpPr>
        <p:spPr/>
        <p:txBody>
          <a:bodyPr/>
          <a:lstStyle/>
          <a:p>
            <a:fld id="{EFC66798-F321-1446-96A8-7D811C9E0C23}" type="datetimeFigureOut">
              <a:rPr lang="en-US" smtClean="0"/>
              <a:t>7/20/2024</a:t>
            </a:fld>
            <a:endParaRPr lang="en-US"/>
          </a:p>
        </p:txBody>
      </p:sp>
      <p:sp>
        <p:nvSpPr>
          <p:cNvPr id="5" name="Footer Placeholder 4">
            <a:extLst>
              <a:ext uri="{FF2B5EF4-FFF2-40B4-BE49-F238E27FC236}">
                <a16:creationId xmlns:a16="http://schemas.microsoft.com/office/drawing/2014/main" id="{DCF8C5AB-8D76-8C42-91BA-5EF48878D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87424-0365-A040-94F6-197EF44A1D17}"/>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55601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72BD-8831-1D4E-A3C1-8A543F98E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0C846-3FD3-3740-8FAA-032067530F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FF58F-04CB-7849-98AC-259C01F76B21}"/>
              </a:ext>
            </a:extLst>
          </p:cNvPr>
          <p:cNvSpPr>
            <a:spLocks noGrp="1"/>
          </p:cNvSpPr>
          <p:nvPr>
            <p:ph type="dt" sz="half" idx="10"/>
          </p:nvPr>
        </p:nvSpPr>
        <p:spPr/>
        <p:txBody>
          <a:bodyPr/>
          <a:lstStyle/>
          <a:p>
            <a:fld id="{EFC66798-F321-1446-96A8-7D811C9E0C23}" type="datetimeFigureOut">
              <a:rPr lang="en-US" smtClean="0"/>
              <a:t>7/20/2024</a:t>
            </a:fld>
            <a:endParaRPr lang="en-US"/>
          </a:p>
        </p:txBody>
      </p:sp>
      <p:sp>
        <p:nvSpPr>
          <p:cNvPr id="5" name="Footer Placeholder 4">
            <a:extLst>
              <a:ext uri="{FF2B5EF4-FFF2-40B4-BE49-F238E27FC236}">
                <a16:creationId xmlns:a16="http://schemas.microsoft.com/office/drawing/2014/main" id="{17683174-0D57-1D4A-928A-ADC7DC9BF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5C064-9845-284C-A86D-14B798AA6589}"/>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761446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A518-20C7-B340-A8C8-CF30178AB5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62ECF5-C2BF-854E-83DB-52817D84C5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EFA29B-A0CE-FA4F-BD02-F263C704A6F0}"/>
              </a:ext>
            </a:extLst>
          </p:cNvPr>
          <p:cNvSpPr>
            <a:spLocks noGrp="1"/>
          </p:cNvSpPr>
          <p:nvPr>
            <p:ph type="dt" sz="half" idx="10"/>
          </p:nvPr>
        </p:nvSpPr>
        <p:spPr/>
        <p:txBody>
          <a:bodyPr/>
          <a:lstStyle/>
          <a:p>
            <a:fld id="{EFC66798-F321-1446-96A8-7D811C9E0C23}" type="datetimeFigureOut">
              <a:rPr lang="en-US" smtClean="0"/>
              <a:t>7/20/2024</a:t>
            </a:fld>
            <a:endParaRPr lang="en-US"/>
          </a:p>
        </p:txBody>
      </p:sp>
      <p:sp>
        <p:nvSpPr>
          <p:cNvPr id="5" name="Footer Placeholder 4">
            <a:extLst>
              <a:ext uri="{FF2B5EF4-FFF2-40B4-BE49-F238E27FC236}">
                <a16:creationId xmlns:a16="http://schemas.microsoft.com/office/drawing/2014/main" id="{39AF5F56-5BA2-644B-AA93-4D51A73B9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6F84D-61CD-A044-BAEC-B368E7EAC212}"/>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1855871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1AB6-9EE0-CE41-893E-C37079836C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68050-3168-D949-98F7-06B7442E0A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DF8555-AADD-EB43-86A9-C1FBF666B0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FD931E-83AC-6E4A-BC1B-287430B70B73}"/>
              </a:ext>
            </a:extLst>
          </p:cNvPr>
          <p:cNvSpPr>
            <a:spLocks noGrp="1"/>
          </p:cNvSpPr>
          <p:nvPr>
            <p:ph type="dt" sz="half" idx="10"/>
          </p:nvPr>
        </p:nvSpPr>
        <p:spPr/>
        <p:txBody>
          <a:bodyPr/>
          <a:lstStyle/>
          <a:p>
            <a:fld id="{EFC66798-F321-1446-96A8-7D811C9E0C23}" type="datetimeFigureOut">
              <a:rPr lang="en-US" smtClean="0"/>
              <a:t>7/20/2024</a:t>
            </a:fld>
            <a:endParaRPr lang="en-US"/>
          </a:p>
        </p:txBody>
      </p:sp>
      <p:sp>
        <p:nvSpPr>
          <p:cNvPr id="6" name="Footer Placeholder 5">
            <a:extLst>
              <a:ext uri="{FF2B5EF4-FFF2-40B4-BE49-F238E27FC236}">
                <a16:creationId xmlns:a16="http://schemas.microsoft.com/office/drawing/2014/main" id="{C2ADE93B-1C18-6E45-A9DD-AE96EE3A6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C1831-CB1E-7541-A227-406657F59290}"/>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372055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00DF-4CF3-3548-9708-FAD4C85DA6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758242-8461-CA43-8E4F-747068CB66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DE44E1-9A4C-FF4A-AB5F-EA9DCEC182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EBC82A-C64F-DE42-AA41-C7AB0A11A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B1B5A1-9AB0-C34D-A69D-05A021019A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DD6C1E-50D7-0045-8E71-756CAA74260E}"/>
              </a:ext>
            </a:extLst>
          </p:cNvPr>
          <p:cNvSpPr>
            <a:spLocks noGrp="1"/>
          </p:cNvSpPr>
          <p:nvPr>
            <p:ph type="dt" sz="half" idx="10"/>
          </p:nvPr>
        </p:nvSpPr>
        <p:spPr/>
        <p:txBody>
          <a:bodyPr/>
          <a:lstStyle/>
          <a:p>
            <a:fld id="{EFC66798-F321-1446-96A8-7D811C9E0C23}" type="datetimeFigureOut">
              <a:rPr lang="en-US" smtClean="0"/>
              <a:t>7/20/2024</a:t>
            </a:fld>
            <a:endParaRPr lang="en-US"/>
          </a:p>
        </p:txBody>
      </p:sp>
      <p:sp>
        <p:nvSpPr>
          <p:cNvPr id="8" name="Footer Placeholder 7">
            <a:extLst>
              <a:ext uri="{FF2B5EF4-FFF2-40B4-BE49-F238E27FC236}">
                <a16:creationId xmlns:a16="http://schemas.microsoft.com/office/drawing/2014/main" id="{4F7D6967-8EFE-CF45-87E7-28CDC82878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4B2B50-B18F-384B-B38D-415A4F4FA9B0}"/>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332785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E76F-018D-064E-8B26-F78DBEA814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FCB3B9-AE67-A64C-9B41-E61DF18F6E97}"/>
              </a:ext>
            </a:extLst>
          </p:cNvPr>
          <p:cNvSpPr>
            <a:spLocks noGrp="1"/>
          </p:cNvSpPr>
          <p:nvPr>
            <p:ph type="dt" sz="half" idx="10"/>
          </p:nvPr>
        </p:nvSpPr>
        <p:spPr/>
        <p:txBody>
          <a:bodyPr/>
          <a:lstStyle/>
          <a:p>
            <a:fld id="{EFC66798-F321-1446-96A8-7D811C9E0C23}" type="datetimeFigureOut">
              <a:rPr lang="en-US" smtClean="0"/>
              <a:t>7/20/2024</a:t>
            </a:fld>
            <a:endParaRPr lang="en-US"/>
          </a:p>
        </p:txBody>
      </p:sp>
      <p:sp>
        <p:nvSpPr>
          <p:cNvPr id="4" name="Footer Placeholder 3">
            <a:extLst>
              <a:ext uri="{FF2B5EF4-FFF2-40B4-BE49-F238E27FC236}">
                <a16:creationId xmlns:a16="http://schemas.microsoft.com/office/drawing/2014/main" id="{A4533C7C-3D8E-904A-8B1E-2021F43DB8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84BCAC-082A-0947-AA33-DE8D43ACE3B8}"/>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299251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C0ADEF-84D6-0D45-B05A-1963683879D5}"/>
              </a:ext>
            </a:extLst>
          </p:cNvPr>
          <p:cNvSpPr>
            <a:spLocks noGrp="1"/>
          </p:cNvSpPr>
          <p:nvPr>
            <p:ph type="dt" sz="half" idx="10"/>
          </p:nvPr>
        </p:nvSpPr>
        <p:spPr/>
        <p:txBody>
          <a:bodyPr/>
          <a:lstStyle/>
          <a:p>
            <a:fld id="{EFC66798-F321-1446-96A8-7D811C9E0C23}" type="datetimeFigureOut">
              <a:rPr lang="en-US" smtClean="0"/>
              <a:t>7/20/2024</a:t>
            </a:fld>
            <a:endParaRPr lang="en-US"/>
          </a:p>
        </p:txBody>
      </p:sp>
      <p:sp>
        <p:nvSpPr>
          <p:cNvPr id="3" name="Footer Placeholder 2">
            <a:extLst>
              <a:ext uri="{FF2B5EF4-FFF2-40B4-BE49-F238E27FC236}">
                <a16:creationId xmlns:a16="http://schemas.microsoft.com/office/drawing/2014/main" id="{388B15FE-3B27-CF47-A98A-ABA91B33E2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B0BE52-6611-4643-9FA1-40C2B818A1E0}"/>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505694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C1D8-A37A-3646-BF17-E458EDB08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DCB5DC-48FB-BD4D-9C67-4722543EA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5E5EF-83F6-D044-A408-0DBAE3382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705382-D901-4948-99A6-DD4F794E6954}"/>
              </a:ext>
            </a:extLst>
          </p:cNvPr>
          <p:cNvSpPr>
            <a:spLocks noGrp="1"/>
          </p:cNvSpPr>
          <p:nvPr>
            <p:ph type="dt" sz="half" idx="10"/>
          </p:nvPr>
        </p:nvSpPr>
        <p:spPr/>
        <p:txBody>
          <a:bodyPr/>
          <a:lstStyle/>
          <a:p>
            <a:fld id="{EFC66798-F321-1446-96A8-7D811C9E0C23}" type="datetimeFigureOut">
              <a:rPr lang="en-US" smtClean="0"/>
              <a:t>7/20/2024</a:t>
            </a:fld>
            <a:endParaRPr lang="en-US"/>
          </a:p>
        </p:txBody>
      </p:sp>
      <p:sp>
        <p:nvSpPr>
          <p:cNvPr id="6" name="Footer Placeholder 5">
            <a:extLst>
              <a:ext uri="{FF2B5EF4-FFF2-40B4-BE49-F238E27FC236}">
                <a16:creationId xmlns:a16="http://schemas.microsoft.com/office/drawing/2014/main" id="{489D2E55-01FB-A940-B4B4-92E2A48A2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DA185C-EBB8-9D4E-8616-A2C3868C6F07}"/>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50451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A38F-1804-5116-C1D2-27E47288C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90EF1F-B8E0-E2F2-E6A6-92F7E0ED2D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EBCD5-FF4A-CB1B-55BB-237EA2A94FFF}"/>
              </a:ext>
            </a:extLst>
          </p:cNvPr>
          <p:cNvSpPr>
            <a:spLocks noGrp="1"/>
          </p:cNvSpPr>
          <p:nvPr>
            <p:ph type="dt" sz="half" idx="10"/>
          </p:nvPr>
        </p:nvSpPr>
        <p:spPr/>
        <p:txBody>
          <a:bodyPr/>
          <a:lstStyle/>
          <a:p>
            <a:fld id="{C36BB29B-1C16-4A4E-9BA1-C830A4FD8A2B}" type="datetimeFigureOut">
              <a:rPr lang="en-US" smtClean="0"/>
              <a:t>7/20/2024</a:t>
            </a:fld>
            <a:endParaRPr lang="en-US"/>
          </a:p>
        </p:txBody>
      </p:sp>
      <p:sp>
        <p:nvSpPr>
          <p:cNvPr id="5" name="Footer Placeholder 4">
            <a:extLst>
              <a:ext uri="{FF2B5EF4-FFF2-40B4-BE49-F238E27FC236}">
                <a16:creationId xmlns:a16="http://schemas.microsoft.com/office/drawing/2014/main" id="{46EC9158-F543-3170-6B23-F9C8B792C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28F35-1274-0AD4-A2D1-84E811D26723}"/>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503548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1BF7-FF8D-F449-B685-B2BE545C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EDD6D-154B-954C-8D81-3331B6307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7FEEB6-38F4-A04A-A56B-3C5F6D781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125AB6-A297-FD41-BB42-578E2871568C}"/>
              </a:ext>
            </a:extLst>
          </p:cNvPr>
          <p:cNvSpPr>
            <a:spLocks noGrp="1"/>
          </p:cNvSpPr>
          <p:nvPr>
            <p:ph type="dt" sz="half" idx="10"/>
          </p:nvPr>
        </p:nvSpPr>
        <p:spPr/>
        <p:txBody>
          <a:bodyPr/>
          <a:lstStyle/>
          <a:p>
            <a:fld id="{EFC66798-F321-1446-96A8-7D811C9E0C23}" type="datetimeFigureOut">
              <a:rPr lang="en-US" smtClean="0"/>
              <a:t>7/20/2024</a:t>
            </a:fld>
            <a:endParaRPr lang="en-US"/>
          </a:p>
        </p:txBody>
      </p:sp>
      <p:sp>
        <p:nvSpPr>
          <p:cNvPr id="6" name="Footer Placeholder 5">
            <a:extLst>
              <a:ext uri="{FF2B5EF4-FFF2-40B4-BE49-F238E27FC236}">
                <a16:creationId xmlns:a16="http://schemas.microsoft.com/office/drawing/2014/main" id="{E59A89F7-1340-184F-BBCD-C1F7F1A2D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578C5-8FD0-6D4D-BB2D-4F92E9B9831C}"/>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78188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AF3D-9DF9-5943-A627-0C882B95B1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F07BD5-739B-084E-B434-C3CC2DE22A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53394-BC3A-FF46-B2A3-2DCEB6793BCC}"/>
              </a:ext>
            </a:extLst>
          </p:cNvPr>
          <p:cNvSpPr>
            <a:spLocks noGrp="1"/>
          </p:cNvSpPr>
          <p:nvPr>
            <p:ph type="dt" sz="half" idx="10"/>
          </p:nvPr>
        </p:nvSpPr>
        <p:spPr/>
        <p:txBody>
          <a:bodyPr/>
          <a:lstStyle/>
          <a:p>
            <a:fld id="{EFC66798-F321-1446-96A8-7D811C9E0C23}" type="datetimeFigureOut">
              <a:rPr lang="en-US" smtClean="0"/>
              <a:t>7/20/2024</a:t>
            </a:fld>
            <a:endParaRPr lang="en-US"/>
          </a:p>
        </p:txBody>
      </p:sp>
      <p:sp>
        <p:nvSpPr>
          <p:cNvPr id="5" name="Footer Placeholder 4">
            <a:extLst>
              <a:ext uri="{FF2B5EF4-FFF2-40B4-BE49-F238E27FC236}">
                <a16:creationId xmlns:a16="http://schemas.microsoft.com/office/drawing/2014/main" id="{646A3B7E-E226-D346-9E47-D83EBB557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AE18D-A222-BF40-953A-A001AA55E216}"/>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4167736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CEB774-4D15-D749-BCF8-C1D50E8DAF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D19E01-7286-AB43-B9D1-3C8C902BFB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2D49B-20B9-1F45-8612-5F4A03DF58B6}"/>
              </a:ext>
            </a:extLst>
          </p:cNvPr>
          <p:cNvSpPr>
            <a:spLocks noGrp="1"/>
          </p:cNvSpPr>
          <p:nvPr>
            <p:ph type="dt" sz="half" idx="10"/>
          </p:nvPr>
        </p:nvSpPr>
        <p:spPr/>
        <p:txBody>
          <a:bodyPr/>
          <a:lstStyle/>
          <a:p>
            <a:fld id="{EFC66798-F321-1446-96A8-7D811C9E0C23}" type="datetimeFigureOut">
              <a:rPr lang="en-US" smtClean="0"/>
              <a:t>7/20/2024</a:t>
            </a:fld>
            <a:endParaRPr lang="en-US"/>
          </a:p>
        </p:txBody>
      </p:sp>
      <p:sp>
        <p:nvSpPr>
          <p:cNvPr id="5" name="Footer Placeholder 4">
            <a:extLst>
              <a:ext uri="{FF2B5EF4-FFF2-40B4-BE49-F238E27FC236}">
                <a16:creationId xmlns:a16="http://schemas.microsoft.com/office/drawing/2014/main" id="{F1E8B7AA-3330-F643-B054-A8E8E2BD0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28D5C-5C66-4D41-B064-196865D2ED09}"/>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88892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91EE-7766-668E-823A-4B444025C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2BD2B-EAAA-A462-D6C4-89CEDC914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C1081-C4E9-82FE-5A44-5E05F8513B94}"/>
              </a:ext>
            </a:extLst>
          </p:cNvPr>
          <p:cNvSpPr>
            <a:spLocks noGrp="1"/>
          </p:cNvSpPr>
          <p:nvPr>
            <p:ph type="dt" sz="half" idx="10"/>
          </p:nvPr>
        </p:nvSpPr>
        <p:spPr/>
        <p:txBody>
          <a:bodyPr/>
          <a:lstStyle/>
          <a:p>
            <a:fld id="{C36BB29B-1C16-4A4E-9BA1-C830A4FD8A2B}" type="datetimeFigureOut">
              <a:rPr lang="en-US" smtClean="0"/>
              <a:t>7/20/2024</a:t>
            </a:fld>
            <a:endParaRPr lang="en-US"/>
          </a:p>
        </p:txBody>
      </p:sp>
      <p:sp>
        <p:nvSpPr>
          <p:cNvPr id="5" name="Footer Placeholder 4">
            <a:extLst>
              <a:ext uri="{FF2B5EF4-FFF2-40B4-BE49-F238E27FC236}">
                <a16:creationId xmlns:a16="http://schemas.microsoft.com/office/drawing/2014/main" id="{4FE1AACC-2224-F903-9742-70BDC11AF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C65CD-6C96-244F-0898-84EF93CD851F}"/>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02198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7FC7-EE51-1855-C9E0-E2CDE41E7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1D3B1-FC57-ED9E-2E22-8A2B092E0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D9414A-CB54-F7FE-C797-8CF0007F90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8CFFF8-4BE4-A185-F6E5-24C3B9CCF7A2}"/>
              </a:ext>
            </a:extLst>
          </p:cNvPr>
          <p:cNvSpPr>
            <a:spLocks noGrp="1"/>
          </p:cNvSpPr>
          <p:nvPr>
            <p:ph type="dt" sz="half" idx="10"/>
          </p:nvPr>
        </p:nvSpPr>
        <p:spPr/>
        <p:txBody>
          <a:bodyPr/>
          <a:lstStyle/>
          <a:p>
            <a:fld id="{C36BB29B-1C16-4A4E-9BA1-C830A4FD8A2B}" type="datetimeFigureOut">
              <a:rPr lang="en-US" smtClean="0"/>
              <a:t>7/20/2024</a:t>
            </a:fld>
            <a:endParaRPr lang="en-US"/>
          </a:p>
        </p:txBody>
      </p:sp>
      <p:sp>
        <p:nvSpPr>
          <p:cNvPr id="6" name="Footer Placeholder 5">
            <a:extLst>
              <a:ext uri="{FF2B5EF4-FFF2-40B4-BE49-F238E27FC236}">
                <a16:creationId xmlns:a16="http://schemas.microsoft.com/office/drawing/2014/main" id="{18CD5A3C-A4FB-41F4-9227-F11482DE4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00900-DDC9-2C5B-2C6D-F37C01CFB8EE}"/>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217778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299C-53AA-1565-8F81-DA5208C7E3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8847ED-8B4B-9998-F87A-7BCF969CD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5C54B0-D06B-124D-7FF2-BBB648EB7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ADB6D9-F533-D467-651E-ED61DF61FF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42944-0E69-68D3-81A7-66EA0A527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FB8F2B-C321-1B79-D86B-24917D564FD0}"/>
              </a:ext>
            </a:extLst>
          </p:cNvPr>
          <p:cNvSpPr>
            <a:spLocks noGrp="1"/>
          </p:cNvSpPr>
          <p:nvPr>
            <p:ph type="dt" sz="half" idx="10"/>
          </p:nvPr>
        </p:nvSpPr>
        <p:spPr/>
        <p:txBody>
          <a:bodyPr/>
          <a:lstStyle/>
          <a:p>
            <a:fld id="{C36BB29B-1C16-4A4E-9BA1-C830A4FD8A2B}" type="datetimeFigureOut">
              <a:rPr lang="en-US" smtClean="0"/>
              <a:t>7/20/2024</a:t>
            </a:fld>
            <a:endParaRPr lang="en-US"/>
          </a:p>
        </p:txBody>
      </p:sp>
      <p:sp>
        <p:nvSpPr>
          <p:cNvPr id="8" name="Footer Placeholder 7">
            <a:extLst>
              <a:ext uri="{FF2B5EF4-FFF2-40B4-BE49-F238E27FC236}">
                <a16:creationId xmlns:a16="http://schemas.microsoft.com/office/drawing/2014/main" id="{BCB6BB66-8039-877F-B0C0-5FF3D9A660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54BFE-EC36-1D7D-DB83-69C5D6EC8832}"/>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96128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3256-FD6D-95DD-72FE-0B82A0DC9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F2DE16-84F8-D106-52D2-8EB9431597F3}"/>
              </a:ext>
            </a:extLst>
          </p:cNvPr>
          <p:cNvSpPr>
            <a:spLocks noGrp="1"/>
          </p:cNvSpPr>
          <p:nvPr>
            <p:ph type="dt" sz="half" idx="10"/>
          </p:nvPr>
        </p:nvSpPr>
        <p:spPr/>
        <p:txBody>
          <a:bodyPr/>
          <a:lstStyle/>
          <a:p>
            <a:fld id="{C36BB29B-1C16-4A4E-9BA1-C830A4FD8A2B}" type="datetimeFigureOut">
              <a:rPr lang="en-US" smtClean="0"/>
              <a:t>7/20/2024</a:t>
            </a:fld>
            <a:endParaRPr lang="en-US"/>
          </a:p>
        </p:txBody>
      </p:sp>
      <p:sp>
        <p:nvSpPr>
          <p:cNvPr id="4" name="Footer Placeholder 3">
            <a:extLst>
              <a:ext uri="{FF2B5EF4-FFF2-40B4-BE49-F238E27FC236}">
                <a16:creationId xmlns:a16="http://schemas.microsoft.com/office/drawing/2014/main" id="{CFF391BE-F2BF-B35C-EB4E-4CB54BA039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CE04D9-4520-465C-493E-423C282B77B5}"/>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07135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BF3C5-CC24-CEE2-1E5F-9731C290F03D}"/>
              </a:ext>
            </a:extLst>
          </p:cNvPr>
          <p:cNvSpPr>
            <a:spLocks noGrp="1"/>
          </p:cNvSpPr>
          <p:nvPr>
            <p:ph type="dt" sz="half" idx="10"/>
          </p:nvPr>
        </p:nvSpPr>
        <p:spPr/>
        <p:txBody>
          <a:bodyPr/>
          <a:lstStyle/>
          <a:p>
            <a:fld id="{C36BB29B-1C16-4A4E-9BA1-C830A4FD8A2B}" type="datetimeFigureOut">
              <a:rPr lang="en-US" smtClean="0"/>
              <a:t>7/20/2024</a:t>
            </a:fld>
            <a:endParaRPr lang="en-US"/>
          </a:p>
        </p:txBody>
      </p:sp>
      <p:sp>
        <p:nvSpPr>
          <p:cNvPr id="3" name="Footer Placeholder 2">
            <a:extLst>
              <a:ext uri="{FF2B5EF4-FFF2-40B4-BE49-F238E27FC236}">
                <a16:creationId xmlns:a16="http://schemas.microsoft.com/office/drawing/2014/main" id="{EEE20D67-452D-6A6A-B201-5A03316FC8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B9FC72-48EF-3B34-5FC5-6D9096DE0E22}"/>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74910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C79A-CFEB-3151-248F-07923FE76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53CF52-9675-FD86-320F-ADC93B7DD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6DCF0-AA61-73C0-BBF2-D59464ED5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0012A-2C3C-5CF6-7ADF-378F986417E7}"/>
              </a:ext>
            </a:extLst>
          </p:cNvPr>
          <p:cNvSpPr>
            <a:spLocks noGrp="1"/>
          </p:cNvSpPr>
          <p:nvPr>
            <p:ph type="dt" sz="half" idx="10"/>
          </p:nvPr>
        </p:nvSpPr>
        <p:spPr/>
        <p:txBody>
          <a:bodyPr/>
          <a:lstStyle/>
          <a:p>
            <a:fld id="{C36BB29B-1C16-4A4E-9BA1-C830A4FD8A2B}" type="datetimeFigureOut">
              <a:rPr lang="en-US" smtClean="0"/>
              <a:t>7/20/2024</a:t>
            </a:fld>
            <a:endParaRPr lang="en-US"/>
          </a:p>
        </p:txBody>
      </p:sp>
      <p:sp>
        <p:nvSpPr>
          <p:cNvPr id="6" name="Footer Placeholder 5">
            <a:extLst>
              <a:ext uri="{FF2B5EF4-FFF2-40B4-BE49-F238E27FC236}">
                <a16:creationId xmlns:a16="http://schemas.microsoft.com/office/drawing/2014/main" id="{7418DB62-01C4-0555-EFF5-AD1C61B01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CA108-E13C-1EF6-9910-6DC815EF1527}"/>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46124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0550-7063-E0E3-C21F-ED2ED966B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346F84-D6DD-7385-E962-52CED8AFA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997D22-393F-6A30-B4D3-8D6778EF1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F41FD-4EF0-D53E-12AC-759DBA00F355}"/>
              </a:ext>
            </a:extLst>
          </p:cNvPr>
          <p:cNvSpPr>
            <a:spLocks noGrp="1"/>
          </p:cNvSpPr>
          <p:nvPr>
            <p:ph type="dt" sz="half" idx="10"/>
          </p:nvPr>
        </p:nvSpPr>
        <p:spPr/>
        <p:txBody>
          <a:bodyPr/>
          <a:lstStyle/>
          <a:p>
            <a:fld id="{C36BB29B-1C16-4A4E-9BA1-C830A4FD8A2B}" type="datetimeFigureOut">
              <a:rPr lang="en-US" smtClean="0"/>
              <a:t>7/20/2024</a:t>
            </a:fld>
            <a:endParaRPr lang="en-US"/>
          </a:p>
        </p:txBody>
      </p:sp>
      <p:sp>
        <p:nvSpPr>
          <p:cNvPr id="6" name="Footer Placeholder 5">
            <a:extLst>
              <a:ext uri="{FF2B5EF4-FFF2-40B4-BE49-F238E27FC236}">
                <a16:creationId xmlns:a16="http://schemas.microsoft.com/office/drawing/2014/main" id="{8718C146-A6F6-B16E-83F7-DE91A0CBB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354D3-7A2A-8A0C-669E-07747E5CFF50}"/>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4785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A2E74-1E01-47CF-97D9-8076019C4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E30DBC-1E34-90A2-9D3A-83F779A0A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83D87-167B-F00B-9039-C1D57DBC4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BB29B-1C16-4A4E-9BA1-C830A4FD8A2B}" type="datetimeFigureOut">
              <a:rPr lang="en-US" smtClean="0"/>
              <a:t>7/20/2024</a:t>
            </a:fld>
            <a:endParaRPr lang="en-US"/>
          </a:p>
        </p:txBody>
      </p:sp>
      <p:sp>
        <p:nvSpPr>
          <p:cNvPr id="5" name="Footer Placeholder 4">
            <a:extLst>
              <a:ext uri="{FF2B5EF4-FFF2-40B4-BE49-F238E27FC236}">
                <a16:creationId xmlns:a16="http://schemas.microsoft.com/office/drawing/2014/main" id="{75E4E5DD-0985-B3D6-9638-6CE735106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5D2E24-3F16-DE58-37C8-B0E13E922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9E892-88EE-4A3B-B047-90FD39BDC72D}" type="slidenum">
              <a:rPr lang="en-US" smtClean="0"/>
              <a:t>‹#›</a:t>
            </a:fld>
            <a:endParaRPr lang="en-US"/>
          </a:p>
        </p:txBody>
      </p:sp>
    </p:spTree>
    <p:extLst>
      <p:ext uri="{BB962C8B-B14F-4D97-AF65-F5344CB8AC3E}">
        <p14:creationId xmlns:p14="http://schemas.microsoft.com/office/powerpoint/2010/main" val="174408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2BA9F-2B33-BD40-B951-39F80DC86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92BAE4-49FD-F943-BF33-743E0F824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B9BE6-A658-364C-B162-4293873A1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66798-F321-1446-96A8-7D811C9E0C23}" type="datetimeFigureOut">
              <a:rPr lang="en-US" smtClean="0"/>
              <a:t>7/20/2024</a:t>
            </a:fld>
            <a:endParaRPr lang="en-US"/>
          </a:p>
        </p:txBody>
      </p:sp>
      <p:sp>
        <p:nvSpPr>
          <p:cNvPr id="5" name="Footer Placeholder 4">
            <a:extLst>
              <a:ext uri="{FF2B5EF4-FFF2-40B4-BE49-F238E27FC236}">
                <a16:creationId xmlns:a16="http://schemas.microsoft.com/office/drawing/2014/main" id="{26FAA169-4A4C-3445-BFFF-D8581CF68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F8657-B900-3F4D-BEFC-03255E5874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8E15D-EABA-1F4B-A8D6-50A693798A5D}" type="slidenum">
              <a:rPr lang="en-US" smtClean="0"/>
              <a:t>‹#›</a:t>
            </a:fld>
            <a:endParaRPr lang="en-US"/>
          </a:p>
        </p:txBody>
      </p:sp>
    </p:spTree>
    <p:extLst>
      <p:ext uri="{BB962C8B-B14F-4D97-AF65-F5344CB8AC3E}">
        <p14:creationId xmlns:p14="http://schemas.microsoft.com/office/powerpoint/2010/main" val="15009509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lislam.org/quran/app/3:56"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lislam.org/quran/4:159" TargetMode="External"/><Relationship Id="rId1" Type="http://schemas.openxmlformats.org/officeDocument/2006/relationships/slideLayout" Target="../slideLayouts/slideLayout1.xml"/><Relationship Id="rId4" Type="http://schemas.openxmlformats.org/officeDocument/2006/relationships/hyperlink" Target="https://www.alislam.org/quran/app/19:5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lislam.org/quran/5:76" TargetMode="Externa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www.alislam.org/quran/21: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lislam.org/quran/19:34"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alislam.org/quran/16:22" TargetMode="External"/><Relationship Id="rId2" Type="http://schemas.openxmlformats.org/officeDocument/2006/relationships/hyperlink" Target="https://www.alislam.org/quran/16:21" TargetMode="Externa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alislam.org/quran/21:35"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alislam.org/quran/17:94"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alislam.org/quran/3:145"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britannica.com/list/the-fastest-animals-on-earth#:~:text=Capable%20of%20going%20from%200,about%2050%20miles%20per%20hour." TargetMode="External"/><Relationship Id="rId2" Type="http://schemas.openxmlformats.org/officeDocument/2006/relationships/hyperlink" Target="https://www.physio-pedia.com/Masseter" TargetMode="External"/><Relationship Id="rId1" Type="http://schemas.openxmlformats.org/officeDocument/2006/relationships/slideLayout" Target="../slideLayouts/slideLayout1.xml"/><Relationship Id="rId4" Type="http://schemas.openxmlformats.org/officeDocument/2006/relationships/hyperlink" Target="https://www.pbs.org/wnet/nature/a-murder-of-crows-crow-facts/5965/#:~:text=A%20group%20of%20crows%20is,capital%20fate%20of%20another%20crow."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embed/U231Ha_LSbE?autoplay=1" TargetMode="External"/><Relationship Id="rId2" Type="http://schemas.openxmlformats.org/officeDocument/2006/relationships/image" Target="../media/image28.jp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lislam.org/quran/app/3:56"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tinyurl.com/WaqfeArdhiSignup" TargetMode="External"/><Relationship Id="rId2" Type="http://schemas.openxmlformats.org/officeDocument/2006/relationships/hyperlink" Target="https://www.altaqwa.us/registration/" TargetMode="Externa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tinyurl.com/TalimDeckFeedbac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alislam.org/quran/app/39:31"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alislam.org/quran/app/3:14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lislam.org/quran/app/3:56"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C0D308-BA68-6158-B8EC-8811DDF319B4}"/>
              </a:ext>
            </a:extLst>
          </p:cNvPr>
          <p:cNvSpPr txBox="1"/>
          <p:nvPr/>
        </p:nvSpPr>
        <p:spPr>
          <a:xfrm>
            <a:off x="411480" y="1769875"/>
            <a:ext cx="11369040" cy="2739211"/>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August 2024</a:t>
            </a:r>
          </a:p>
          <a:p>
            <a:pPr algn="ctr"/>
            <a:endParaRPr lang="en-US" sz="3200" b="1" dirty="0">
              <a:latin typeface="Verdana" panose="020B0604030504040204" pitchFamily="34" charset="0"/>
              <a:ea typeface="Verdana" panose="020B0604030504040204" pitchFamily="34" charset="0"/>
            </a:endParaRPr>
          </a:p>
          <a:p>
            <a:pPr algn="ctr"/>
            <a:r>
              <a:rPr lang="en-US" sz="2400" b="1" dirty="0">
                <a:latin typeface="Verdana" panose="020B0604030504040204" pitchFamily="34" charset="0"/>
                <a:ea typeface="Verdana" panose="020B0604030504040204" pitchFamily="34" charset="0"/>
              </a:rPr>
              <a:t>Where is Jesus</a:t>
            </a:r>
            <a:r>
              <a:rPr lang="en-US" sz="2400" b="1" baseline="30000" dirty="0">
                <a:latin typeface="Verdana" panose="020B0604030504040204" pitchFamily="34" charset="0"/>
                <a:ea typeface="Verdana" panose="020B0604030504040204" pitchFamily="34" charset="0"/>
              </a:rPr>
              <a:t>as</a:t>
            </a:r>
            <a:r>
              <a:rPr lang="en-US" sz="2400" b="1" dirty="0">
                <a:latin typeface="Verdana" panose="020B0604030504040204" pitchFamily="34" charset="0"/>
                <a:ea typeface="Verdana" panose="020B0604030504040204" pitchFamily="34" charset="0"/>
              </a:rPr>
              <a:t>?</a:t>
            </a:r>
          </a:p>
        </p:txBody>
      </p:sp>
      <p:sp>
        <p:nvSpPr>
          <p:cNvPr id="9" name="TextBox 8">
            <a:extLst>
              <a:ext uri="{FF2B5EF4-FFF2-40B4-BE49-F238E27FC236}">
                <a16:creationId xmlns:a16="http://schemas.microsoft.com/office/drawing/2014/main" id="{A9C38198-1256-211A-7F8A-15E87EFD4AFD}"/>
              </a:ext>
            </a:extLst>
          </p:cNvPr>
          <p:cNvSpPr txBox="1"/>
          <p:nvPr/>
        </p:nvSpPr>
        <p:spPr>
          <a:xfrm>
            <a:off x="3162300" y="5808880"/>
            <a:ext cx="6096000" cy="430887"/>
          </a:xfrm>
          <a:prstGeom prst="rect">
            <a:avLst/>
          </a:prstGeom>
          <a:noFill/>
        </p:spPr>
        <p:txBody>
          <a:bodyPr wrap="square">
            <a:spAutoFit/>
          </a:bodyPr>
          <a:lstStyle/>
          <a:p>
            <a:pPr algn="ctr"/>
            <a:r>
              <a:rPr lang="en-US" sz="1050" dirty="0">
                <a:latin typeface="Verdana" panose="020B0604030504040204" pitchFamily="34" charset="0"/>
                <a:ea typeface="Verdana" panose="020B0604030504040204" pitchFamily="34" charset="0"/>
              </a:rPr>
              <a:t>This slide deck contains images licensed for the purpose of this presentation only. </a:t>
            </a:r>
          </a:p>
          <a:p>
            <a:pPr algn="ctr"/>
            <a:r>
              <a:rPr lang="en-US" sz="1050" dirty="0">
                <a:latin typeface="Verdana" panose="020B0604030504040204" pitchFamily="34" charset="0"/>
                <a:ea typeface="Verdana" panose="020B0604030504040204" pitchFamily="34" charset="0"/>
              </a:rPr>
              <a:t>No one is permitted to use the images for any other use, without prior permission. </a:t>
            </a:r>
          </a:p>
        </p:txBody>
      </p:sp>
    </p:spTree>
    <p:extLst>
      <p:ext uri="{BB962C8B-B14F-4D97-AF65-F5344CB8AC3E}">
        <p14:creationId xmlns:p14="http://schemas.microsoft.com/office/powerpoint/2010/main" val="314293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1A4E72-0B30-1789-040A-631C4A18D4C0}"/>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2" name="TextBox 1">
            <a:extLst>
              <a:ext uri="{FF2B5EF4-FFF2-40B4-BE49-F238E27FC236}">
                <a16:creationId xmlns:a16="http://schemas.microsoft.com/office/drawing/2014/main" id="{74AC55C9-15EE-0B66-297F-1FDEAD829F4F}"/>
              </a:ext>
            </a:extLst>
          </p:cNvPr>
          <p:cNvSpPr txBox="1"/>
          <p:nvPr/>
        </p:nvSpPr>
        <p:spPr>
          <a:xfrm>
            <a:off x="810682" y="2586781"/>
            <a:ext cx="10703988"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rPr>
              <a:t>Some verses and their explanation</a:t>
            </a:r>
          </a:p>
        </p:txBody>
      </p:sp>
    </p:spTree>
    <p:extLst>
      <p:ext uri="{BB962C8B-B14F-4D97-AF65-F5344CB8AC3E}">
        <p14:creationId xmlns:p14="http://schemas.microsoft.com/office/powerpoint/2010/main" val="354246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F4C5EA2-6679-ACD8-656A-9A3C55C6F1C2}"/>
              </a:ext>
            </a:extLst>
          </p:cNvPr>
          <p:cNvSpPr txBox="1"/>
          <p:nvPr/>
        </p:nvSpPr>
        <p:spPr>
          <a:xfrm>
            <a:off x="353060" y="1854852"/>
            <a:ext cx="5742940" cy="2862322"/>
          </a:xfrm>
          <a:prstGeom prst="rect">
            <a:avLst/>
          </a:prstGeom>
          <a:noFill/>
        </p:spPr>
        <p:txBody>
          <a:bodyPr wrap="square">
            <a:spAutoFit/>
          </a:bodyPr>
          <a:lstStyle>
            <a:defPPr>
              <a:defRPr lang="en-US"/>
            </a:defPPr>
            <a:lvl1pPr>
              <a:defRPr sz="2400">
                <a:latin typeface="Verdana" panose="020B0604030504040204" pitchFamily="34" charset="0"/>
                <a:ea typeface="Verdana" panose="020B0604030504040204" pitchFamily="34" charset="0"/>
              </a:defRPr>
            </a:lvl1pPr>
          </a:lstStyle>
          <a:p>
            <a:r>
              <a:rPr lang="en-US" sz="2000" dirty="0"/>
              <a:t>When Allah said, ‘O Jesus, I will cause thee to die a natural death and will exalt thee to Myself and will clear thee from the charges of those who disbelieve and will place those who follow thee above those who disbelieve, until the Day of Resurrection; then to Me shall be your return, and I will judge between you concerning that wherein you differ.</a:t>
            </a:r>
          </a:p>
        </p:txBody>
      </p:sp>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Recitation of the Holy Quran</a:t>
            </a:r>
          </a:p>
        </p:txBody>
      </p:sp>
      <p:sp>
        <p:nvSpPr>
          <p:cNvPr id="12" name="TextBox 11">
            <a:extLst>
              <a:ext uri="{FF2B5EF4-FFF2-40B4-BE49-F238E27FC236}">
                <a16:creationId xmlns:a16="http://schemas.microsoft.com/office/drawing/2014/main" id="{67116765-1FEA-48C3-5D52-DE098D8414B1}"/>
              </a:ext>
            </a:extLst>
          </p:cNvPr>
          <p:cNvSpPr txBox="1"/>
          <p:nvPr/>
        </p:nvSpPr>
        <p:spPr>
          <a:xfrm>
            <a:off x="2479040" y="4428683"/>
            <a:ext cx="3350260" cy="369332"/>
          </a:xfrm>
          <a:prstGeom prst="rect">
            <a:avLst/>
          </a:prstGeom>
          <a:noFill/>
        </p:spPr>
        <p:txBody>
          <a:bodyPr wrap="square">
            <a:spAutoFit/>
          </a:bodyPr>
          <a:lstStyle/>
          <a:p>
            <a:pPr algn="r"/>
            <a:r>
              <a:rPr lang="en-US" b="1" i="1" dirty="0">
                <a:latin typeface="Verdana" panose="020B0604030504040204" pitchFamily="34" charset="0"/>
                <a:ea typeface="Verdana" panose="020B0604030504040204" pitchFamily="34" charset="0"/>
                <a:hlinkClick r:id="rId2"/>
              </a:rPr>
              <a:t>Chapter 3, Verse 56</a:t>
            </a:r>
            <a:endParaRPr lang="en-US" b="1" i="1" dirty="0">
              <a:latin typeface="Verdana" panose="020B0604030504040204" pitchFamily="34" charset="0"/>
              <a:ea typeface="Verdana" panose="020B0604030504040204" pitchFamily="34" charset="0"/>
            </a:endParaRPr>
          </a:p>
        </p:txBody>
      </p:sp>
      <p:grpSp>
        <p:nvGrpSpPr>
          <p:cNvPr id="28" name="Group 27">
            <a:extLst>
              <a:ext uri="{FF2B5EF4-FFF2-40B4-BE49-F238E27FC236}">
                <a16:creationId xmlns:a16="http://schemas.microsoft.com/office/drawing/2014/main" id="{316A6B13-F3D0-0BDA-EB9B-3E5FC6A4B5F5}"/>
              </a:ext>
            </a:extLst>
          </p:cNvPr>
          <p:cNvGrpSpPr/>
          <p:nvPr/>
        </p:nvGrpSpPr>
        <p:grpSpPr>
          <a:xfrm>
            <a:off x="6096000" y="986204"/>
            <a:ext cx="5935980" cy="3898748"/>
            <a:chOff x="0" y="-2662138"/>
            <a:chExt cx="12192000" cy="8716008"/>
          </a:xfrm>
        </p:grpSpPr>
        <p:grpSp>
          <p:nvGrpSpPr>
            <p:cNvPr id="25" name="Group 24">
              <a:extLst>
                <a:ext uri="{FF2B5EF4-FFF2-40B4-BE49-F238E27FC236}">
                  <a16:creationId xmlns:a16="http://schemas.microsoft.com/office/drawing/2014/main" id="{BD2F1C2D-7002-B9B9-2057-D64E7DD63ED2}"/>
                </a:ext>
              </a:extLst>
            </p:cNvPr>
            <p:cNvGrpSpPr/>
            <p:nvPr/>
          </p:nvGrpSpPr>
          <p:grpSpPr>
            <a:xfrm>
              <a:off x="0" y="-2662138"/>
              <a:ext cx="12192000" cy="6934833"/>
              <a:chOff x="0" y="1004571"/>
              <a:chExt cx="12192000" cy="6934833"/>
            </a:xfrm>
          </p:grpSpPr>
          <p:pic>
            <p:nvPicPr>
              <p:cNvPr id="22" name="Picture 21">
                <a:extLst>
                  <a:ext uri="{FF2B5EF4-FFF2-40B4-BE49-F238E27FC236}">
                    <a16:creationId xmlns:a16="http://schemas.microsoft.com/office/drawing/2014/main" id="{B17903A0-301A-7659-91BF-BA843BAD4415}"/>
                  </a:ext>
                </a:extLst>
              </p:cNvPr>
              <p:cNvPicPr>
                <a:picLocks noChangeAspect="1"/>
              </p:cNvPicPr>
              <p:nvPr/>
            </p:nvPicPr>
            <p:blipFill>
              <a:blip r:embed="rId3"/>
              <a:stretch>
                <a:fillRect/>
              </a:stretch>
            </p:blipFill>
            <p:spPr>
              <a:xfrm>
                <a:off x="0" y="1004571"/>
                <a:ext cx="12192000" cy="3373887"/>
              </a:xfrm>
              <a:prstGeom prst="rect">
                <a:avLst/>
              </a:prstGeom>
            </p:spPr>
          </p:pic>
          <p:pic>
            <p:nvPicPr>
              <p:cNvPr id="24" name="Picture 23">
                <a:extLst>
                  <a:ext uri="{FF2B5EF4-FFF2-40B4-BE49-F238E27FC236}">
                    <a16:creationId xmlns:a16="http://schemas.microsoft.com/office/drawing/2014/main" id="{A7DD415F-B60D-7214-F60F-BA256E31B414}"/>
                  </a:ext>
                </a:extLst>
              </p:cNvPr>
              <p:cNvPicPr>
                <a:picLocks noChangeAspect="1"/>
              </p:cNvPicPr>
              <p:nvPr/>
            </p:nvPicPr>
            <p:blipFill>
              <a:blip r:embed="rId4"/>
              <a:stretch>
                <a:fillRect/>
              </a:stretch>
            </p:blipFill>
            <p:spPr>
              <a:xfrm>
                <a:off x="0" y="4378458"/>
                <a:ext cx="12192000" cy="3560946"/>
              </a:xfrm>
              <a:prstGeom prst="rect">
                <a:avLst/>
              </a:prstGeom>
            </p:spPr>
          </p:pic>
        </p:grpSp>
        <p:pic>
          <p:nvPicPr>
            <p:cNvPr id="27" name="Picture 26">
              <a:extLst>
                <a:ext uri="{FF2B5EF4-FFF2-40B4-BE49-F238E27FC236}">
                  <a16:creationId xmlns:a16="http://schemas.microsoft.com/office/drawing/2014/main" id="{0E349432-FCFE-92FE-FFC7-C296D20ADB49}"/>
                </a:ext>
              </a:extLst>
            </p:cNvPr>
            <p:cNvPicPr>
              <a:picLocks noChangeAspect="1"/>
            </p:cNvPicPr>
            <p:nvPr/>
          </p:nvPicPr>
          <p:blipFill>
            <a:blip r:embed="rId5"/>
            <a:stretch>
              <a:fillRect/>
            </a:stretch>
          </p:blipFill>
          <p:spPr>
            <a:xfrm>
              <a:off x="7200899" y="4272695"/>
              <a:ext cx="4895850" cy="1781175"/>
            </a:xfrm>
            <a:prstGeom prst="rect">
              <a:avLst/>
            </a:prstGeom>
          </p:spPr>
        </p:pic>
      </p:grpSp>
      <p:sp>
        <p:nvSpPr>
          <p:cNvPr id="4" name="TextBox 3">
            <a:extLst>
              <a:ext uri="{FF2B5EF4-FFF2-40B4-BE49-F238E27FC236}">
                <a16:creationId xmlns:a16="http://schemas.microsoft.com/office/drawing/2014/main" id="{407437E2-2584-9D42-99FB-4A5B1800FEBD}"/>
              </a:ext>
            </a:extLst>
          </p:cNvPr>
          <p:cNvSpPr txBox="1"/>
          <p:nvPr/>
        </p:nvSpPr>
        <p:spPr>
          <a:xfrm>
            <a:off x="313690" y="4878856"/>
            <a:ext cx="11564620" cy="1323439"/>
          </a:xfrm>
          <a:prstGeom prst="rect">
            <a:avLst/>
          </a:prstGeom>
          <a:noFill/>
        </p:spPr>
        <p:txBody>
          <a:bodyPr wrap="square">
            <a:spAutoFit/>
          </a:bodyPr>
          <a:lstStyle/>
          <a:p>
            <a:pPr algn="l"/>
            <a:r>
              <a:rPr lang="en-US" sz="2000" b="0" i="1" u="none" strike="noStrike" dirty="0">
                <a:solidFill>
                  <a:srgbClr val="212529"/>
                </a:solidFill>
                <a:effectLst/>
                <a:latin typeface="Verdana" panose="020B0604030504040204" pitchFamily="34" charset="0"/>
                <a:ea typeface="Verdana" panose="020B0604030504040204" pitchFamily="34" charset="0"/>
              </a:rPr>
              <a:t>Proof: </a:t>
            </a:r>
            <a:r>
              <a:rPr lang="en-US" sz="2000" b="0" i="0" u="none" strike="noStrike" dirty="0">
                <a:solidFill>
                  <a:srgbClr val="212529"/>
                </a:solidFill>
                <a:effectLst/>
                <a:latin typeface="Verdana" panose="020B0604030504040204" pitchFamily="34" charset="0"/>
                <a:ea typeface="Verdana" panose="020B0604030504040204" pitchFamily="34" charset="0"/>
              </a:rPr>
              <a:t>The word </a:t>
            </a:r>
            <a:r>
              <a:rPr lang="en-US" sz="2000" b="0" i="1" u="none" strike="noStrike" dirty="0">
                <a:solidFill>
                  <a:srgbClr val="212529"/>
                </a:solidFill>
                <a:effectLst/>
                <a:latin typeface="Verdana" panose="020B0604030504040204" pitchFamily="34" charset="0"/>
                <a:ea typeface="Verdana" panose="020B0604030504040204" pitchFamily="34" charset="0"/>
              </a:rPr>
              <a:t>mutawaffeeka</a:t>
            </a:r>
            <a:r>
              <a:rPr lang="en-US" sz="2000" b="0" i="0" u="none" strike="noStrike" dirty="0">
                <a:solidFill>
                  <a:srgbClr val="212529"/>
                </a:solidFill>
                <a:effectLst/>
                <a:latin typeface="Verdana" panose="020B0604030504040204" pitchFamily="34" charset="0"/>
                <a:ea typeface="Verdana" panose="020B0604030504040204" pitchFamily="34" charset="0"/>
              </a:rPr>
              <a:t> means “I will cause you to die”. Whenever God is the </a:t>
            </a:r>
            <a:r>
              <a:rPr lang="en-US" sz="2000" b="0" i="1" u="none" strike="noStrike" dirty="0">
                <a:solidFill>
                  <a:srgbClr val="212529"/>
                </a:solidFill>
                <a:effectLst/>
                <a:latin typeface="Verdana" panose="020B0604030504040204" pitchFamily="34" charset="0"/>
                <a:ea typeface="Verdana" panose="020B0604030504040204" pitchFamily="34" charset="0"/>
              </a:rPr>
              <a:t>fa’il </a:t>
            </a:r>
            <a:r>
              <a:rPr lang="en-US" sz="2000" b="0" i="0" u="none" strike="noStrike" dirty="0">
                <a:solidFill>
                  <a:srgbClr val="212529"/>
                </a:solidFill>
                <a:effectLst/>
                <a:latin typeface="Verdana" panose="020B0604030504040204" pitchFamily="34" charset="0"/>
                <a:ea typeface="Verdana" panose="020B0604030504040204" pitchFamily="34" charset="0"/>
              </a:rPr>
              <a:t>(subject) and man is the </a:t>
            </a:r>
            <a:r>
              <a:rPr lang="en-US" sz="2000" b="0" i="1" u="none" strike="noStrike" dirty="0">
                <a:solidFill>
                  <a:srgbClr val="212529"/>
                </a:solidFill>
                <a:effectLst/>
                <a:latin typeface="Verdana" panose="020B0604030504040204" pitchFamily="34" charset="0"/>
                <a:ea typeface="Verdana" panose="020B0604030504040204" pitchFamily="34" charset="0"/>
              </a:rPr>
              <a:t>maf’ul</a:t>
            </a:r>
            <a:r>
              <a:rPr lang="en-US" sz="2000" b="0" i="0" u="none" strike="noStrike" dirty="0">
                <a:solidFill>
                  <a:srgbClr val="212529"/>
                </a:solidFill>
                <a:effectLst/>
                <a:latin typeface="Verdana" panose="020B0604030504040204" pitchFamily="34" charset="0"/>
                <a:ea typeface="Verdana" panose="020B0604030504040204" pitchFamily="34" charset="0"/>
              </a:rPr>
              <a:t> (object), it always refers to death. It means that God takes the soul of the man. In this case, it applies to Jesus</a:t>
            </a:r>
            <a:r>
              <a:rPr lang="en-US" sz="2000" b="0" i="0" u="none" strike="noStrike" baseline="30000" dirty="0">
                <a:solidFill>
                  <a:srgbClr val="212529"/>
                </a:solidFill>
                <a:effectLst/>
                <a:latin typeface="Verdana" panose="020B0604030504040204" pitchFamily="34" charset="0"/>
                <a:ea typeface="Verdana" panose="020B0604030504040204" pitchFamily="34" charset="0"/>
              </a:rPr>
              <a:t>as</a:t>
            </a:r>
            <a:r>
              <a:rPr lang="en-US" sz="2000" b="0" i="0" u="none" strike="noStrike" dirty="0">
                <a:solidFill>
                  <a:srgbClr val="212529"/>
                </a:solidFill>
                <a:effectLst/>
                <a:latin typeface="Verdana" panose="020B0604030504040204" pitchFamily="34" charset="0"/>
                <a:ea typeface="Verdana" panose="020B0604030504040204" pitchFamily="34" charset="0"/>
              </a:rPr>
              <a:t> which in turn means that he has passed away.</a:t>
            </a:r>
          </a:p>
        </p:txBody>
      </p:sp>
      <p:sp>
        <p:nvSpPr>
          <p:cNvPr id="5" name="TextBox 4">
            <a:extLst>
              <a:ext uri="{FF2B5EF4-FFF2-40B4-BE49-F238E27FC236}">
                <a16:creationId xmlns:a16="http://schemas.microsoft.com/office/drawing/2014/main" id="{B64556AB-E39F-C4FC-00D8-A00450305492}"/>
              </a:ext>
            </a:extLst>
          </p:cNvPr>
          <p:cNvSpPr txBox="1"/>
          <p:nvPr/>
        </p:nvSpPr>
        <p:spPr>
          <a:xfrm>
            <a:off x="353060" y="959345"/>
            <a:ext cx="5224780" cy="830997"/>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rPr>
              <a:t>Allah caused Jesus to die. Clear proof of his death 3:56</a:t>
            </a:r>
          </a:p>
        </p:txBody>
      </p:sp>
    </p:spTree>
    <p:extLst>
      <p:ext uri="{BB962C8B-B14F-4D97-AF65-F5344CB8AC3E}">
        <p14:creationId xmlns:p14="http://schemas.microsoft.com/office/powerpoint/2010/main" val="3092861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15" name="TextBox 14">
            <a:extLst>
              <a:ext uri="{FF2B5EF4-FFF2-40B4-BE49-F238E27FC236}">
                <a16:creationId xmlns:a16="http://schemas.microsoft.com/office/drawing/2014/main" id="{BC7E3478-B804-B81E-5D4D-5BB02A748208}"/>
              </a:ext>
            </a:extLst>
          </p:cNvPr>
          <p:cNvSpPr txBox="1"/>
          <p:nvPr/>
        </p:nvSpPr>
        <p:spPr>
          <a:xfrm>
            <a:off x="231777" y="1284207"/>
            <a:ext cx="12039600" cy="400110"/>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rPr>
              <a:t>Jesus did not die an accursed death on the cross but met a dignified death (4:159)</a:t>
            </a:r>
          </a:p>
        </p:txBody>
      </p:sp>
      <p:grpSp>
        <p:nvGrpSpPr>
          <p:cNvPr id="8" name="Group 7">
            <a:extLst>
              <a:ext uri="{FF2B5EF4-FFF2-40B4-BE49-F238E27FC236}">
                <a16:creationId xmlns:a16="http://schemas.microsoft.com/office/drawing/2014/main" id="{73DBDC3C-CF1B-1AC3-B828-D4687D19D398}"/>
              </a:ext>
            </a:extLst>
          </p:cNvPr>
          <p:cNvGrpSpPr/>
          <p:nvPr/>
        </p:nvGrpSpPr>
        <p:grpSpPr>
          <a:xfrm>
            <a:off x="155577" y="2174785"/>
            <a:ext cx="12014198" cy="828675"/>
            <a:chOff x="82552" y="1955075"/>
            <a:chExt cx="12014198" cy="828675"/>
          </a:xfrm>
        </p:grpSpPr>
        <p:sp>
          <p:nvSpPr>
            <p:cNvPr id="4" name="TextBox 3">
              <a:extLst>
                <a:ext uri="{FF2B5EF4-FFF2-40B4-BE49-F238E27FC236}">
                  <a16:creationId xmlns:a16="http://schemas.microsoft.com/office/drawing/2014/main" id="{F3CD8405-C0EC-AA49-806E-F1214BAD542B}"/>
                </a:ext>
              </a:extLst>
            </p:cNvPr>
            <p:cNvSpPr txBox="1"/>
            <p:nvPr/>
          </p:nvSpPr>
          <p:spPr>
            <a:xfrm>
              <a:off x="82552" y="2097315"/>
              <a:ext cx="6096000" cy="646331"/>
            </a:xfrm>
            <a:prstGeom prst="rect">
              <a:avLst/>
            </a:prstGeom>
            <a:noFill/>
          </p:spPr>
          <p:txBody>
            <a:bodyPr wrap="square">
              <a:spAutoFit/>
            </a:bodyPr>
            <a:lstStyle/>
            <a:p>
              <a:pPr algn="l"/>
              <a:r>
                <a:rPr lang="en-US" b="0" i="0" u="none" strike="noStrike" dirty="0">
                  <a:solidFill>
                    <a:srgbClr val="212529"/>
                  </a:solidFill>
                  <a:effectLst/>
                  <a:latin typeface="Verdana" panose="020B0604030504040204" pitchFamily="34" charset="0"/>
                  <a:ea typeface="Verdana" panose="020B0604030504040204" pitchFamily="34" charset="0"/>
                </a:rPr>
                <a:t>On the contrary, Allah exalted him to Himself. And Allah is Mighty, Wise. [</a:t>
              </a:r>
              <a:r>
                <a:rPr lang="en-US" b="0" i="0" u="none" strike="noStrike" dirty="0">
                  <a:solidFill>
                    <a:srgbClr val="598059"/>
                  </a:solidFill>
                  <a:effectLst/>
                  <a:latin typeface="Verdana" panose="020B0604030504040204" pitchFamily="34" charset="0"/>
                  <a:ea typeface="Verdana" panose="020B0604030504040204" pitchFamily="34" charset="0"/>
                  <a:hlinkClick r:id="rId2"/>
                </a:rPr>
                <a:t>4:159</a:t>
              </a:r>
              <a:r>
                <a:rPr lang="en-US" b="0" i="0" u="none" strike="noStrike" dirty="0">
                  <a:solidFill>
                    <a:srgbClr val="212529"/>
                  </a:solidFill>
                  <a:effectLst/>
                  <a:latin typeface="Verdana" panose="020B0604030504040204" pitchFamily="34" charset="0"/>
                  <a:ea typeface="Verdana" panose="020B0604030504040204" pitchFamily="34" charset="0"/>
                </a:rPr>
                <a:t>]</a:t>
              </a:r>
            </a:p>
          </p:txBody>
        </p:sp>
        <p:pic>
          <p:nvPicPr>
            <p:cNvPr id="5" name="Picture 4">
              <a:extLst>
                <a:ext uri="{FF2B5EF4-FFF2-40B4-BE49-F238E27FC236}">
                  <a16:creationId xmlns:a16="http://schemas.microsoft.com/office/drawing/2014/main" id="{9D4628C9-9F7C-7777-C4B4-6A5A7558B2DA}"/>
                </a:ext>
              </a:extLst>
            </p:cNvPr>
            <p:cNvPicPr>
              <a:picLocks noChangeAspect="1"/>
            </p:cNvPicPr>
            <p:nvPr/>
          </p:nvPicPr>
          <p:blipFill>
            <a:blip r:embed="rId3"/>
            <a:stretch>
              <a:fillRect/>
            </a:stretch>
          </p:blipFill>
          <p:spPr>
            <a:xfrm>
              <a:off x="6505575" y="1955075"/>
              <a:ext cx="5591175" cy="828675"/>
            </a:xfrm>
            <a:prstGeom prst="rect">
              <a:avLst/>
            </a:prstGeom>
          </p:spPr>
        </p:pic>
      </p:grpSp>
      <p:sp>
        <p:nvSpPr>
          <p:cNvPr id="7" name="TextBox 6">
            <a:extLst>
              <a:ext uri="{FF2B5EF4-FFF2-40B4-BE49-F238E27FC236}">
                <a16:creationId xmlns:a16="http://schemas.microsoft.com/office/drawing/2014/main" id="{2D07EF27-9BA5-86BE-E27B-19856D3D6174}"/>
              </a:ext>
            </a:extLst>
          </p:cNvPr>
          <p:cNvSpPr txBox="1"/>
          <p:nvPr/>
        </p:nvSpPr>
        <p:spPr>
          <a:xfrm>
            <a:off x="279400" y="3740557"/>
            <a:ext cx="11633200" cy="1323439"/>
          </a:xfrm>
          <a:prstGeom prst="rect">
            <a:avLst/>
          </a:prstGeom>
          <a:noFill/>
        </p:spPr>
        <p:txBody>
          <a:bodyPr wrap="square">
            <a:spAutoFit/>
          </a:bodyPr>
          <a:lstStyle/>
          <a:p>
            <a:r>
              <a:rPr lang="en-US" sz="2000" b="1" dirty="0">
                <a:latin typeface="Verdana" panose="020B0604030504040204" pitchFamily="34" charset="0"/>
                <a:ea typeface="Verdana" panose="020B0604030504040204" pitchFamily="34" charset="0"/>
              </a:rPr>
              <a:t>Proof: </a:t>
            </a:r>
            <a:r>
              <a:rPr lang="en-US" sz="2000" dirty="0">
                <a:latin typeface="Verdana" panose="020B0604030504040204" pitchFamily="34" charset="0"/>
                <a:ea typeface="Verdana" panose="020B0604030504040204" pitchFamily="34" charset="0"/>
              </a:rPr>
              <a:t>This means that Jesus Christ</a:t>
            </a:r>
            <a:r>
              <a:rPr lang="en-US" sz="2000" baseline="30000" dirty="0">
                <a:latin typeface="Verdana" panose="020B0604030504040204" pitchFamily="34" charset="0"/>
                <a:ea typeface="Verdana" panose="020B0604030504040204" pitchFamily="34" charset="0"/>
              </a:rPr>
              <a:t>as</a:t>
            </a:r>
            <a:r>
              <a:rPr lang="en-US" sz="2000" dirty="0">
                <a:latin typeface="Verdana" panose="020B0604030504040204" pitchFamily="34" charset="0"/>
                <a:ea typeface="Verdana" panose="020B0604030504040204" pitchFamily="34" charset="0"/>
              </a:rPr>
              <a:t> did not suffer an accursed death by dying on the cross. Instead, God exalted him to Himself. The word </a:t>
            </a:r>
            <a:r>
              <a:rPr lang="en-US" sz="2000" dirty="0" err="1">
                <a:latin typeface="Verdana" panose="020B0604030504040204" pitchFamily="34" charset="0"/>
                <a:ea typeface="Verdana" panose="020B0604030504040204" pitchFamily="34" charset="0"/>
              </a:rPr>
              <a:t>rafa’a</a:t>
            </a:r>
            <a:r>
              <a:rPr lang="en-US" sz="2000" dirty="0">
                <a:latin typeface="Verdana" panose="020B0604030504040204" pitchFamily="34" charset="0"/>
                <a:ea typeface="Verdana" panose="020B0604030504040204" pitchFamily="34" charset="0"/>
              </a:rPr>
              <a:t> here refers to a kind of death which is dignified and exalted. The same word has been used in reference to Hazrat Idrees</a:t>
            </a:r>
            <a:r>
              <a:rPr lang="en-US" sz="2000" baseline="30000" dirty="0">
                <a:latin typeface="Verdana" panose="020B0604030504040204" pitchFamily="34" charset="0"/>
                <a:ea typeface="Verdana" panose="020B0604030504040204" pitchFamily="34" charset="0"/>
              </a:rPr>
              <a:t>as</a:t>
            </a:r>
            <a:r>
              <a:rPr lang="en-US" sz="2000" dirty="0">
                <a:latin typeface="Verdana" panose="020B0604030504040204" pitchFamily="34" charset="0"/>
                <a:ea typeface="Verdana" panose="020B0604030504040204" pitchFamily="34" charset="0"/>
              </a:rPr>
              <a:t> in reference to the exaltation of his status (see </a:t>
            </a:r>
            <a:r>
              <a:rPr lang="en-US" sz="2000" dirty="0">
                <a:latin typeface="Verdana" panose="020B0604030504040204" pitchFamily="34" charset="0"/>
                <a:ea typeface="Verdana" panose="020B0604030504040204" pitchFamily="34" charset="0"/>
                <a:hlinkClick r:id="rId4"/>
              </a:rPr>
              <a:t>19:58</a:t>
            </a:r>
            <a:r>
              <a:rPr lang="en-US" sz="20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486524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6" name="TextBox 5">
            <a:extLst>
              <a:ext uri="{FF2B5EF4-FFF2-40B4-BE49-F238E27FC236}">
                <a16:creationId xmlns:a16="http://schemas.microsoft.com/office/drawing/2014/main" id="{869454DC-B3E7-C14F-D495-14CE48A75BE8}"/>
              </a:ext>
            </a:extLst>
          </p:cNvPr>
          <p:cNvSpPr txBox="1"/>
          <p:nvPr/>
        </p:nvSpPr>
        <p:spPr>
          <a:xfrm>
            <a:off x="268140" y="1664905"/>
            <a:ext cx="6780691" cy="1200329"/>
          </a:xfrm>
          <a:prstGeom prst="rect">
            <a:avLst/>
          </a:prstGeom>
          <a:noFill/>
        </p:spPr>
        <p:txBody>
          <a:bodyPr wrap="square">
            <a:spAutoFit/>
          </a:bodyPr>
          <a:lstStyle/>
          <a:p>
            <a:pPr algn="l"/>
            <a:r>
              <a:rPr lang="en-US" b="0" i="0" u="none" strike="noStrike" dirty="0">
                <a:solidFill>
                  <a:srgbClr val="212529"/>
                </a:solidFill>
                <a:effectLst/>
                <a:latin typeface="Verdana" panose="020B0604030504040204" pitchFamily="34" charset="0"/>
                <a:ea typeface="Verdana" panose="020B0604030504040204" pitchFamily="34" charset="0"/>
              </a:rPr>
              <a:t>The Messiah, son of Mary, was only a Messenger; surely, Messengers</a:t>
            </a:r>
            <a:r>
              <a:rPr lang="en-US" b="0" i="1" u="none" strike="noStrike" dirty="0">
                <a:solidFill>
                  <a:srgbClr val="212529"/>
                </a:solidFill>
                <a:effectLst/>
                <a:latin typeface="Verdana" panose="020B0604030504040204" pitchFamily="34" charset="0"/>
                <a:ea typeface="Verdana" panose="020B0604030504040204" pitchFamily="34" charset="0"/>
              </a:rPr>
              <a:t> like unto him </a:t>
            </a:r>
            <a:r>
              <a:rPr lang="en-US" b="0" i="0" u="none" strike="noStrike" dirty="0">
                <a:solidFill>
                  <a:srgbClr val="212529"/>
                </a:solidFill>
                <a:effectLst/>
                <a:latin typeface="Verdana" panose="020B0604030504040204" pitchFamily="34" charset="0"/>
                <a:ea typeface="Verdana" panose="020B0604030504040204" pitchFamily="34" charset="0"/>
              </a:rPr>
              <a:t>had indeed passed away before him. And his mother was a truthful woman. They both used to eat food. [</a:t>
            </a:r>
            <a:r>
              <a:rPr lang="en-US" b="0" i="0" u="none" strike="noStrike" dirty="0">
                <a:solidFill>
                  <a:srgbClr val="598059"/>
                </a:solidFill>
                <a:effectLst/>
                <a:latin typeface="Verdana" panose="020B0604030504040204" pitchFamily="34" charset="0"/>
                <a:ea typeface="Verdana" panose="020B0604030504040204" pitchFamily="34" charset="0"/>
                <a:hlinkClick r:id="rId2"/>
              </a:rPr>
              <a:t>5:76</a:t>
            </a:r>
            <a:r>
              <a:rPr lang="en-US" b="0" i="0" u="none" strike="noStrike" dirty="0">
                <a:solidFill>
                  <a:srgbClr val="212529"/>
                </a:solidFill>
                <a:effectLst/>
                <a:latin typeface="Verdana" panose="020B0604030504040204" pitchFamily="34" charset="0"/>
                <a:ea typeface="Verdana" panose="020B0604030504040204" pitchFamily="34" charset="0"/>
              </a:rPr>
              <a:t>]</a:t>
            </a:r>
          </a:p>
        </p:txBody>
      </p:sp>
      <p:sp>
        <p:nvSpPr>
          <p:cNvPr id="15" name="TextBox 14">
            <a:extLst>
              <a:ext uri="{FF2B5EF4-FFF2-40B4-BE49-F238E27FC236}">
                <a16:creationId xmlns:a16="http://schemas.microsoft.com/office/drawing/2014/main" id="{BC7E3478-B804-B81E-5D4D-5BB02A748208}"/>
              </a:ext>
            </a:extLst>
          </p:cNvPr>
          <p:cNvSpPr txBox="1"/>
          <p:nvPr/>
        </p:nvSpPr>
        <p:spPr>
          <a:xfrm>
            <a:off x="66676" y="1050426"/>
            <a:ext cx="12192000" cy="369332"/>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rPr>
              <a:t>Jesus does not eat food anymore and the Prophets can’t survive without eating. (5:76, 21:9)</a:t>
            </a:r>
          </a:p>
        </p:txBody>
      </p:sp>
      <p:pic>
        <p:nvPicPr>
          <p:cNvPr id="4" name="Picture 3">
            <a:extLst>
              <a:ext uri="{FF2B5EF4-FFF2-40B4-BE49-F238E27FC236}">
                <a16:creationId xmlns:a16="http://schemas.microsoft.com/office/drawing/2014/main" id="{55341F68-E3B6-E391-912F-EE49602D5E04}"/>
              </a:ext>
            </a:extLst>
          </p:cNvPr>
          <p:cNvPicPr>
            <a:picLocks noChangeAspect="1"/>
          </p:cNvPicPr>
          <p:nvPr/>
        </p:nvPicPr>
        <p:blipFill>
          <a:blip r:embed="rId3"/>
          <a:stretch>
            <a:fillRect/>
          </a:stretch>
        </p:blipFill>
        <p:spPr>
          <a:xfrm>
            <a:off x="7028119" y="1521357"/>
            <a:ext cx="4725064" cy="1669216"/>
          </a:xfrm>
          <a:prstGeom prst="rect">
            <a:avLst/>
          </a:prstGeom>
        </p:spPr>
      </p:pic>
      <p:sp>
        <p:nvSpPr>
          <p:cNvPr id="9" name="TextBox 8">
            <a:extLst>
              <a:ext uri="{FF2B5EF4-FFF2-40B4-BE49-F238E27FC236}">
                <a16:creationId xmlns:a16="http://schemas.microsoft.com/office/drawing/2014/main" id="{B10476F0-7680-141D-30B6-1CA5482491C5}"/>
              </a:ext>
            </a:extLst>
          </p:cNvPr>
          <p:cNvSpPr txBox="1"/>
          <p:nvPr/>
        </p:nvSpPr>
        <p:spPr>
          <a:xfrm>
            <a:off x="268140" y="3091519"/>
            <a:ext cx="11828610" cy="923330"/>
          </a:xfrm>
          <a:prstGeom prst="rect">
            <a:avLst/>
          </a:prstGeom>
          <a:noFill/>
        </p:spPr>
        <p:txBody>
          <a:bodyPr wrap="square">
            <a:spAutoFit/>
          </a:bodyPr>
          <a:lstStyle/>
          <a:p>
            <a:pPr algn="l"/>
            <a:r>
              <a:rPr lang="en-US" b="1" i="1" u="none" strike="noStrike" dirty="0">
                <a:solidFill>
                  <a:srgbClr val="212529"/>
                </a:solidFill>
                <a:effectLst/>
                <a:latin typeface="Verdana" panose="020B0604030504040204" pitchFamily="34" charset="0"/>
                <a:ea typeface="Verdana" panose="020B0604030504040204" pitchFamily="34" charset="0"/>
              </a:rPr>
              <a:t>Proof:</a:t>
            </a:r>
            <a:r>
              <a:rPr lang="en-US" b="0" i="0" u="none" strike="noStrike" dirty="0">
                <a:solidFill>
                  <a:srgbClr val="212529"/>
                </a:solidFill>
                <a:effectLst/>
                <a:latin typeface="Verdana" panose="020B0604030504040204" pitchFamily="34" charset="0"/>
                <a:ea typeface="Verdana" panose="020B0604030504040204" pitchFamily="34" charset="0"/>
              </a:rPr>
              <a:t> It is clearly stated that both Jesus</a:t>
            </a:r>
            <a:r>
              <a:rPr lang="en-US" b="0" i="0" u="none" strike="noStrike" baseline="30000" dirty="0">
                <a:solidFill>
                  <a:srgbClr val="212529"/>
                </a:solidFill>
                <a:effectLst/>
                <a:latin typeface="Verdana" panose="020B0604030504040204" pitchFamily="34" charset="0"/>
                <a:ea typeface="Verdana" panose="020B0604030504040204" pitchFamily="34" charset="0"/>
              </a:rPr>
              <a:t>(as)</a:t>
            </a:r>
            <a:r>
              <a:rPr lang="en-US" b="0" i="0" u="none" strike="noStrike" dirty="0">
                <a:solidFill>
                  <a:srgbClr val="212529"/>
                </a:solidFill>
                <a:effectLst/>
                <a:latin typeface="Verdana" panose="020B0604030504040204" pitchFamily="34" charset="0"/>
                <a:ea typeface="Verdana" panose="020B0604030504040204" pitchFamily="34" charset="0"/>
              </a:rPr>
              <a:t> and his mother no longer eat food as understood from the Arabic word </a:t>
            </a:r>
            <a:r>
              <a:rPr lang="en-US" b="0" i="1" u="none" strike="noStrike" dirty="0" err="1">
                <a:solidFill>
                  <a:srgbClr val="212529"/>
                </a:solidFill>
                <a:effectLst/>
                <a:latin typeface="Verdana" panose="020B0604030504040204" pitchFamily="34" charset="0"/>
                <a:ea typeface="Verdana" panose="020B0604030504040204" pitchFamily="34" charset="0"/>
              </a:rPr>
              <a:t>kaanaa</a:t>
            </a:r>
            <a:r>
              <a:rPr lang="en-US" b="0" i="0" u="none" strike="noStrike" dirty="0">
                <a:solidFill>
                  <a:srgbClr val="212529"/>
                </a:solidFill>
                <a:effectLst/>
                <a:latin typeface="Verdana" panose="020B0604030504040204" pitchFamily="34" charset="0"/>
                <a:ea typeface="Verdana" panose="020B0604030504040204" pitchFamily="34" charset="0"/>
              </a:rPr>
              <a:t>, which is for past tense. Just as </a:t>
            </a:r>
            <a:r>
              <a:rPr lang="en-US" b="0" i="0" u="none" strike="noStrike" dirty="0" err="1">
                <a:solidFill>
                  <a:srgbClr val="212529"/>
                </a:solidFill>
                <a:effectLst/>
                <a:latin typeface="Verdana" panose="020B0604030504040204" pitchFamily="34" charset="0"/>
                <a:ea typeface="Verdana" panose="020B0604030504040204" pitchFamily="34" charset="0"/>
              </a:rPr>
              <a:t>Mary</a:t>
            </a:r>
            <a:r>
              <a:rPr lang="en-US" b="0" i="0" u="none" strike="noStrike" baseline="30000" dirty="0" err="1">
                <a:solidFill>
                  <a:srgbClr val="212529"/>
                </a:solidFill>
                <a:effectLst/>
                <a:latin typeface="Verdana" panose="020B0604030504040204" pitchFamily="34" charset="0"/>
                <a:ea typeface="Verdana" panose="020B0604030504040204" pitchFamily="34" charset="0"/>
              </a:rPr>
              <a:t>as</a:t>
            </a:r>
            <a:r>
              <a:rPr lang="en-US" b="0" i="0" u="none" strike="noStrike" dirty="0">
                <a:solidFill>
                  <a:srgbClr val="212529"/>
                </a:solidFill>
                <a:effectLst/>
                <a:latin typeface="Verdana" panose="020B0604030504040204" pitchFamily="34" charset="0"/>
                <a:ea typeface="Verdana" panose="020B0604030504040204" pitchFamily="34" charset="0"/>
              </a:rPr>
              <a:t> no longer eats food and has died, the same applies to Jesus</a:t>
            </a:r>
            <a:r>
              <a:rPr lang="en-US" b="0" i="0" u="none" strike="noStrike" baseline="30000" dirty="0">
                <a:solidFill>
                  <a:srgbClr val="212529"/>
                </a:solidFill>
                <a:effectLst/>
                <a:latin typeface="Verdana" panose="020B0604030504040204" pitchFamily="34" charset="0"/>
                <a:ea typeface="Verdana" panose="020B0604030504040204" pitchFamily="34" charset="0"/>
              </a:rPr>
              <a:t>as</a:t>
            </a:r>
            <a:r>
              <a:rPr lang="en-US" b="0" i="0" u="none" strike="noStrike" dirty="0">
                <a:solidFill>
                  <a:srgbClr val="212529"/>
                </a:solidFill>
                <a:effectLst/>
                <a:latin typeface="Verdana" panose="020B0604030504040204" pitchFamily="34" charset="0"/>
                <a:ea typeface="Verdana" panose="020B0604030504040204" pitchFamily="34" charset="0"/>
              </a:rPr>
              <a:t>.</a:t>
            </a:r>
          </a:p>
        </p:txBody>
      </p:sp>
      <p:grpSp>
        <p:nvGrpSpPr>
          <p:cNvPr id="16" name="Group 15">
            <a:extLst>
              <a:ext uri="{FF2B5EF4-FFF2-40B4-BE49-F238E27FC236}">
                <a16:creationId xmlns:a16="http://schemas.microsoft.com/office/drawing/2014/main" id="{99DCF5BB-9994-6200-0A63-B2BD0287C0A1}"/>
              </a:ext>
            </a:extLst>
          </p:cNvPr>
          <p:cNvGrpSpPr/>
          <p:nvPr/>
        </p:nvGrpSpPr>
        <p:grpSpPr>
          <a:xfrm>
            <a:off x="268140" y="4598229"/>
            <a:ext cx="11495676" cy="695836"/>
            <a:chOff x="348162" y="4191629"/>
            <a:chExt cx="11495676" cy="695836"/>
          </a:xfrm>
        </p:grpSpPr>
        <p:sp>
          <p:nvSpPr>
            <p:cNvPr id="10" name="TextBox 9">
              <a:extLst>
                <a:ext uri="{FF2B5EF4-FFF2-40B4-BE49-F238E27FC236}">
                  <a16:creationId xmlns:a16="http://schemas.microsoft.com/office/drawing/2014/main" id="{AFE8698F-B7B2-2FD0-A69A-023AD4AD9911}"/>
                </a:ext>
              </a:extLst>
            </p:cNvPr>
            <p:cNvSpPr txBox="1"/>
            <p:nvPr/>
          </p:nvSpPr>
          <p:spPr>
            <a:xfrm>
              <a:off x="348162" y="4241134"/>
              <a:ext cx="5905168" cy="646331"/>
            </a:xfrm>
            <a:prstGeom prst="rect">
              <a:avLst/>
            </a:prstGeom>
            <a:noFill/>
          </p:spPr>
          <p:txBody>
            <a:bodyPr wrap="square">
              <a:spAutoFit/>
            </a:bodyPr>
            <a:lstStyle/>
            <a:p>
              <a:pPr algn="l"/>
              <a:r>
                <a:rPr lang="en-US" b="0" i="0" u="none" strike="noStrike" dirty="0">
                  <a:solidFill>
                    <a:srgbClr val="212529"/>
                  </a:solidFill>
                  <a:effectLst/>
                  <a:latin typeface="Verdana" panose="020B0604030504040204" pitchFamily="34" charset="0"/>
                  <a:ea typeface="Verdana" panose="020B0604030504040204" pitchFamily="34" charset="0"/>
                </a:rPr>
                <a:t>And We did not give them bodies that ate no food [</a:t>
              </a:r>
              <a:r>
                <a:rPr lang="en-US" b="0" i="0" u="none" strike="noStrike" dirty="0">
                  <a:solidFill>
                    <a:srgbClr val="598059"/>
                  </a:solidFill>
                  <a:effectLst/>
                  <a:latin typeface="Verdana" panose="020B0604030504040204" pitchFamily="34" charset="0"/>
                  <a:ea typeface="Verdana" panose="020B0604030504040204" pitchFamily="34" charset="0"/>
                  <a:hlinkClick r:id="rId4"/>
                </a:rPr>
                <a:t>21:9</a:t>
              </a:r>
              <a:r>
                <a:rPr lang="en-US" b="0" i="0" u="none" strike="noStrike" dirty="0">
                  <a:solidFill>
                    <a:srgbClr val="212529"/>
                  </a:solidFill>
                  <a:effectLst/>
                  <a:latin typeface="Verdana" panose="020B0604030504040204" pitchFamily="34" charset="0"/>
                  <a:ea typeface="Verdana" panose="020B0604030504040204" pitchFamily="34" charset="0"/>
                </a:rPr>
                <a:t>]</a:t>
              </a:r>
            </a:p>
          </p:txBody>
        </p:sp>
        <p:pic>
          <p:nvPicPr>
            <p:cNvPr id="12" name="Picture 11">
              <a:extLst>
                <a:ext uri="{FF2B5EF4-FFF2-40B4-BE49-F238E27FC236}">
                  <a16:creationId xmlns:a16="http://schemas.microsoft.com/office/drawing/2014/main" id="{C3D3A537-A301-0258-2F56-ED61438B4E67}"/>
                </a:ext>
              </a:extLst>
            </p:cNvPr>
            <p:cNvPicPr>
              <a:picLocks noChangeAspect="1"/>
            </p:cNvPicPr>
            <p:nvPr/>
          </p:nvPicPr>
          <p:blipFill>
            <a:blip r:embed="rId5"/>
            <a:stretch>
              <a:fillRect/>
            </a:stretch>
          </p:blipFill>
          <p:spPr>
            <a:xfrm>
              <a:off x="6575960" y="4191629"/>
              <a:ext cx="5267878" cy="569106"/>
            </a:xfrm>
            <a:prstGeom prst="rect">
              <a:avLst/>
            </a:prstGeom>
          </p:spPr>
        </p:pic>
      </p:grpSp>
      <p:sp>
        <p:nvSpPr>
          <p:cNvPr id="14" name="TextBox 13">
            <a:extLst>
              <a:ext uri="{FF2B5EF4-FFF2-40B4-BE49-F238E27FC236}">
                <a16:creationId xmlns:a16="http://schemas.microsoft.com/office/drawing/2014/main" id="{9CC6CC9F-17B6-DFE9-BB18-0B2365DAEA51}"/>
              </a:ext>
            </a:extLst>
          </p:cNvPr>
          <p:cNvSpPr txBox="1"/>
          <p:nvPr/>
        </p:nvSpPr>
        <p:spPr>
          <a:xfrm>
            <a:off x="257506" y="5485958"/>
            <a:ext cx="11828609" cy="646331"/>
          </a:xfrm>
          <a:prstGeom prst="rect">
            <a:avLst/>
          </a:prstGeom>
          <a:noFill/>
        </p:spPr>
        <p:txBody>
          <a:bodyPr wrap="square">
            <a:spAutoFit/>
          </a:bodyPr>
          <a:lstStyle/>
          <a:p>
            <a:pPr algn="l"/>
            <a:r>
              <a:rPr lang="en-US" b="1" i="1" u="none" strike="noStrike" dirty="0">
                <a:solidFill>
                  <a:srgbClr val="212529"/>
                </a:solidFill>
                <a:effectLst/>
                <a:latin typeface="Verdana" panose="020B0604030504040204" pitchFamily="34" charset="0"/>
                <a:ea typeface="Verdana" panose="020B0604030504040204" pitchFamily="34" charset="0"/>
              </a:rPr>
              <a:t>Proof:</a:t>
            </a:r>
            <a:r>
              <a:rPr lang="en-US" b="0" i="1" u="none" strike="noStrike" dirty="0">
                <a:solidFill>
                  <a:srgbClr val="212529"/>
                </a:solidFill>
                <a:effectLst/>
                <a:latin typeface="Verdana" panose="020B0604030504040204" pitchFamily="34" charset="0"/>
                <a:ea typeface="Verdana" panose="020B0604030504040204" pitchFamily="34" charset="0"/>
              </a:rPr>
              <a:t> </a:t>
            </a:r>
            <a:r>
              <a:rPr lang="en-US" b="0" i="0" u="none" strike="noStrike" dirty="0">
                <a:solidFill>
                  <a:srgbClr val="212529"/>
                </a:solidFill>
                <a:effectLst/>
                <a:latin typeface="Verdana" panose="020B0604030504040204" pitchFamily="34" charset="0"/>
                <a:ea typeface="Verdana" panose="020B0604030504040204" pitchFamily="34" charset="0"/>
              </a:rPr>
              <a:t>No physical body can remain without food. This is the practice of God. Why should we believe Jesus</a:t>
            </a:r>
            <a:r>
              <a:rPr lang="en-US" b="0" i="0" u="none" strike="noStrike" baseline="30000" dirty="0">
                <a:solidFill>
                  <a:srgbClr val="212529"/>
                </a:solidFill>
                <a:effectLst/>
                <a:latin typeface="Verdana" panose="020B0604030504040204" pitchFamily="34" charset="0"/>
                <a:ea typeface="Verdana" panose="020B0604030504040204" pitchFamily="34" charset="0"/>
              </a:rPr>
              <a:t>as</a:t>
            </a:r>
            <a:r>
              <a:rPr lang="en-US" b="0" i="0" u="none" strike="noStrike" dirty="0">
                <a:solidFill>
                  <a:srgbClr val="212529"/>
                </a:solidFill>
                <a:effectLst/>
                <a:latin typeface="Verdana" panose="020B0604030504040204" pitchFamily="34" charset="0"/>
                <a:ea typeface="Verdana" panose="020B0604030504040204" pitchFamily="34" charset="0"/>
              </a:rPr>
              <a:t> to be an exception to this?</a:t>
            </a:r>
          </a:p>
        </p:txBody>
      </p:sp>
    </p:spTree>
    <p:extLst>
      <p:ext uri="{BB962C8B-B14F-4D97-AF65-F5344CB8AC3E}">
        <p14:creationId xmlns:p14="http://schemas.microsoft.com/office/powerpoint/2010/main" val="2895255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15" name="TextBox 14">
            <a:extLst>
              <a:ext uri="{FF2B5EF4-FFF2-40B4-BE49-F238E27FC236}">
                <a16:creationId xmlns:a16="http://schemas.microsoft.com/office/drawing/2014/main" id="{BC7E3478-B804-B81E-5D4D-5BB02A748208}"/>
              </a:ext>
            </a:extLst>
          </p:cNvPr>
          <p:cNvSpPr txBox="1"/>
          <p:nvPr/>
        </p:nvSpPr>
        <p:spPr>
          <a:xfrm>
            <a:off x="955040" y="1119355"/>
            <a:ext cx="10489137" cy="461665"/>
          </a:xfrm>
          <a:prstGeom prst="rect">
            <a:avLst/>
          </a:prstGeom>
          <a:noFill/>
        </p:spPr>
        <p:txBody>
          <a:bodyPr wrap="square" rtlCol="0">
            <a:spAutoFit/>
          </a:bodyPr>
          <a:lstStyle/>
          <a:p>
            <a:pPr algn="ctr"/>
            <a:r>
              <a:rPr lang="en-US" sz="2400" b="1" dirty="0">
                <a:latin typeface="Verdana" panose="020B0604030504040204" pitchFamily="34" charset="0"/>
                <a:ea typeface="Verdana" panose="020B0604030504040204" pitchFamily="34" charset="0"/>
              </a:rPr>
              <a:t>Only three phases of life of Prophet Jesus</a:t>
            </a:r>
            <a:r>
              <a:rPr lang="en-US" sz="2400" b="1" baseline="30000" dirty="0">
                <a:latin typeface="Verdana" panose="020B0604030504040204" pitchFamily="34" charset="0"/>
                <a:ea typeface="Verdana" panose="020B0604030504040204" pitchFamily="34" charset="0"/>
              </a:rPr>
              <a:t>as</a:t>
            </a:r>
            <a:r>
              <a:rPr lang="en-US" sz="2400" b="1" dirty="0">
                <a:latin typeface="Verdana" panose="020B0604030504040204" pitchFamily="34" charset="0"/>
                <a:ea typeface="Verdana" panose="020B0604030504040204" pitchFamily="34" charset="0"/>
              </a:rPr>
              <a:t> 19:34</a:t>
            </a:r>
          </a:p>
        </p:txBody>
      </p:sp>
      <p:sp>
        <p:nvSpPr>
          <p:cNvPr id="5" name="TextBox 4">
            <a:extLst>
              <a:ext uri="{FF2B5EF4-FFF2-40B4-BE49-F238E27FC236}">
                <a16:creationId xmlns:a16="http://schemas.microsoft.com/office/drawing/2014/main" id="{CC40A0EB-5858-0439-F70E-CD859B0953ED}"/>
              </a:ext>
            </a:extLst>
          </p:cNvPr>
          <p:cNvSpPr txBox="1"/>
          <p:nvPr/>
        </p:nvSpPr>
        <p:spPr>
          <a:xfrm>
            <a:off x="394867" y="4270123"/>
            <a:ext cx="11535617" cy="1015663"/>
          </a:xfrm>
          <a:prstGeom prst="rect">
            <a:avLst/>
          </a:prstGeom>
          <a:noFill/>
        </p:spPr>
        <p:txBody>
          <a:bodyPr wrap="square">
            <a:spAutoFit/>
          </a:bodyPr>
          <a:lstStyle/>
          <a:p>
            <a:pPr algn="l"/>
            <a:r>
              <a:rPr lang="en-US" sz="2000" b="1" i="1" u="none" strike="noStrike" dirty="0">
                <a:solidFill>
                  <a:srgbClr val="212529"/>
                </a:solidFill>
                <a:effectLst/>
                <a:latin typeface="Verdana" panose="020B0604030504040204" pitchFamily="34" charset="0"/>
                <a:ea typeface="Verdana" panose="020B0604030504040204" pitchFamily="34" charset="0"/>
              </a:rPr>
              <a:t>Proof</a:t>
            </a:r>
            <a:r>
              <a:rPr lang="en-US" sz="2000" b="0" i="1" u="none" strike="noStrike" dirty="0">
                <a:solidFill>
                  <a:srgbClr val="212529"/>
                </a:solidFill>
                <a:effectLst/>
                <a:latin typeface="Verdana" panose="020B0604030504040204" pitchFamily="34" charset="0"/>
                <a:ea typeface="Verdana" panose="020B0604030504040204" pitchFamily="34" charset="0"/>
              </a:rPr>
              <a:t>:</a:t>
            </a:r>
            <a:r>
              <a:rPr lang="en-US" sz="2000" b="0" i="0" u="none" strike="noStrike" dirty="0">
                <a:solidFill>
                  <a:srgbClr val="212529"/>
                </a:solidFill>
                <a:effectLst/>
                <a:latin typeface="Verdana" panose="020B0604030504040204" pitchFamily="34" charset="0"/>
                <a:ea typeface="Verdana" panose="020B0604030504040204" pitchFamily="34" charset="0"/>
              </a:rPr>
              <a:t> There are only three episodes mentioned here for Jesus</a:t>
            </a:r>
            <a:r>
              <a:rPr lang="en-US" sz="2000" b="0" i="0" u="none" strike="noStrike" baseline="30000" dirty="0">
                <a:solidFill>
                  <a:srgbClr val="212529"/>
                </a:solidFill>
                <a:effectLst/>
                <a:latin typeface="Verdana" panose="020B0604030504040204" pitchFamily="34" charset="0"/>
                <a:ea typeface="Verdana" panose="020B0604030504040204" pitchFamily="34" charset="0"/>
              </a:rPr>
              <a:t>as</a:t>
            </a:r>
            <a:r>
              <a:rPr lang="en-US" sz="2000" b="0" i="0" u="none" strike="noStrike" dirty="0">
                <a:solidFill>
                  <a:srgbClr val="212529"/>
                </a:solidFill>
                <a:effectLst/>
                <a:latin typeface="Verdana" panose="020B0604030504040204" pitchFamily="34" charset="0"/>
                <a:ea typeface="Verdana" panose="020B0604030504040204" pitchFamily="34" charset="0"/>
              </a:rPr>
              <a:t>, namely, his birth, death, and life in the hereafter. If his physical ascent to heaven and physical descent from heaven were supposed to occur, they should have been mentioned here.</a:t>
            </a:r>
          </a:p>
        </p:txBody>
      </p:sp>
      <p:grpSp>
        <p:nvGrpSpPr>
          <p:cNvPr id="8" name="Group 7">
            <a:extLst>
              <a:ext uri="{FF2B5EF4-FFF2-40B4-BE49-F238E27FC236}">
                <a16:creationId xmlns:a16="http://schemas.microsoft.com/office/drawing/2014/main" id="{5086B837-FF6E-D03E-3F1E-9E82A0030277}"/>
              </a:ext>
            </a:extLst>
          </p:cNvPr>
          <p:cNvGrpSpPr/>
          <p:nvPr/>
        </p:nvGrpSpPr>
        <p:grpSpPr>
          <a:xfrm>
            <a:off x="431799" y="2343944"/>
            <a:ext cx="11230817" cy="1200329"/>
            <a:chOff x="431799" y="2113908"/>
            <a:chExt cx="11230817" cy="1200329"/>
          </a:xfrm>
        </p:grpSpPr>
        <p:sp>
          <p:nvSpPr>
            <p:cNvPr id="4" name="TextBox 3">
              <a:extLst>
                <a:ext uri="{FF2B5EF4-FFF2-40B4-BE49-F238E27FC236}">
                  <a16:creationId xmlns:a16="http://schemas.microsoft.com/office/drawing/2014/main" id="{0B45A964-395C-4FDA-900D-B7EFF3FE23B4}"/>
                </a:ext>
              </a:extLst>
            </p:cNvPr>
            <p:cNvSpPr txBox="1"/>
            <p:nvPr/>
          </p:nvSpPr>
          <p:spPr>
            <a:xfrm>
              <a:off x="431799" y="2113908"/>
              <a:ext cx="5420361" cy="1200329"/>
            </a:xfrm>
            <a:prstGeom prst="rect">
              <a:avLst/>
            </a:prstGeom>
            <a:noFill/>
          </p:spPr>
          <p:txBody>
            <a:bodyPr wrap="square">
              <a:spAutoFit/>
            </a:bodyPr>
            <a:lstStyle/>
            <a:p>
              <a:pPr algn="l"/>
              <a:r>
                <a:rPr lang="en-US" b="0" i="0" u="none" strike="noStrike" dirty="0">
                  <a:solidFill>
                    <a:srgbClr val="212529"/>
                  </a:solidFill>
                  <a:effectLst/>
                  <a:latin typeface="Verdana" panose="020B0604030504040204" pitchFamily="34" charset="0"/>
                  <a:ea typeface="Verdana" panose="020B0604030504040204" pitchFamily="34" charset="0"/>
                </a:rPr>
                <a:t>And peace was on me the day I was born, and </a:t>
              </a:r>
              <a:r>
                <a:rPr lang="en-US" b="0" i="1" u="none" strike="noStrike" dirty="0">
                  <a:solidFill>
                    <a:srgbClr val="212529"/>
                  </a:solidFill>
                  <a:effectLst/>
                  <a:latin typeface="Verdana" panose="020B0604030504040204" pitchFamily="34" charset="0"/>
                  <a:ea typeface="Verdana" panose="020B0604030504040204" pitchFamily="34" charset="0"/>
                </a:rPr>
                <a:t>peace there will be on me </a:t>
              </a:r>
              <a:r>
                <a:rPr lang="en-US" b="0" i="0" u="none" strike="noStrike" dirty="0">
                  <a:solidFill>
                    <a:srgbClr val="212529"/>
                  </a:solidFill>
                  <a:effectLst/>
                  <a:latin typeface="Verdana" panose="020B0604030504040204" pitchFamily="34" charset="0"/>
                  <a:ea typeface="Verdana" panose="020B0604030504040204" pitchFamily="34" charset="0"/>
                </a:rPr>
                <a:t>the day I shall die, and the day I shall be raised up to life </a:t>
              </a:r>
              <a:r>
                <a:rPr lang="en-US" b="0" i="1" u="none" strike="noStrike" dirty="0">
                  <a:solidFill>
                    <a:srgbClr val="212529"/>
                  </a:solidFill>
                  <a:effectLst/>
                  <a:latin typeface="Verdana" panose="020B0604030504040204" pitchFamily="34" charset="0"/>
                  <a:ea typeface="Verdana" panose="020B0604030504040204" pitchFamily="34" charset="0"/>
                </a:rPr>
                <a:t>again</a:t>
              </a:r>
              <a:r>
                <a:rPr lang="en-US" b="0" i="0" u="none" strike="noStrike" dirty="0">
                  <a:solidFill>
                    <a:srgbClr val="212529"/>
                  </a:solidFill>
                  <a:effectLst/>
                  <a:latin typeface="Verdana" panose="020B0604030504040204" pitchFamily="34" charset="0"/>
                  <a:ea typeface="Verdana" panose="020B0604030504040204" pitchFamily="34" charset="0"/>
                </a:rPr>
                <a:t>. [</a:t>
              </a:r>
              <a:r>
                <a:rPr lang="en-US" b="0" i="0" u="none" strike="noStrike" dirty="0">
                  <a:solidFill>
                    <a:srgbClr val="598059"/>
                  </a:solidFill>
                  <a:effectLst/>
                  <a:latin typeface="Verdana" panose="020B0604030504040204" pitchFamily="34" charset="0"/>
                  <a:ea typeface="Verdana" panose="020B0604030504040204" pitchFamily="34" charset="0"/>
                  <a:hlinkClick r:id="rId2"/>
                </a:rPr>
                <a:t>19:34</a:t>
              </a:r>
              <a:r>
                <a:rPr lang="en-US" b="0" i="0" u="none" strike="noStrike" dirty="0">
                  <a:solidFill>
                    <a:srgbClr val="212529"/>
                  </a:solidFill>
                  <a:effectLst/>
                  <a:latin typeface="Verdana" panose="020B0604030504040204" pitchFamily="34" charset="0"/>
                  <a:ea typeface="Verdana" panose="020B0604030504040204" pitchFamily="34" charset="0"/>
                </a:rPr>
                <a:t>]</a:t>
              </a:r>
            </a:p>
          </p:txBody>
        </p:sp>
        <p:pic>
          <p:nvPicPr>
            <p:cNvPr id="7" name="Picture 6">
              <a:extLst>
                <a:ext uri="{FF2B5EF4-FFF2-40B4-BE49-F238E27FC236}">
                  <a16:creationId xmlns:a16="http://schemas.microsoft.com/office/drawing/2014/main" id="{4274B938-5616-B974-B38C-19EC82A8F79E}"/>
                </a:ext>
              </a:extLst>
            </p:cNvPr>
            <p:cNvPicPr>
              <a:picLocks noChangeAspect="1"/>
            </p:cNvPicPr>
            <p:nvPr/>
          </p:nvPicPr>
          <p:blipFill>
            <a:blip r:embed="rId3"/>
            <a:stretch>
              <a:fillRect/>
            </a:stretch>
          </p:blipFill>
          <p:spPr>
            <a:xfrm>
              <a:off x="6096000" y="2141461"/>
              <a:ext cx="5566616" cy="794073"/>
            </a:xfrm>
            <a:prstGeom prst="rect">
              <a:avLst/>
            </a:prstGeom>
          </p:spPr>
        </p:pic>
      </p:grpSp>
    </p:spTree>
    <p:extLst>
      <p:ext uri="{BB962C8B-B14F-4D97-AF65-F5344CB8AC3E}">
        <p14:creationId xmlns:p14="http://schemas.microsoft.com/office/powerpoint/2010/main" val="40927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15" name="TextBox 14">
            <a:extLst>
              <a:ext uri="{FF2B5EF4-FFF2-40B4-BE49-F238E27FC236}">
                <a16:creationId xmlns:a16="http://schemas.microsoft.com/office/drawing/2014/main" id="{BC7E3478-B804-B81E-5D4D-5BB02A748208}"/>
              </a:ext>
            </a:extLst>
          </p:cNvPr>
          <p:cNvSpPr txBox="1"/>
          <p:nvPr/>
        </p:nvSpPr>
        <p:spPr>
          <a:xfrm>
            <a:off x="45187" y="1271863"/>
            <a:ext cx="12096750" cy="461665"/>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rPr>
              <a:t>Jesus was worshiped by Christians. This proves he is dead 16:21-22</a:t>
            </a:r>
          </a:p>
        </p:txBody>
      </p:sp>
      <p:sp>
        <p:nvSpPr>
          <p:cNvPr id="5" name="TextBox 4">
            <a:extLst>
              <a:ext uri="{FF2B5EF4-FFF2-40B4-BE49-F238E27FC236}">
                <a16:creationId xmlns:a16="http://schemas.microsoft.com/office/drawing/2014/main" id="{6BFC4466-4194-5FC5-6F51-0A43CE9AD655}"/>
              </a:ext>
            </a:extLst>
          </p:cNvPr>
          <p:cNvSpPr txBox="1"/>
          <p:nvPr/>
        </p:nvSpPr>
        <p:spPr>
          <a:xfrm>
            <a:off x="378562" y="2551838"/>
            <a:ext cx="6306718" cy="1754326"/>
          </a:xfrm>
          <a:prstGeom prst="rect">
            <a:avLst/>
          </a:prstGeom>
          <a:noFill/>
        </p:spPr>
        <p:txBody>
          <a:bodyPr wrap="square">
            <a:spAutoFit/>
          </a:bodyPr>
          <a:lstStyle/>
          <a:p>
            <a:pPr algn="l"/>
            <a:r>
              <a:rPr lang="en-US" b="0" i="0" u="none" strike="noStrike" dirty="0">
                <a:solidFill>
                  <a:srgbClr val="212529"/>
                </a:solidFill>
                <a:effectLst/>
                <a:latin typeface="Verdana" panose="020B0604030504040204" pitchFamily="34" charset="0"/>
                <a:ea typeface="Verdana" panose="020B0604030504040204" pitchFamily="34" charset="0"/>
              </a:rPr>
              <a:t>And those on whom they call beside Allah create not anything, but they are themselves created. [</a:t>
            </a:r>
            <a:r>
              <a:rPr lang="en-US" b="0" i="0" u="none" strike="noStrike" dirty="0">
                <a:solidFill>
                  <a:srgbClr val="212529"/>
                </a:solidFill>
                <a:effectLst/>
                <a:latin typeface="Verdana" panose="020B0604030504040204" pitchFamily="34" charset="0"/>
                <a:ea typeface="Verdana" panose="020B0604030504040204" pitchFamily="34" charset="0"/>
                <a:hlinkClick r:id="rId2"/>
              </a:rPr>
              <a:t>16:21</a:t>
            </a:r>
            <a:r>
              <a:rPr lang="en-US" b="0" i="0" u="none" strike="noStrike" dirty="0">
                <a:solidFill>
                  <a:srgbClr val="212529"/>
                </a:solidFill>
                <a:effectLst/>
                <a:latin typeface="Verdana" panose="020B0604030504040204" pitchFamily="34" charset="0"/>
                <a:ea typeface="Verdana" panose="020B0604030504040204" pitchFamily="34" charset="0"/>
              </a:rPr>
              <a:t>]</a:t>
            </a:r>
          </a:p>
          <a:p>
            <a:pPr algn="l"/>
            <a:endParaRPr lang="en-US" b="0" i="1" u="none" strike="noStrike" dirty="0">
              <a:solidFill>
                <a:srgbClr val="212529"/>
              </a:solidFill>
              <a:effectLst/>
              <a:latin typeface="Verdana" panose="020B0604030504040204" pitchFamily="34" charset="0"/>
              <a:ea typeface="Verdana" panose="020B0604030504040204" pitchFamily="34" charset="0"/>
            </a:endParaRPr>
          </a:p>
          <a:p>
            <a:pPr algn="l"/>
            <a:endParaRPr lang="en-US" i="1" dirty="0">
              <a:solidFill>
                <a:srgbClr val="212529"/>
              </a:solidFill>
              <a:latin typeface="Verdana" panose="020B0604030504040204" pitchFamily="34" charset="0"/>
              <a:ea typeface="Verdana" panose="020B0604030504040204" pitchFamily="34" charset="0"/>
            </a:endParaRPr>
          </a:p>
          <a:p>
            <a:pPr algn="l"/>
            <a:r>
              <a:rPr lang="en-US" b="0" i="1" u="none" strike="noStrike" dirty="0">
                <a:solidFill>
                  <a:srgbClr val="212529"/>
                </a:solidFill>
                <a:effectLst/>
                <a:latin typeface="Verdana" panose="020B0604030504040204" pitchFamily="34" charset="0"/>
                <a:ea typeface="Verdana" panose="020B0604030504040204" pitchFamily="34" charset="0"/>
              </a:rPr>
              <a:t>They are </a:t>
            </a:r>
            <a:r>
              <a:rPr lang="en-US" b="0" i="0" u="none" strike="noStrike" dirty="0">
                <a:solidFill>
                  <a:srgbClr val="212529"/>
                </a:solidFill>
                <a:effectLst/>
                <a:latin typeface="Verdana" panose="020B0604030504040204" pitchFamily="34" charset="0"/>
                <a:ea typeface="Verdana" panose="020B0604030504040204" pitchFamily="34" charset="0"/>
              </a:rPr>
              <a:t>dead, not living; and they know not when they will be raised. [</a:t>
            </a:r>
            <a:r>
              <a:rPr lang="en-US" b="0" i="0" u="none" strike="noStrike" dirty="0">
                <a:solidFill>
                  <a:srgbClr val="598059"/>
                </a:solidFill>
                <a:effectLst/>
                <a:latin typeface="Verdana" panose="020B0604030504040204" pitchFamily="34" charset="0"/>
                <a:ea typeface="Verdana" panose="020B0604030504040204" pitchFamily="34" charset="0"/>
                <a:hlinkClick r:id="rId3"/>
              </a:rPr>
              <a:t>16:22</a:t>
            </a:r>
            <a:r>
              <a:rPr lang="en-US" b="0" i="0" u="none" strike="noStrike" dirty="0">
                <a:solidFill>
                  <a:srgbClr val="212529"/>
                </a:solidFill>
                <a:effectLst/>
                <a:latin typeface="Verdana" panose="020B0604030504040204" pitchFamily="34" charset="0"/>
                <a:ea typeface="Verdana" panose="020B0604030504040204" pitchFamily="34" charset="0"/>
              </a:rPr>
              <a:t>]</a:t>
            </a:r>
          </a:p>
        </p:txBody>
      </p:sp>
      <p:sp>
        <p:nvSpPr>
          <p:cNvPr id="4" name="TextBox 3">
            <a:extLst>
              <a:ext uri="{FF2B5EF4-FFF2-40B4-BE49-F238E27FC236}">
                <a16:creationId xmlns:a16="http://schemas.microsoft.com/office/drawing/2014/main" id="{42F3D985-81E9-5266-EFEA-B908E994334B}"/>
              </a:ext>
            </a:extLst>
          </p:cNvPr>
          <p:cNvSpPr txBox="1"/>
          <p:nvPr/>
        </p:nvSpPr>
        <p:spPr>
          <a:xfrm>
            <a:off x="529268" y="4939806"/>
            <a:ext cx="11349613" cy="646331"/>
          </a:xfrm>
          <a:prstGeom prst="rect">
            <a:avLst/>
          </a:prstGeom>
          <a:noFill/>
        </p:spPr>
        <p:txBody>
          <a:bodyPr wrap="square">
            <a:spAutoFit/>
          </a:bodyPr>
          <a:lstStyle/>
          <a:p>
            <a:pPr algn="l"/>
            <a:r>
              <a:rPr lang="en-US" b="1" i="1" u="none" strike="noStrike" dirty="0">
                <a:solidFill>
                  <a:srgbClr val="212529"/>
                </a:solidFill>
                <a:effectLst/>
                <a:latin typeface="Verdana" panose="020B0604030504040204" pitchFamily="34" charset="0"/>
                <a:ea typeface="Verdana" panose="020B0604030504040204" pitchFamily="34" charset="0"/>
              </a:rPr>
              <a:t>Proof:</a:t>
            </a:r>
            <a:r>
              <a:rPr lang="en-US" b="1" i="0" u="none" strike="noStrike" dirty="0">
                <a:solidFill>
                  <a:srgbClr val="212529"/>
                </a:solidFill>
                <a:effectLst/>
                <a:latin typeface="Verdana" panose="020B0604030504040204" pitchFamily="34" charset="0"/>
                <a:ea typeface="Verdana" panose="020B0604030504040204" pitchFamily="34" charset="0"/>
              </a:rPr>
              <a:t> </a:t>
            </a:r>
            <a:r>
              <a:rPr lang="en-US" b="0" i="0" u="none" strike="noStrike" dirty="0">
                <a:solidFill>
                  <a:srgbClr val="212529"/>
                </a:solidFill>
                <a:effectLst/>
                <a:latin typeface="Verdana" panose="020B0604030504040204" pitchFamily="34" charset="0"/>
                <a:ea typeface="Verdana" panose="020B0604030504040204" pitchFamily="34" charset="0"/>
              </a:rPr>
              <a:t>All those persons who are considered ‘gods’ according to these verses are dead. Jesus Christ</a:t>
            </a:r>
            <a:r>
              <a:rPr lang="en-US" b="0" i="0" u="none" strike="noStrike" baseline="30000" dirty="0">
                <a:solidFill>
                  <a:srgbClr val="212529"/>
                </a:solidFill>
                <a:effectLst/>
                <a:latin typeface="Verdana" panose="020B0604030504040204" pitchFamily="34" charset="0"/>
                <a:ea typeface="Verdana" panose="020B0604030504040204" pitchFamily="34" charset="0"/>
              </a:rPr>
              <a:t>as</a:t>
            </a:r>
            <a:r>
              <a:rPr lang="en-US" b="0" i="0" u="none" strike="noStrike" dirty="0">
                <a:solidFill>
                  <a:srgbClr val="212529"/>
                </a:solidFill>
                <a:effectLst/>
                <a:latin typeface="Verdana" panose="020B0604030504040204" pitchFamily="34" charset="0"/>
                <a:ea typeface="Verdana" panose="020B0604030504040204" pitchFamily="34" charset="0"/>
              </a:rPr>
              <a:t> is also believed to be god and he is dead.</a:t>
            </a:r>
          </a:p>
        </p:txBody>
      </p:sp>
      <p:pic>
        <p:nvPicPr>
          <p:cNvPr id="7" name="Picture 6">
            <a:extLst>
              <a:ext uri="{FF2B5EF4-FFF2-40B4-BE49-F238E27FC236}">
                <a16:creationId xmlns:a16="http://schemas.microsoft.com/office/drawing/2014/main" id="{44B3A6C3-FA7D-A583-E74E-5AB8084997EA}"/>
              </a:ext>
            </a:extLst>
          </p:cNvPr>
          <p:cNvPicPr>
            <a:picLocks noChangeAspect="1"/>
          </p:cNvPicPr>
          <p:nvPr/>
        </p:nvPicPr>
        <p:blipFill>
          <a:blip r:embed="rId4"/>
          <a:stretch>
            <a:fillRect/>
          </a:stretch>
        </p:blipFill>
        <p:spPr>
          <a:xfrm>
            <a:off x="7162800" y="2446387"/>
            <a:ext cx="4787582" cy="1231936"/>
          </a:xfrm>
          <a:prstGeom prst="rect">
            <a:avLst/>
          </a:prstGeom>
        </p:spPr>
      </p:pic>
      <p:pic>
        <p:nvPicPr>
          <p:cNvPr id="9" name="Picture 8">
            <a:extLst>
              <a:ext uri="{FF2B5EF4-FFF2-40B4-BE49-F238E27FC236}">
                <a16:creationId xmlns:a16="http://schemas.microsoft.com/office/drawing/2014/main" id="{F7F823DC-9329-9668-3D49-46F536DFEB08}"/>
              </a:ext>
            </a:extLst>
          </p:cNvPr>
          <p:cNvPicPr>
            <a:picLocks noChangeAspect="1"/>
          </p:cNvPicPr>
          <p:nvPr/>
        </p:nvPicPr>
        <p:blipFill>
          <a:blip r:embed="rId5"/>
          <a:stretch>
            <a:fillRect/>
          </a:stretch>
        </p:blipFill>
        <p:spPr>
          <a:xfrm>
            <a:off x="7162800" y="3744852"/>
            <a:ext cx="4716081" cy="646330"/>
          </a:xfrm>
          <a:prstGeom prst="rect">
            <a:avLst/>
          </a:prstGeom>
        </p:spPr>
      </p:pic>
    </p:spTree>
    <p:extLst>
      <p:ext uri="{BB962C8B-B14F-4D97-AF65-F5344CB8AC3E}">
        <p14:creationId xmlns:p14="http://schemas.microsoft.com/office/powerpoint/2010/main" val="198567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15" name="TextBox 14">
            <a:extLst>
              <a:ext uri="{FF2B5EF4-FFF2-40B4-BE49-F238E27FC236}">
                <a16:creationId xmlns:a16="http://schemas.microsoft.com/office/drawing/2014/main" id="{BC7E3478-B804-B81E-5D4D-5BB02A748208}"/>
              </a:ext>
            </a:extLst>
          </p:cNvPr>
          <p:cNvSpPr txBox="1"/>
          <p:nvPr/>
        </p:nvSpPr>
        <p:spPr>
          <a:xfrm>
            <a:off x="1036320" y="1194354"/>
            <a:ext cx="9644557" cy="461665"/>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rPr>
              <a:t>Jesus not given unusually long/everlasting life 21:35</a:t>
            </a:r>
          </a:p>
        </p:txBody>
      </p:sp>
      <p:grpSp>
        <p:nvGrpSpPr>
          <p:cNvPr id="8" name="Group 7">
            <a:extLst>
              <a:ext uri="{FF2B5EF4-FFF2-40B4-BE49-F238E27FC236}">
                <a16:creationId xmlns:a16="http://schemas.microsoft.com/office/drawing/2014/main" id="{E3B82CF8-B44E-9E3F-B4A4-C5F5D44C7A84}"/>
              </a:ext>
            </a:extLst>
          </p:cNvPr>
          <p:cNvGrpSpPr/>
          <p:nvPr/>
        </p:nvGrpSpPr>
        <p:grpSpPr>
          <a:xfrm>
            <a:off x="684407" y="2294933"/>
            <a:ext cx="10398565" cy="1134067"/>
            <a:chOff x="684407" y="2294933"/>
            <a:chExt cx="10398565" cy="1134067"/>
          </a:xfrm>
        </p:grpSpPr>
        <p:sp>
          <p:nvSpPr>
            <p:cNvPr id="4" name="TextBox 3">
              <a:extLst>
                <a:ext uri="{FF2B5EF4-FFF2-40B4-BE49-F238E27FC236}">
                  <a16:creationId xmlns:a16="http://schemas.microsoft.com/office/drawing/2014/main" id="{F506593C-3CD0-30D2-3EB4-9F849F0FE9E8}"/>
                </a:ext>
              </a:extLst>
            </p:cNvPr>
            <p:cNvSpPr txBox="1"/>
            <p:nvPr/>
          </p:nvSpPr>
          <p:spPr>
            <a:xfrm>
              <a:off x="684407" y="2323184"/>
              <a:ext cx="6111240" cy="923330"/>
            </a:xfrm>
            <a:prstGeom prst="rect">
              <a:avLst/>
            </a:prstGeom>
            <a:noFill/>
          </p:spPr>
          <p:txBody>
            <a:bodyPr wrap="square">
              <a:spAutoFit/>
            </a:bodyPr>
            <a:lstStyle/>
            <a:p>
              <a:pPr algn="l"/>
              <a:r>
                <a:rPr lang="en-US" b="0" i="0" u="none" strike="noStrike" dirty="0">
                  <a:solidFill>
                    <a:srgbClr val="212529"/>
                  </a:solidFill>
                  <a:effectLst/>
                  <a:latin typeface="Verdana" panose="020B0604030504040204" pitchFamily="34" charset="0"/>
                  <a:ea typeface="Verdana" panose="020B0604030504040204" pitchFamily="34" charset="0"/>
                </a:rPr>
                <a:t>We granted not everlasting life to any human being before thee. If then thou shouldst die, shall they live </a:t>
              </a:r>
              <a:r>
                <a:rPr lang="en-US" b="0" i="1" u="none" strike="noStrike" dirty="0">
                  <a:solidFill>
                    <a:srgbClr val="212529"/>
                  </a:solidFill>
                  <a:effectLst/>
                  <a:latin typeface="Verdana" panose="020B0604030504040204" pitchFamily="34" charset="0"/>
                  <a:ea typeface="Verdana" panose="020B0604030504040204" pitchFamily="34" charset="0"/>
                </a:rPr>
                <a:t>here </a:t>
              </a:r>
              <a:r>
                <a:rPr lang="en-US" b="0" i="0" u="none" strike="noStrike" dirty="0">
                  <a:solidFill>
                    <a:srgbClr val="212529"/>
                  </a:solidFill>
                  <a:effectLst/>
                  <a:latin typeface="Verdana" panose="020B0604030504040204" pitchFamily="34" charset="0"/>
                  <a:ea typeface="Verdana" panose="020B0604030504040204" pitchFamily="34" charset="0"/>
                </a:rPr>
                <a:t>for ever? [</a:t>
              </a:r>
              <a:r>
                <a:rPr lang="en-US" b="0" i="0" u="none" strike="noStrike" dirty="0">
                  <a:solidFill>
                    <a:srgbClr val="598059"/>
                  </a:solidFill>
                  <a:effectLst/>
                  <a:latin typeface="Verdana" panose="020B0604030504040204" pitchFamily="34" charset="0"/>
                  <a:ea typeface="Verdana" panose="020B0604030504040204" pitchFamily="34" charset="0"/>
                  <a:hlinkClick r:id="rId2"/>
                </a:rPr>
                <a:t>21:35</a:t>
              </a:r>
              <a:r>
                <a:rPr lang="en-US" b="0" i="0" u="none" strike="noStrike" dirty="0">
                  <a:solidFill>
                    <a:srgbClr val="212529"/>
                  </a:solidFill>
                  <a:effectLst/>
                  <a:latin typeface="Verdana" panose="020B0604030504040204" pitchFamily="34" charset="0"/>
                  <a:ea typeface="Verdana" panose="020B0604030504040204" pitchFamily="34" charset="0"/>
                </a:rPr>
                <a:t>]</a:t>
              </a:r>
            </a:p>
          </p:txBody>
        </p:sp>
        <p:pic>
          <p:nvPicPr>
            <p:cNvPr id="5" name="Picture 4">
              <a:extLst>
                <a:ext uri="{FF2B5EF4-FFF2-40B4-BE49-F238E27FC236}">
                  <a16:creationId xmlns:a16="http://schemas.microsoft.com/office/drawing/2014/main" id="{90D3A4D5-704A-090E-0ACC-FB1C1DC28A27}"/>
                </a:ext>
              </a:extLst>
            </p:cNvPr>
            <p:cNvPicPr>
              <a:picLocks noChangeAspect="1"/>
            </p:cNvPicPr>
            <p:nvPr/>
          </p:nvPicPr>
          <p:blipFill>
            <a:blip r:embed="rId3"/>
            <a:stretch>
              <a:fillRect/>
            </a:stretch>
          </p:blipFill>
          <p:spPr>
            <a:xfrm>
              <a:off x="6795647" y="2294933"/>
              <a:ext cx="4287325" cy="1134067"/>
            </a:xfrm>
            <a:prstGeom prst="rect">
              <a:avLst/>
            </a:prstGeom>
          </p:spPr>
        </p:pic>
      </p:grpSp>
      <p:sp>
        <p:nvSpPr>
          <p:cNvPr id="7" name="TextBox 6">
            <a:extLst>
              <a:ext uri="{FF2B5EF4-FFF2-40B4-BE49-F238E27FC236}">
                <a16:creationId xmlns:a16="http://schemas.microsoft.com/office/drawing/2014/main" id="{488670F8-9FF8-B1AE-93BB-1C083A91BAE2}"/>
              </a:ext>
            </a:extLst>
          </p:cNvPr>
          <p:cNvSpPr txBox="1"/>
          <p:nvPr/>
        </p:nvSpPr>
        <p:spPr>
          <a:xfrm>
            <a:off x="481330" y="4344470"/>
            <a:ext cx="11229340" cy="923330"/>
          </a:xfrm>
          <a:prstGeom prst="rect">
            <a:avLst/>
          </a:prstGeom>
          <a:noFill/>
        </p:spPr>
        <p:txBody>
          <a:bodyPr wrap="square">
            <a:spAutoFit/>
          </a:bodyPr>
          <a:lstStyle/>
          <a:p>
            <a:pPr algn="l"/>
            <a:r>
              <a:rPr lang="en-US" b="1" i="1" u="none" strike="noStrike" dirty="0">
                <a:solidFill>
                  <a:srgbClr val="212529"/>
                </a:solidFill>
                <a:effectLst/>
                <a:latin typeface="Verdana" panose="020B0604030504040204" pitchFamily="34" charset="0"/>
                <a:ea typeface="Verdana" panose="020B0604030504040204" pitchFamily="34" charset="0"/>
              </a:rPr>
              <a:t>Proof: </a:t>
            </a:r>
            <a:r>
              <a:rPr lang="en-US" b="0" i="0" u="none" strike="noStrike" dirty="0">
                <a:solidFill>
                  <a:srgbClr val="212529"/>
                </a:solidFill>
                <a:effectLst/>
                <a:latin typeface="Verdana" panose="020B0604030504040204" pitchFamily="34" charset="0"/>
                <a:ea typeface="Verdana" panose="020B0604030504040204" pitchFamily="34" charset="0"/>
              </a:rPr>
              <a:t>This verse explains that all people are subject to only one Way of God. No one has escaped death, nor will anyone escape death in the future. Everyone gets old and eventually dies, and Jesus Christ</a:t>
            </a:r>
            <a:r>
              <a:rPr lang="en-US" b="0" i="0" u="none" strike="noStrike" baseline="30000" dirty="0">
                <a:solidFill>
                  <a:srgbClr val="212529"/>
                </a:solidFill>
                <a:effectLst/>
                <a:latin typeface="Verdana" panose="020B0604030504040204" pitchFamily="34" charset="0"/>
                <a:ea typeface="Verdana" panose="020B0604030504040204" pitchFamily="34" charset="0"/>
              </a:rPr>
              <a:t>as</a:t>
            </a:r>
            <a:r>
              <a:rPr lang="en-US" b="0" i="0" u="none" strike="noStrike" dirty="0">
                <a:solidFill>
                  <a:srgbClr val="212529"/>
                </a:solidFill>
                <a:effectLst/>
                <a:latin typeface="Verdana" panose="020B0604030504040204" pitchFamily="34" charset="0"/>
                <a:ea typeface="Verdana" panose="020B0604030504040204" pitchFamily="34" charset="0"/>
              </a:rPr>
              <a:t> is not an exception to this rule.</a:t>
            </a:r>
          </a:p>
        </p:txBody>
      </p:sp>
    </p:spTree>
    <p:extLst>
      <p:ext uri="{BB962C8B-B14F-4D97-AF65-F5344CB8AC3E}">
        <p14:creationId xmlns:p14="http://schemas.microsoft.com/office/powerpoint/2010/main" val="4239973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15" name="TextBox 14">
            <a:extLst>
              <a:ext uri="{FF2B5EF4-FFF2-40B4-BE49-F238E27FC236}">
                <a16:creationId xmlns:a16="http://schemas.microsoft.com/office/drawing/2014/main" id="{BC7E3478-B804-B81E-5D4D-5BB02A748208}"/>
              </a:ext>
            </a:extLst>
          </p:cNvPr>
          <p:cNvSpPr txBox="1"/>
          <p:nvPr/>
        </p:nvSpPr>
        <p:spPr>
          <a:xfrm>
            <a:off x="1082418" y="1320917"/>
            <a:ext cx="10160516" cy="461665"/>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rPr>
              <a:t>Human prophets can’t bodily ascend to the heaven 17:94</a:t>
            </a:r>
          </a:p>
        </p:txBody>
      </p:sp>
      <p:sp>
        <p:nvSpPr>
          <p:cNvPr id="5" name="TextBox 4">
            <a:extLst>
              <a:ext uri="{FF2B5EF4-FFF2-40B4-BE49-F238E27FC236}">
                <a16:creationId xmlns:a16="http://schemas.microsoft.com/office/drawing/2014/main" id="{47A9138E-284B-6328-84FD-9872AB642C01}"/>
              </a:ext>
            </a:extLst>
          </p:cNvPr>
          <p:cNvSpPr txBox="1"/>
          <p:nvPr/>
        </p:nvSpPr>
        <p:spPr>
          <a:xfrm>
            <a:off x="154836" y="4237639"/>
            <a:ext cx="11882328" cy="1754326"/>
          </a:xfrm>
          <a:prstGeom prst="rect">
            <a:avLst/>
          </a:prstGeom>
          <a:noFill/>
        </p:spPr>
        <p:txBody>
          <a:bodyPr wrap="square">
            <a:spAutoFit/>
          </a:bodyPr>
          <a:lstStyle/>
          <a:p>
            <a:pPr algn="l"/>
            <a:r>
              <a:rPr lang="en-US" b="1" i="1" u="none" strike="noStrike" dirty="0">
                <a:solidFill>
                  <a:srgbClr val="212529"/>
                </a:solidFill>
                <a:effectLst/>
                <a:latin typeface="Verdana" panose="020B0604030504040204" pitchFamily="34" charset="0"/>
                <a:ea typeface="Verdana" panose="020B0604030504040204" pitchFamily="34" charset="0"/>
              </a:rPr>
              <a:t>Proof: </a:t>
            </a:r>
            <a:r>
              <a:rPr lang="en-US" b="0" i="0" u="none" strike="noStrike" dirty="0">
                <a:solidFill>
                  <a:srgbClr val="212529"/>
                </a:solidFill>
                <a:effectLst/>
                <a:latin typeface="Verdana" panose="020B0604030504040204" pitchFamily="34" charset="0"/>
                <a:ea typeface="Verdana" panose="020B0604030504040204" pitchFamily="34" charset="0"/>
              </a:rPr>
              <a:t>The disbelievers had asked the Holy Prophet</a:t>
            </a:r>
            <a:r>
              <a:rPr lang="en-US" b="0" i="0" u="none" strike="noStrike" baseline="30000" dirty="0">
                <a:solidFill>
                  <a:srgbClr val="212529"/>
                </a:solidFill>
                <a:effectLst/>
                <a:latin typeface="Verdana" panose="020B0604030504040204" pitchFamily="34" charset="0"/>
                <a:ea typeface="Verdana" panose="020B0604030504040204" pitchFamily="34" charset="0"/>
              </a:rPr>
              <a:t>sa</a:t>
            </a:r>
            <a:r>
              <a:rPr lang="en-US" b="0" i="0" u="none" strike="noStrike" dirty="0">
                <a:solidFill>
                  <a:srgbClr val="212529"/>
                </a:solidFill>
                <a:effectLst/>
                <a:latin typeface="Verdana" panose="020B0604030504040204" pitchFamily="34" charset="0"/>
                <a:ea typeface="Verdana" panose="020B0604030504040204" pitchFamily="34" charset="0"/>
              </a:rPr>
              <a:t> to raise himself to heaven and they were told through Divine revelation that it is not the Way of God to raise a human body to heaven. If we are to suppose that Jesus Christ</a:t>
            </a:r>
            <a:r>
              <a:rPr lang="en-US" b="0" i="0" u="none" strike="noStrike" baseline="30000" dirty="0">
                <a:solidFill>
                  <a:srgbClr val="212529"/>
                </a:solidFill>
                <a:effectLst/>
                <a:latin typeface="Verdana" panose="020B0604030504040204" pitchFamily="34" charset="0"/>
                <a:ea typeface="Verdana" panose="020B0604030504040204" pitchFamily="34" charset="0"/>
              </a:rPr>
              <a:t>as</a:t>
            </a:r>
            <a:r>
              <a:rPr lang="en-US" b="0" i="0" u="none" strike="noStrike" dirty="0">
                <a:solidFill>
                  <a:srgbClr val="212529"/>
                </a:solidFill>
                <a:effectLst/>
                <a:latin typeface="Verdana" panose="020B0604030504040204" pitchFamily="34" charset="0"/>
                <a:ea typeface="Verdana" panose="020B0604030504040204" pitchFamily="34" charset="0"/>
              </a:rPr>
              <a:t> did rise bodily to heaven, it would render the reasoning of this verse invalid and lead to a contradiction in the Holy Quran. Hence, the purely established truth in this matter is that Jesus Christ</a:t>
            </a:r>
            <a:r>
              <a:rPr lang="en-US" b="0" i="0" u="none" strike="noStrike" baseline="30000" dirty="0">
                <a:solidFill>
                  <a:srgbClr val="212529"/>
                </a:solidFill>
                <a:effectLst/>
                <a:latin typeface="Verdana" panose="020B0604030504040204" pitchFamily="34" charset="0"/>
                <a:ea typeface="Verdana" panose="020B0604030504040204" pitchFamily="34" charset="0"/>
              </a:rPr>
              <a:t>as</a:t>
            </a:r>
            <a:r>
              <a:rPr lang="en-US" b="0" i="0" u="none" strike="noStrike" dirty="0">
                <a:solidFill>
                  <a:srgbClr val="212529"/>
                </a:solidFill>
                <a:effectLst/>
                <a:latin typeface="Verdana" panose="020B0604030504040204" pitchFamily="34" charset="0"/>
                <a:ea typeface="Verdana" panose="020B0604030504040204" pitchFamily="34" charset="0"/>
              </a:rPr>
              <a:t> did not go to heaven in his physical body. Instead, he died, and his soul went to heaven.</a:t>
            </a:r>
          </a:p>
        </p:txBody>
      </p:sp>
      <p:sp>
        <p:nvSpPr>
          <p:cNvPr id="4" name="TextBox 3">
            <a:extLst>
              <a:ext uri="{FF2B5EF4-FFF2-40B4-BE49-F238E27FC236}">
                <a16:creationId xmlns:a16="http://schemas.microsoft.com/office/drawing/2014/main" id="{ECFC3512-C29E-6D2F-F317-2FCF5DDA1C05}"/>
              </a:ext>
            </a:extLst>
          </p:cNvPr>
          <p:cNvSpPr txBox="1"/>
          <p:nvPr/>
        </p:nvSpPr>
        <p:spPr>
          <a:xfrm>
            <a:off x="876196" y="2413337"/>
            <a:ext cx="5412844" cy="1015663"/>
          </a:xfrm>
          <a:prstGeom prst="rect">
            <a:avLst/>
          </a:prstGeom>
          <a:noFill/>
        </p:spPr>
        <p:txBody>
          <a:bodyPr wrap="square">
            <a:spAutoFit/>
          </a:bodyPr>
          <a:lstStyle/>
          <a:p>
            <a:pPr algn="l"/>
            <a:r>
              <a:rPr lang="en-US" sz="2000" b="0" i="0" u="none" strike="noStrike" dirty="0">
                <a:solidFill>
                  <a:srgbClr val="212529"/>
                </a:solidFill>
                <a:effectLst/>
                <a:latin typeface="Verdana" panose="020B0604030504040204" pitchFamily="34" charset="0"/>
                <a:ea typeface="Verdana" panose="020B0604030504040204" pitchFamily="34" charset="0"/>
              </a:rPr>
              <a:t>‘Or thou ascend up into heaven’…Say, ‘Holy is my Lord! I am not but a man </a:t>
            </a:r>
            <a:r>
              <a:rPr lang="en-US" sz="2000" b="0" i="1" u="none" strike="noStrike" dirty="0">
                <a:solidFill>
                  <a:srgbClr val="212529"/>
                </a:solidFill>
                <a:effectLst/>
                <a:latin typeface="Verdana" panose="020B0604030504040204" pitchFamily="34" charset="0"/>
                <a:ea typeface="Verdana" panose="020B0604030504040204" pitchFamily="34" charset="0"/>
              </a:rPr>
              <a:t>sent as a</a:t>
            </a:r>
            <a:r>
              <a:rPr lang="en-US" sz="2000" b="0" i="0" u="none" strike="noStrike" dirty="0">
                <a:solidFill>
                  <a:srgbClr val="212529"/>
                </a:solidFill>
                <a:effectLst/>
                <a:latin typeface="Verdana" panose="020B0604030504040204" pitchFamily="34" charset="0"/>
                <a:ea typeface="Verdana" panose="020B0604030504040204" pitchFamily="34" charset="0"/>
              </a:rPr>
              <a:t> Messenger.’ [</a:t>
            </a:r>
            <a:r>
              <a:rPr lang="en-US" sz="2000" b="0" i="0" u="none" strike="noStrike" dirty="0">
                <a:solidFill>
                  <a:srgbClr val="598059"/>
                </a:solidFill>
                <a:effectLst/>
                <a:latin typeface="Verdana" panose="020B0604030504040204" pitchFamily="34" charset="0"/>
                <a:ea typeface="Verdana" panose="020B0604030504040204" pitchFamily="34" charset="0"/>
                <a:hlinkClick r:id="rId2"/>
              </a:rPr>
              <a:t>17:94</a:t>
            </a:r>
            <a:r>
              <a:rPr lang="en-US" sz="2000" b="0" i="0" u="none" strike="noStrike" dirty="0">
                <a:solidFill>
                  <a:srgbClr val="212529"/>
                </a:solidFill>
                <a:effectLst/>
                <a:latin typeface="Verdana" panose="020B0604030504040204" pitchFamily="34" charset="0"/>
                <a:ea typeface="Verdana" panose="020B0604030504040204" pitchFamily="34" charset="0"/>
              </a:rPr>
              <a:t>]</a:t>
            </a:r>
          </a:p>
        </p:txBody>
      </p:sp>
      <p:pic>
        <p:nvPicPr>
          <p:cNvPr id="7" name="Picture 6">
            <a:extLst>
              <a:ext uri="{FF2B5EF4-FFF2-40B4-BE49-F238E27FC236}">
                <a16:creationId xmlns:a16="http://schemas.microsoft.com/office/drawing/2014/main" id="{0A1FBC8E-B005-8E84-3BEF-6557F1CEC90E}"/>
              </a:ext>
            </a:extLst>
          </p:cNvPr>
          <p:cNvPicPr>
            <a:picLocks noChangeAspect="1"/>
          </p:cNvPicPr>
          <p:nvPr/>
        </p:nvPicPr>
        <p:blipFill>
          <a:blip r:embed="rId3"/>
          <a:stretch>
            <a:fillRect/>
          </a:stretch>
        </p:blipFill>
        <p:spPr>
          <a:xfrm>
            <a:off x="6284913" y="2092197"/>
            <a:ext cx="4944212" cy="1835826"/>
          </a:xfrm>
          <a:prstGeom prst="rect">
            <a:avLst/>
          </a:prstGeom>
        </p:spPr>
      </p:pic>
    </p:spTree>
    <p:extLst>
      <p:ext uri="{BB962C8B-B14F-4D97-AF65-F5344CB8AC3E}">
        <p14:creationId xmlns:p14="http://schemas.microsoft.com/office/powerpoint/2010/main" val="205654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15" name="TextBox 14">
            <a:extLst>
              <a:ext uri="{FF2B5EF4-FFF2-40B4-BE49-F238E27FC236}">
                <a16:creationId xmlns:a16="http://schemas.microsoft.com/office/drawing/2014/main" id="{BC7E3478-B804-B81E-5D4D-5BB02A748208}"/>
              </a:ext>
            </a:extLst>
          </p:cNvPr>
          <p:cNvSpPr txBox="1"/>
          <p:nvPr/>
        </p:nvSpPr>
        <p:spPr>
          <a:xfrm>
            <a:off x="625549" y="1220233"/>
            <a:ext cx="11805919" cy="400110"/>
          </a:xfrm>
          <a:prstGeom prst="rect">
            <a:avLst/>
          </a:prstGeom>
          <a:noFill/>
        </p:spPr>
        <p:txBody>
          <a:bodyPr wrap="square" rtlCol="0">
            <a:spAutoFit/>
          </a:bodyPr>
          <a:lstStyle/>
          <a:p>
            <a:r>
              <a:rPr lang="en-US" sz="2000" b="1" dirty="0">
                <a:latin typeface="Verdana" panose="020B0604030504040204" pitchFamily="34" charset="0"/>
                <a:ea typeface="Verdana" panose="020B0604030504040204" pitchFamily="34" charset="0"/>
              </a:rPr>
              <a:t>Jesus was a prophet preceding prophet Muhammad</a:t>
            </a:r>
            <a:r>
              <a:rPr lang="en-US" sz="2000" b="1" baseline="30000" dirty="0">
                <a:latin typeface="Verdana" panose="020B0604030504040204" pitchFamily="34" charset="0"/>
                <a:ea typeface="Verdana" panose="020B0604030504040204" pitchFamily="34" charset="0"/>
              </a:rPr>
              <a:t>sa</a:t>
            </a:r>
            <a:r>
              <a:rPr lang="en-US" sz="2000" b="1" dirty="0">
                <a:latin typeface="Verdana" panose="020B0604030504040204" pitchFamily="34" charset="0"/>
                <a:ea typeface="Verdana" panose="020B0604030504040204" pitchFamily="34" charset="0"/>
              </a:rPr>
              <a:t>, hence he is dead 3:145</a:t>
            </a:r>
          </a:p>
        </p:txBody>
      </p:sp>
      <p:sp>
        <p:nvSpPr>
          <p:cNvPr id="5" name="TextBox 4">
            <a:extLst>
              <a:ext uri="{FF2B5EF4-FFF2-40B4-BE49-F238E27FC236}">
                <a16:creationId xmlns:a16="http://schemas.microsoft.com/office/drawing/2014/main" id="{E63723A0-FD6C-9BF0-19AF-B674DDBD63A6}"/>
              </a:ext>
            </a:extLst>
          </p:cNvPr>
          <p:cNvSpPr txBox="1"/>
          <p:nvPr/>
        </p:nvSpPr>
        <p:spPr>
          <a:xfrm>
            <a:off x="534109" y="4582357"/>
            <a:ext cx="11471201" cy="923330"/>
          </a:xfrm>
          <a:prstGeom prst="rect">
            <a:avLst/>
          </a:prstGeom>
          <a:noFill/>
        </p:spPr>
        <p:txBody>
          <a:bodyPr wrap="square">
            <a:spAutoFit/>
          </a:bodyPr>
          <a:lstStyle/>
          <a:p>
            <a:pPr algn="l"/>
            <a:r>
              <a:rPr lang="en-US" b="1" i="1" u="none" strike="noStrike" dirty="0">
                <a:solidFill>
                  <a:srgbClr val="212529"/>
                </a:solidFill>
                <a:effectLst/>
                <a:latin typeface="Verdana" panose="020B0604030504040204" pitchFamily="34" charset="0"/>
                <a:ea typeface="Verdana" panose="020B0604030504040204" pitchFamily="34" charset="0"/>
              </a:rPr>
              <a:t>Proof:</a:t>
            </a:r>
            <a:r>
              <a:rPr lang="en-US" b="1" i="0" u="none" strike="noStrike" dirty="0">
                <a:solidFill>
                  <a:srgbClr val="212529"/>
                </a:solidFill>
                <a:effectLst/>
                <a:latin typeface="Verdana" panose="020B0604030504040204" pitchFamily="34" charset="0"/>
                <a:ea typeface="Verdana" panose="020B0604030504040204" pitchFamily="34" charset="0"/>
              </a:rPr>
              <a:t> </a:t>
            </a:r>
            <a:r>
              <a:rPr lang="en-US" b="0" i="0" u="none" strike="noStrike" dirty="0">
                <a:solidFill>
                  <a:srgbClr val="212529"/>
                </a:solidFill>
                <a:effectLst/>
                <a:latin typeface="Verdana" panose="020B0604030504040204" pitchFamily="34" charset="0"/>
                <a:ea typeface="Verdana" panose="020B0604030504040204" pitchFamily="34" charset="0"/>
              </a:rPr>
              <a:t>The reasoning of this verse is as follows: </a:t>
            </a:r>
            <a:r>
              <a:rPr lang="en-US" b="0" i="1" u="none" strike="noStrike" dirty="0">
                <a:solidFill>
                  <a:srgbClr val="212529"/>
                </a:solidFill>
                <a:effectLst/>
                <a:latin typeface="Verdana" panose="020B0604030504040204" pitchFamily="34" charset="0"/>
                <a:ea typeface="Verdana" panose="020B0604030504040204" pitchFamily="34" charset="0"/>
              </a:rPr>
              <a:t>If it is necessary for a Prophet to live forever in this world, then present an example of such a Prophet from the past</a:t>
            </a:r>
            <a:r>
              <a:rPr lang="en-US" b="0" i="0" u="none" strike="noStrike" dirty="0">
                <a:solidFill>
                  <a:srgbClr val="212529"/>
                </a:solidFill>
                <a:effectLst/>
                <a:latin typeface="Verdana" panose="020B0604030504040204" pitchFamily="34" charset="0"/>
                <a:ea typeface="Verdana" panose="020B0604030504040204" pitchFamily="34" charset="0"/>
              </a:rPr>
              <a:t>. If Jesus</a:t>
            </a:r>
            <a:r>
              <a:rPr lang="en-US" b="0" i="0" u="none" strike="noStrike" baseline="30000" dirty="0">
                <a:solidFill>
                  <a:srgbClr val="212529"/>
                </a:solidFill>
                <a:effectLst/>
                <a:latin typeface="Verdana" panose="020B0604030504040204" pitchFamily="34" charset="0"/>
                <a:ea typeface="Verdana" panose="020B0604030504040204" pitchFamily="34" charset="0"/>
              </a:rPr>
              <a:t>as</a:t>
            </a:r>
            <a:r>
              <a:rPr lang="en-US" b="0" i="0" u="none" strike="noStrike" dirty="0">
                <a:solidFill>
                  <a:srgbClr val="212529"/>
                </a:solidFill>
                <a:effectLst/>
                <a:latin typeface="Verdana" panose="020B0604030504040204" pitchFamily="34" charset="0"/>
                <a:ea typeface="Verdana" panose="020B0604030504040204" pitchFamily="34" charset="0"/>
              </a:rPr>
              <a:t> were considered as an exception to this, the verse will lose its meaning.</a:t>
            </a:r>
          </a:p>
        </p:txBody>
      </p:sp>
      <p:grpSp>
        <p:nvGrpSpPr>
          <p:cNvPr id="8" name="Group 7">
            <a:extLst>
              <a:ext uri="{FF2B5EF4-FFF2-40B4-BE49-F238E27FC236}">
                <a16:creationId xmlns:a16="http://schemas.microsoft.com/office/drawing/2014/main" id="{1E7B7E12-AE15-C6CA-09CF-EBB36929D3D4}"/>
              </a:ext>
            </a:extLst>
          </p:cNvPr>
          <p:cNvGrpSpPr/>
          <p:nvPr/>
        </p:nvGrpSpPr>
        <p:grpSpPr>
          <a:xfrm>
            <a:off x="742669" y="2258285"/>
            <a:ext cx="10706662" cy="1938992"/>
            <a:chOff x="975434" y="2258285"/>
            <a:chExt cx="10706662" cy="1938992"/>
          </a:xfrm>
        </p:grpSpPr>
        <p:sp>
          <p:nvSpPr>
            <p:cNvPr id="4" name="TextBox 3">
              <a:extLst>
                <a:ext uri="{FF2B5EF4-FFF2-40B4-BE49-F238E27FC236}">
                  <a16:creationId xmlns:a16="http://schemas.microsoft.com/office/drawing/2014/main" id="{FFD3E96A-06DC-4256-1F4D-F6F52D7A12E3}"/>
                </a:ext>
              </a:extLst>
            </p:cNvPr>
            <p:cNvSpPr txBox="1"/>
            <p:nvPr/>
          </p:nvSpPr>
          <p:spPr>
            <a:xfrm>
              <a:off x="975434" y="2258285"/>
              <a:ext cx="5053891" cy="1938992"/>
            </a:xfrm>
            <a:prstGeom prst="rect">
              <a:avLst/>
            </a:prstGeom>
            <a:noFill/>
          </p:spPr>
          <p:txBody>
            <a:bodyPr wrap="square">
              <a:spAutoFit/>
            </a:bodyPr>
            <a:lstStyle/>
            <a:p>
              <a:pPr algn="l"/>
              <a:r>
                <a:rPr lang="en-US" sz="2000" b="0" i="0" u="none" strike="noStrike" dirty="0">
                  <a:solidFill>
                    <a:srgbClr val="212529"/>
                  </a:solidFill>
                  <a:effectLst/>
                  <a:latin typeface="Verdana" panose="020B0604030504040204" pitchFamily="34" charset="0"/>
                  <a:ea typeface="Verdana" panose="020B0604030504040204" pitchFamily="34" charset="0"/>
                </a:rPr>
                <a:t>And Muhammad is only a Messenger. Verily, </a:t>
              </a:r>
              <a:r>
                <a:rPr lang="en-US" sz="2000" b="0" i="1" u="none" strike="noStrike" dirty="0">
                  <a:solidFill>
                    <a:srgbClr val="212529"/>
                  </a:solidFill>
                  <a:effectLst/>
                  <a:latin typeface="Verdana" panose="020B0604030504040204" pitchFamily="34" charset="0"/>
                  <a:ea typeface="Verdana" panose="020B0604030504040204" pitchFamily="34" charset="0"/>
                </a:rPr>
                <a:t>all</a:t>
              </a:r>
              <a:r>
                <a:rPr lang="en-US" sz="2000" b="0" i="0" u="none" strike="noStrike" dirty="0">
                  <a:solidFill>
                    <a:srgbClr val="212529"/>
                  </a:solidFill>
                  <a:effectLst/>
                  <a:latin typeface="Verdana" panose="020B0604030504040204" pitchFamily="34" charset="0"/>
                  <a:ea typeface="Verdana" panose="020B0604030504040204" pitchFamily="34" charset="0"/>
                </a:rPr>
                <a:t> Messengers have passed away before him. If then he die or be slain, will you turn back on your heels?. </a:t>
              </a:r>
              <a:r>
                <a:rPr lang="en-US" sz="2000" dirty="0">
                  <a:solidFill>
                    <a:srgbClr val="212529"/>
                  </a:solidFill>
                  <a:latin typeface="Verdana" panose="020B0604030504040204" pitchFamily="34" charset="0"/>
                  <a:ea typeface="Verdana" panose="020B0604030504040204" pitchFamily="34" charset="0"/>
                </a:rPr>
                <a:t>And Allah will certainly reward the grateful.</a:t>
              </a:r>
              <a:r>
                <a:rPr lang="en-US" sz="2000" b="0" i="0" u="none" strike="noStrike" dirty="0">
                  <a:solidFill>
                    <a:srgbClr val="212529"/>
                  </a:solidFill>
                  <a:effectLst/>
                  <a:latin typeface="Verdana" panose="020B0604030504040204" pitchFamily="34" charset="0"/>
                  <a:ea typeface="Verdana" panose="020B0604030504040204" pitchFamily="34" charset="0"/>
                </a:rPr>
                <a:t> [</a:t>
              </a:r>
              <a:r>
                <a:rPr lang="en-US" sz="2000" b="0" i="0" u="none" strike="noStrike" dirty="0">
                  <a:solidFill>
                    <a:srgbClr val="598059"/>
                  </a:solidFill>
                  <a:effectLst/>
                  <a:latin typeface="Verdana" panose="020B0604030504040204" pitchFamily="34" charset="0"/>
                  <a:ea typeface="Verdana" panose="020B0604030504040204" pitchFamily="34" charset="0"/>
                  <a:hlinkClick r:id="rId2"/>
                </a:rPr>
                <a:t>3:145</a:t>
              </a:r>
              <a:r>
                <a:rPr lang="en-US" sz="2000" b="0" i="0" u="none" strike="noStrike" dirty="0">
                  <a:solidFill>
                    <a:srgbClr val="212529"/>
                  </a:solidFill>
                  <a:effectLst/>
                  <a:latin typeface="Verdana" panose="020B0604030504040204" pitchFamily="34" charset="0"/>
                  <a:ea typeface="Verdana" panose="020B0604030504040204" pitchFamily="34" charset="0"/>
                </a:rPr>
                <a:t>]</a:t>
              </a:r>
            </a:p>
          </p:txBody>
        </p:sp>
        <p:pic>
          <p:nvPicPr>
            <p:cNvPr id="7" name="Picture 6">
              <a:extLst>
                <a:ext uri="{FF2B5EF4-FFF2-40B4-BE49-F238E27FC236}">
                  <a16:creationId xmlns:a16="http://schemas.microsoft.com/office/drawing/2014/main" id="{366754A4-16AE-C2B6-4CFC-770981C59E6D}"/>
                </a:ext>
              </a:extLst>
            </p:cNvPr>
            <p:cNvPicPr>
              <a:picLocks noChangeAspect="1"/>
            </p:cNvPicPr>
            <p:nvPr/>
          </p:nvPicPr>
          <p:blipFill>
            <a:blip r:embed="rId3"/>
            <a:stretch>
              <a:fillRect/>
            </a:stretch>
          </p:blipFill>
          <p:spPr>
            <a:xfrm>
              <a:off x="6162676" y="2258285"/>
              <a:ext cx="5519420" cy="1902987"/>
            </a:xfrm>
            <a:prstGeom prst="rect">
              <a:avLst/>
            </a:prstGeom>
          </p:spPr>
        </p:pic>
      </p:grpSp>
    </p:spTree>
    <p:extLst>
      <p:ext uri="{BB962C8B-B14F-4D97-AF65-F5344CB8AC3E}">
        <p14:creationId xmlns:p14="http://schemas.microsoft.com/office/powerpoint/2010/main" val="2579509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E10D50-385B-B9D9-121D-121CACD9306B}"/>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Salat</a:t>
            </a:r>
          </a:p>
        </p:txBody>
      </p:sp>
      <p:grpSp>
        <p:nvGrpSpPr>
          <p:cNvPr id="30" name="Group 29">
            <a:extLst>
              <a:ext uri="{FF2B5EF4-FFF2-40B4-BE49-F238E27FC236}">
                <a16:creationId xmlns:a16="http://schemas.microsoft.com/office/drawing/2014/main" id="{D7C817BB-CE09-0435-77AD-DD91994FB943}"/>
              </a:ext>
            </a:extLst>
          </p:cNvPr>
          <p:cNvGrpSpPr/>
          <p:nvPr/>
        </p:nvGrpSpPr>
        <p:grpSpPr>
          <a:xfrm>
            <a:off x="6229033" y="1226075"/>
            <a:ext cx="5801360" cy="4405849"/>
            <a:chOff x="6229033" y="1226075"/>
            <a:chExt cx="5801360" cy="4405849"/>
          </a:xfrm>
        </p:grpSpPr>
        <p:grpSp>
          <p:nvGrpSpPr>
            <p:cNvPr id="28" name="Group 27">
              <a:extLst>
                <a:ext uri="{FF2B5EF4-FFF2-40B4-BE49-F238E27FC236}">
                  <a16:creationId xmlns:a16="http://schemas.microsoft.com/office/drawing/2014/main" id="{45D2F49B-2E33-A9B7-7546-40FBFA3A8D22}"/>
                </a:ext>
              </a:extLst>
            </p:cNvPr>
            <p:cNvGrpSpPr/>
            <p:nvPr/>
          </p:nvGrpSpPr>
          <p:grpSpPr>
            <a:xfrm>
              <a:off x="6229033" y="1226075"/>
              <a:ext cx="5801360" cy="4405849"/>
              <a:chOff x="3495040" y="427355"/>
              <a:chExt cx="7620000" cy="6403777"/>
            </a:xfrm>
          </p:grpSpPr>
          <p:pic>
            <p:nvPicPr>
              <p:cNvPr id="23" name="Picture 22">
                <a:extLst>
                  <a:ext uri="{FF2B5EF4-FFF2-40B4-BE49-F238E27FC236}">
                    <a16:creationId xmlns:a16="http://schemas.microsoft.com/office/drawing/2014/main" id="{9478EE77-A437-18D6-7612-5A48D4D95259}"/>
                  </a:ext>
                </a:extLst>
              </p:cNvPr>
              <p:cNvPicPr>
                <a:picLocks noChangeAspect="1"/>
              </p:cNvPicPr>
              <p:nvPr/>
            </p:nvPicPr>
            <p:blipFill>
              <a:blip r:embed="rId2"/>
              <a:stretch>
                <a:fillRect/>
              </a:stretch>
            </p:blipFill>
            <p:spPr>
              <a:xfrm>
                <a:off x="3495040" y="427355"/>
                <a:ext cx="7620000" cy="2609850"/>
              </a:xfrm>
              <a:prstGeom prst="rect">
                <a:avLst/>
              </a:prstGeom>
            </p:spPr>
          </p:pic>
          <p:pic>
            <p:nvPicPr>
              <p:cNvPr id="25" name="Picture 24">
                <a:extLst>
                  <a:ext uri="{FF2B5EF4-FFF2-40B4-BE49-F238E27FC236}">
                    <a16:creationId xmlns:a16="http://schemas.microsoft.com/office/drawing/2014/main" id="{CBDD7661-76ED-ED5D-F4B4-365166C36EA3}"/>
                  </a:ext>
                </a:extLst>
              </p:cNvPr>
              <p:cNvPicPr>
                <a:picLocks noChangeAspect="1"/>
              </p:cNvPicPr>
              <p:nvPr/>
            </p:nvPicPr>
            <p:blipFill>
              <a:blip r:embed="rId3"/>
              <a:stretch>
                <a:fillRect/>
              </a:stretch>
            </p:blipFill>
            <p:spPr>
              <a:xfrm>
                <a:off x="3533140" y="3037205"/>
                <a:ext cx="7581900" cy="3276600"/>
              </a:xfrm>
              <a:prstGeom prst="rect">
                <a:avLst/>
              </a:prstGeom>
            </p:spPr>
          </p:pic>
          <p:pic>
            <p:nvPicPr>
              <p:cNvPr id="27" name="Picture 26">
                <a:extLst>
                  <a:ext uri="{FF2B5EF4-FFF2-40B4-BE49-F238E27FC236}">
                    <a16:creationId xmlns:a16="http://schemas.microsoft.com/office/drawing/2014/main" id="{CEE48832-671D-0D40-F54A-396603C7841B}"/>
                  </a:ext>
                </a:extLst>
              </p:cNvPr>
              <p:cNvPicPr>
                <a:picLocks noChangeAspect="1"/>
              </p:cNvPicPr>
              <p:nvPr/>
            </p:nvPicPr>
            <p:blipFill>
              <a:blip r:embed="rId4"/>
              <a:stretch>
                <a:fillRect/>
              </a:stretch>
            </p:blipFill>
            <p:spPr>
              <a:xfrm>
                <a:off x="4085590" y="6269157"/>
                <a:ext cx="7029450" cy="561975"/>
              </a:xfrm>
              <a:prstGeom prst="rect">
                <a:avLst/>
              </a:prstGeom>
            </p:spPr>
          </p:pic>
        </p:grpSp>
        <p:sp>
          <p:nvSpPr>
            <p:cNvPr id="29" name="Oval 28">
              <a:extLst>
                <a:ext uri="{FF2B5EF4-FFF2-40B4-BE49-F238E27FC236}">
                  <a16:creationId xmlns:a16="http://schemas.microsoft.com/office/drawing/2014/main" id="{B079DBFC-70F5-F3E1-46A2-C49EA0910A0A}"/>
                </a:ext>
              </a:extLst>
            </p:cNvPr>
            <p:cNvSpPr/>
            <p:nvPr/>
          </p:nvSpPr>
          <p:spPr>
            <a:xfrm>
              <a:off x="6617678" y="5240601"/>
              <a:ext cx="142240" cy="1422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229B46A3-3BCE-B9CF-9897-CDC25212D362}"/>
              </a:ext>
            </a:extLst>
          </p:cNvPr>
          <p:cNvSpPr txBox="1"/>
          <p:nvPr/>
        </p:nvSpPr>
        <p:spPr>
          <a:xfrm>
            <a:off x="161607" y="1226075"/>
            <a:ext cx="6111240" cy="4524315"/>
          </a:xfrm>
          <a:prstGeom prst="rect">
            <a:avLst/>
          </a:prstGeom>
          <a:noFill/>
        </p:spPr>
        <p:txBody>
          <a:bodyPr wrap="square">
            <a:spAutoFit/>
          </a:bodyPr>
          <a:lstStyle/>
          <a:p>
            <a:r>
              <a:rPr lang="en-US" sz="1600" dirty="0">
                <a:latin typeface="Verdana" panose="020B0604030504040204" pitchFamily="34" charset="0"/>
                <a:ea typeface="Verdana" panose="020B0604030504040204" pitchFamily="34" charset="0"/>
              </a:rPr>
              <a:t>In short, prayer is that sovereign remedy which converts a handful of dust into precious metal. It is the water which washes out inner impurities. With such prayer, the soul melts and, flowing like water, falls at the threshold of the Divine. It stands before God and bows down before Him and prostrates itself before Him. Indeed, the Salat that Islam teaches is a reflection of such prayer. The standing of the soul in prayer is that it is prepared to endure every misfortune for the sake of God and is eager to carry out His commands, and its bowing down means that, discarding all other loves and relationships, it leans towards God and becomes His; and its prostration is that, falling at the threshold of God, it loses itself altogether and wipes out its own being. This is the Salat which brings about a meeting between God and the worshipper. The Islamic law depicts its picture in the shape of the daily Salat so that the physical Salat should urge a worshipper towards the spiritual Salat. </a:t>
            </a:r>
          </a:p>
        </p:txBody>
      </p:sp>
      <p:sp>
        <p:nvSpPr>
          <p:cNvPr id="34" name="TextBox 33">
            <a:extLst>
              <a:ext uri="{FF2B5EF4-FFF2-40B4-BE49-F238E27FC236}">
                <a16:creationId xmlns:a16="http://schemas.microsoft.com/office/drawing/2014/main" id="{22382A42-559B-1192-C614-ED4DBE01481A}"/>
              </a:ext>
            </a:extLst>
          </p:cNvPr>
          <p:cNvSpPr txBox="1"/>
          <p:nvPr/>
        </p:nvSpPr>
        <p:spPr>
          <a:xfrm>
            <a:off x="706279" y="5750390"/>
            <a:ext cx="5630227"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Lecture Sialkot, Ruhani Khaza’in, vol. 20, pp. 222-224</a:t>
            </a:r>
          </a:p>
        </p:txBody>
      </p:sp>
    </p:spTree>
    <p:extLst>
      <p:ext uri="{BB962C8B-B14F-4D97-AF65-F5344CB8AC3E}">
        <p14:creationId xmlns:p14="http://schemas.microsoft.com/office/powerpoint/2010/main" val="205225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868356-A52A-2236-969C-581EE47EA874}"/>
              </a:ext>
            </a:extLst>
          </p:cNvPr>
          <p:cNvSpPr txBox="1"/>
          <p:nvPr/>
        </p:nvSpPr>
        <p:spPr>
          <a:xfrm>
            <a:off x="9885490" y="215078"/>
            <a:ext cx="2085975"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Agenda</a:t>
            </a:r>
          </a:p>
        </p:txBody>
      </p:sp>
      <p:sp>
        <p:nvSpPr>
          <p:cNvPr id="5" name="TextBox 4">
            <a:extLst>
              <a:ext uri="{FF2B5EF4-FFF2-40B4-BE49-F238E27FC236}">
                <a16:creationId xmlns:a16="http://schemas.microsoft.com/office/drawing/2014/main" id="{2A1B0D22-06B0-F375-9EEA-CA0EABEE4B98}"/>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a:latin typeface="Verdana" panose="020B0604030504040204" pitchFamily="34" charset="0"/>
                <a:ea typeface="Verdana" panose="020B0604030504040204" pitchFamily="34" charset="0"/>
              </a:rPr>
              <a:t>Reading The Holy </a:t>
            </a:r>
            <a:r>
              <a:rPr lang="en-US" sz="2400" dirty="0">
                <a:latin typeface="Verdana" panose="020B0604030504040204" pitchFamily="34" charset="0"/>
                <a:ea typeface="Verdana" panose="020B0604030504040204" pitchFamily="34" charset="0"/>
              </a:rPr>
              <a:t>Quran</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Du’a </a:t>
            </a:r>
          </a:p>
        </p:txBody>
      </p:sp>
      <p:pic>
        <p:nvPicPr>
          <p:cNvPr id="4" name="Picture 3">
            <a:extLst>
              <a:ext uri="{FF2B5EF4-FFF2-40B4-BE49-F238E27FC236}">
                <a16:creationId xmlns:a16="http://schemas.microsoft.com/office/drawing/2014/main" id="{6D94A663-7AB0-5A75-8040-74FBF224B9E1}"/>
              </a:ext>
            </a:extLst>
          </p:cNvPr>
          <p:cNvPicPr>
            <a:picLocks noChangeAspect="1"/>
          </p:cNvPicPr>
          <p:nvPr/>
        </p:nvPicPr>
        <p:blipFill>
          <a:blip r:embed="rId2"/>
          <a:stretch>
            <a:fillRect/>
          </a:stretch>
        </p:blipFill>
        <p:spPr>
          <a:xfrm>
            <a:off x="10231310" y="692996"/>
            <a:ext cx="1885950" cy="1666875"/>
          </a:xfrm>
          <a:prstGeom prst="flowChartConnector">
            <a:avLst/>
          </a:prstGeom>
        </p:spPr>
      </p:pic>
    </p:spTree>
    <p:extLst>
      <p:ext uri="{BB962C8B-B14F-4D97-AF65-F5344CB8AC3E}">
        <p14:creationId xmlns:p14="http://schemas.microsoft.com/office/powerpoint/2010/main" val="318458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EE7C3-65A4-7147-BC0E-BCA4B5E436C5}"/>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Al Wasiyyat</a:t>
            </a:r>
          </a:p>
        </p:txBody>
      </p:sp>
      <p:pic>
        <p:nvPicPr>
          <p:cNvPr id="22" name="Picture 21">
            <a:extLst>
              <a:ext uri="{FF2B5EF4-FFF2-40B4-BE49-F238E27FC236}">
                <a16:creationId xmlns:a16="http://schemas.microsoft.com/office/drawing/2014/main" id="{BBFEFE56-8038-4D5C-D29D-593AA412CB9D}"/>
              </a:ext>
            </a:extLst>
          </p:cNvPr>
          <p:cNvPicPr>
            <a:picLocks noChangeAspect="1"/>
          </p:cNvPicPr>
          <p:nvPr/>
        </p:nvPicPr>
        <p:blipFill>
          <a:blip r:embed="rId2"/>
          <a:stretch>
            <a:fillRect/>
          </a:stretch>
        </p:blipFill>
        <p:spPr>
          <a:xfrm>
            <a:off x="5952490" y="1503045"/>
            <a:ext cx="6057900" cy="2571750"/>
          </a:xfrm>
          <a:prstGeom prst="rect">
            <a:avLst/>
          </a:prstGeom>
        </p:spPr>
      </p:pic>
      <p:sp>
        <p:nvSpPr>
          <p:cNvPr id="24" name="TextBox 23">
            <a:extLst>
              <a:ext uri="{FF2B5EF4-FFF2-40B4-BE49-F238E27FC236}">
                <a16:creationId xmlns:a16="http://schemas.microsoft.com/office/drawing/2014/main" id="{A01B8C48-0253-1840-6B14-4EF2230FDFEC}"/>
              </a:ext>
            </a:extLst>
          </p:cNvPr>
          <p:cNvSpPr txBox="1"/>
          <p:nvPr/>
        </p:nvSpPr>
        <p:spPr>
          <a:xfrm>
            <a:off x="181610" y="1166842"/>
            <a:ext cx="5577840" cy="4524315"/>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Since great tidings have been given to me about this graveyard and because God did not only say that this graveyard is Bahishti, but also said </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that is, every kind of blessing has been sent down upon this graveyard and there is no blessing which is not shared by those who are buried in this graveyard, God has inclined my heart through His Wahi-e-</a:t>
            </a:r>
            <a:r>
              <a:rPr lang="en-US" dirty="0" err="1">
                <a:latin typeface="Verdana" panose="020B0604030504040204" pitchFamily="34" charset="0"/>
                <a:ea typeface="Verdana" panose="020B0604030504040204" pitchFamily="34" charset="0"/>
              </a:rPr>
              <a:t>Khafi</a:t>
            </a:r>
            <a:r>
              <a:rPr lang="en-US" dirty="0">
                <a:latin typeface="Verdana" panose="020B0604030504040204" pitchFamily="34" charset="0"/>
                <a:ea typeface="Verdana" panose="020B0604030504040204" pitchFamily="34" charset="0"/>
              </a:rPr>
              <a:t> towards the idea that for the burial in the graveyard some conditions should be prescribed and only those should get admittance who, because of their truthfulness and their perfect righteousness, comply with them.</a:t>
            </a:r>
          </a:p>
        </p:txBody>
      </p:sp>
      <p:pic>
        <p:nvPicPr>
          <p:cNvPr id="26" name="Picture 25">
            <a:extLst>
              <a:ext uri="{FF2B5EF4-FFF2-40B4-BE49-F238E27FC236}">
                <a16:creationId xmlns:a16="http://schemas.microsoft.com/office/drawing/2014/main" id="{161A50DC-E7B6-28C5-885E-6C77DDE3CF7C}"/>
              </a:ext>
            </a:extLst>
          </p:cNvPr>
          <p:cNvPicPr>
            <a:picLocks noChangeAspect="1"/>
          </p:cNvPicPr>
          <p:nvPr/>
        </p:nvPicPr>
        <p:blipFill>
          <a:blip r:embed="rId3"/>
          <a:stretch>
            <a:fillRect/>
          </a:stretch>
        </p:blipFill>
        <p:spPr>
          <a:xfrm>
            <a:off x="1812925" y="2366792"/>
            <a:ext cx="1513840" cy="422128"/>
          </a:xfrm>
          <a:prstGeom prst="rect">
            <a:avLst/>
          </a:prstGeom>
        </p:spPr>
      </p:pic>
    </p:spTree>
    <p:extLst>
      <p:ext uri="{BB962C8B-B14F-4D97-AF65-F5344CB8AC3E}">
        <p14:creationId xmlns:p14="http://schemas.microsoft.com/office/powerpoint/2010/main" val="819958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7F813-D3AD-1208-38C1-44F5CA917034}"/>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Zahanat</a:t>
            </a:r>
          </a:p>
        </p:txBody>
      </p:sp>
      <p:sp>
        <p:nvSpPr>
          <p:cNvPr id="7" name="TextBox 6">
            <a:extLst>
              <a:ext uri="{FF2B5EF4-FFF2-40B4-BE49-F238E27FC236}">
                <a16:creationId xmlns:a16="http://schemas.microsoft.com/office/drawing/2014/main" id="{F405379C-6C0F-E0BA-D5AA-6DEA606C98EA}"/>
              </a:ext>
            </a:extLst>
          </p:cNvPr>
          <p:cNvSpPr txBox="1"/>
          <p:nvPr/>
        </p:nvSpPr>
        <p:spPr>
          <a:xfrm>
            <a:off x="544000" y="1108596"/>
            <a:ext cx="8305360" cy="1477328"/>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What is the strongest muscle in the human body?</a:t>
            </a:r>
          </a:p>
          <a:p>
            <a:pPr marL="396875" lvl="1" indent="-342900">
              <a:buFont typeface="+mj-lt"/>
              <a:buAutoNum type="arabicPeriod"/>
            </a:pPr>
            <a:r>
              <a:rPr lang="en-US" dirty="0">
                <a:latin typeface="Verdana" panose="020B0604030504040204" pitchFamily="34" charset="0"/>
                <a:ea typeface="Verdana" panose="020B0604030504040204" pitchFamily="34" charset="0"/>
              </a:rPr>
              <a:t>Biceps</a:t>
            </a:r>
          </a:p>
          <a:p>
            <a:pPr marL="396875" lvl="1" indent="-342900">
              <a:buFont typeface="+mj-lt"/>
              <a:buAutoNum type="arabicPeriod"/>
            </a:pPr>
            <a:r>
              <a:rPr lang="en-US" dirty="0">
                <a:latin typeface="Verdana" panose="020B0604030504040204" pitchFamily="34" charset="0"/>
                <a:ea typeface="Verdana" panose="020B0604030504040204" pitchFamily="34" charset="0"/>
              </a:rPr>
              <a:t>Quadriceps</a:t>
            </a:r>
          </a:p>
          <a:p>
            <a:pPr marL="396875" lvl="1" indent="-342900">
              <a:buFont typeface="+mj-lt"/>
              <a:buAutoNum type="arabicPeriod"/>
            </a:pPr>
            <a:r>
              <a:rPr lang="en-US" dirty="0">
                <a:latin typeface="Verdana" panose="020B0604030504040204" pitchFamily="34" charset="0"/>
                <a:ea typeface="Verdana" panose="020B0604030504040204" pitchFamily="34" charset="0"/>
              </a:rPr>
              <a:t>Heart</a:t>
            </a:r>
          </a:p>
          <a:p>
            <a:pPr marL="396875" lvl="1" indent="-342900">
              <a:buFont typeface="+mj-lt"/>
              <a:buAutoNum type="arabicPeriod"/>
            </a:pPr>
            <a:r>
              <a:rPr lang="en-US" dirty="0">
                <a:latin typeface="Verdana" panose="020B0604030504040204" pitchFamily="34" charset="0"/>
                <a:ea typeface="Verdana" panose="020B0604030504040204" pitchFamily="34" charset="0"/>
              </a:rPr>
              <a:t>Jaw Muscle</a:t>
            </a:r>
          </a:p>
        </p:txBody>
      </p:sp>
      <p:sp>
        <p:nvSpPr>
          <p:cNvPr id="12" name="TextBox 11">
            <a:extLst>
              <a:ext uri="{FF2B5EF4-FFF2-40B4-BE49-F238E27FC236}">
                <a16:creationId xmlns:a16="http://schemas.microsoft.com/office/drawing/2014/main" id="{DD82F74D-02CE-0984-F5D9-E119691E6379}"/>
              </a:ext>
            </a:extLst>
          </p:cNvPr>
          <p:cNvSpPr txBox="1"/>
          <p:nvPr/>
        </p:nvSpPr>
        <p:spPr>
          <a:xfrm>
            <a:off x="544000" y="2794749"/>
            <a:ext cx="6111240" cy="1477328"/>
          </a:xfrm>
          <a:prstGeom prst="rect">
            <a:avLst/>
          </a:prstGeom>
          <a:noFill/>
        </p:spPr>
        <p:txBody>
          <a:bodyPr wrap="square">
            <a:spAutoFit/>
          </a:bodyPr>
          <a:lstStyle>
            <a:defPPr>
              <a:defRPr lang="en-US"/>
            </a:defPPr>
            <a:lvl1pPr>
              <a:defRPr>
                <a:latin typeface="Verdana" panose="020B0604030504040204" pitchFamily="34" charset="0"/>
                <a:ea typeface="Verdana" panose="020B0604030504040204" pitchFamily="34" charset="0"/>
              </a:defRPr>
            </a:lvl1pPr>
            <a:lvl2pPr marL="396875" lvl="1" indent="-342900">
              <a:buFont typeface="+mj-lt"/>
              <a:buAutoNum type="arabicPeriod"/>
              <a:defRPr>
                <a:latin typeface="Verdana" panose="020B0604030504040204" pitchFamily="34" charset="0"/>
                <a:ea typeface="Verdana" panose="020B0604030504040204" pitchFamily="34" charset="0"/>
              </a:defRPr>
            </a:lvl2pPr>
          </a:lstStyle>
          <a:p>
            <a:r>
              <a:rPr lang="en-US" dirty="0"/>
              <a:t>What is the fastest land animal?</a:t>
            </a:r>
          </a:p>
          <a:p>
            <a:pPr marL="342900" indent="-342900">
              <a:buFont typeface="+mj-lt"/>
              <a:buAutoNum type="arabicPeriod"/>
            </a:pPr>
            <a:r>
              <a:rPr lang="en-US" dirty="0"/>
              <a:t>Cheetah</a:t>
            </a:r>
          </a:p>
          <a:p>
            <a:pPr marL="342900" indent="-342900">
              <a:buFont typeface="+mj-lt"/>
              <a:buAutoNum type="arabicPeriod"/>
            </a:pPr>
            <a:r>
              <a:rPr lang="en-US" dirty="0"/>
              <a:t>Ostrich</a:t>
            </a:r>
          </a:p>
          <a:p>
            <a:pPr marL="342900" indent="-342900">
              <a:buFont typeface="+mj-lt"/>
              <a:buAutoNum type="arabicPeriod"/>
            </a:pPr>
            <a:r>
              <a:rPr lang="en-US" dirty="0"/>
              <a:t>Lion</a:t>
            </a:r>
          </a:p>
          <a:p>
            <a:pPr marL="342900" indent="-342900">
              <a:buFont typeface="+mj-lt"/>
              <a:buAutoNum type="arabicPeriod"/>
            </a:pPr>
            <a:r>
              <a:rPr lang="en-US" dirty="0"/>
              <a:t>Deer</a:t>
            </a:r>
          </a:p>
        </p:txBody>
      </p:sp>
      <p:sp>
        <p:nvSpPr>
          <p:cNvPr id="14" name="TextBox 13">
            <a:extLst>
              <a:ext uri="{FF2B5EF4-FFF2-40B4-BE49-F238E27FC236}">
                <a16:creationId xmlns:a16="http://schemas.microsoft.com/office/drawing/2014/main" id="{E954AAEE-A244-7A85-AD3E-5798E5EA66DB}"/>
              </a:ext>
            </a:extLst>
          </p:cNvPr>
          <p:cNvSpPr txBox="1"/>
          <p:nvPr/>
        </p:nvSpPr>
        <p:spPr>
          <a:xfrm>
            <a:off x="544000" y="4480902"/>
            <a:ext cx="6111240" cy="1477328"/>
          </a:xfrm>
          <a:prstGeom prst="rect">
            <a:avLst/>
          </a:prstGeom>
          <a:noFill/>
        </p:spPr>
        <p:txBody>
          <a:bodyPr wrap="square">
            <a:spAutoFit/>
          </a:bodyPr>
          <a:lstStyle>
            <a:defPPr>
              <a:defRPr lang="en-US"/>
            </a:defPPr>
            <a:lvl1pPr>
              <a:defRPr>
                <a:latin typeface="Verdana" panose="020B0604030504040204" pitchFamily="34" charset="0"/>
                <a:ea typeface="Verdana" panose="020B0604030504040204" pitchFamily="34" charset="0"/>
              </a:defRPr>
            </a:lvl1pPr>
            <a:lvl2pPr marL="396875" lvl="1" indent="-342900">
              <a:buFont typeface="+mj-lt"/>
              <a:buAutoNum type="arabicPeriod"/>
              <a:defRPr>
                <a:latin typeface="Verdana" panose="020B0604030504040204" pitchFamily="34" charset="0"/>
                <a:ea typeface="Verdana" panose="020B0604030504040204" pitchFamily="34" charset="0"/>
              </a:defRPr>
            </a:lvl2pPr>
          </a:lstStyle>
          <a:p>
            <a:r>
              <a:rPr lang="en-US" dirty="0"/>
              <a:t>What is a group of crows called?</a:t>
            </a:r>
          </a:p>
          <a:p>
            <a:pPr marL="342900" indent="-342900">
              <a:buFont typeface="+mj-lt"/>
              <a:buAutoNum type="arabicPeriod"/>
            </a:pPr>
            <a:r>
              <a:rPr lang="en-US" dirty="0"/>
              <a:t>A pack</a:t>
            </a:r>
          </a:p>
          <a:p>
            <a:pPr marL="342900" indent="-342900">
              <a:buFont typeface="+mj-lt"/>
              <a:buAutoNum type="arabicPeriod"/>
            </a:pPr>
            <a:r>
              <a:rPr lang="en-US" dirty="0"/>
              <a:t>A flock</a:t>
            </a:r>
          </a:p>
          <a:p>
            <a:pPr marL="342900" indent="-342900">
              <a:buFont typeface="+mj-lt"/>
              <a:buAutoNum type="arabicPeriod"/>
            </a:pPr>
            <a:r>
              <a:rPr lang="en-US" dirty="0"/>
              <a:t>A murder</a:t>
            </a:r>
          </a:p>
          <a:p>
            <a:pPr marL="342900" indent="-342900">
              <a:buFont typeface="+mj-lt"/>
              <a:buAutoNum type="arabicPeriod"/>
            </a:pPr>
            <a:r>
              <a:rPr lang="en-US" dirty="0"/>
              <a:t>A caw</a:t>
            </a:r>
          </a:p>
        </p:txBody>
      </p:sp>
    </p:spTree>
    <p:extLst>
      <p:ext uri="{BB962C8B-B14F-4D97-AF65-F5344CB8AC3E}">
        <p14:creationId xmlns:p14="http://schemas.microsoft.com/office/powerpoint/2010/main" val="3797448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7F813-D3AD-1208-38C1-44F5CA917034}"/>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Zahanat</a:t>
            </a:r>
          </a:p>
        </p:txBody>
      </p:sp>
      <p:sp>
        <p:nvSpPr>
          <p:cNvPr id="7" name="TextBox 6">
            <a:extLst>
              <a:ext uri="{FF2B5EF4-FFF2-40B4-BE49-F238E27FC236}">
                <a16:creationId xmlns:a16="http://schemas.microsoft.com/office/drawing/2014/main" id="{F405379C-6C0F-E0BA-D5AA-6DEA606C98EA}"/>
              </a:ext>
            </a:extLst>
          </p:cNvPr>
          <p:cNvSpPr txBox="1"/>
          <p:nvPr/>
        </p:nvSpPr>
        <p:spPr>
          <a:xfrm>
            <a:off x="544000" y="1178447"/>
            <a:ext cx="6019360" cy="1477328"/>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What is the strongest muscle in the human body?</a:t>
            </a:r>
          </a:p>
          <a:p>
            <a:pPr marL="396875" lvl="1" indent="-342900">
              <a:buFont typeface="+mj-lt"/>
              <a:buAutoNum type="arabicPeriod"/>
            </a:pPr>
            <a:r>
              <a:rPr lang="en-US" dirty="0">
                <a:latin typeface="Verdana" panose="020B0604030504040204" pitchFamily="34" charset="0"/>
                <a:ea typeface="Verdana" panose="020B0604030504040204" pitchFamily="34" charset="0"/>
              </a:rPr>
              <a:t>Biceps</a:t>
            </a:r>
          </a:p>
          <a:p>
            <a:pPr marL="396875" lvl="1" indent="-342900">
              <a:buFont typeface="+mj-lt"/>
              <a:buAutoNum type="arabicPeriod"/>
            </a:pPr>
            <a:r>
              <a:rPr lang="en-US" dirty="0">
                <a:latin typeface="Verdana" panose="020B0604030504040204" pitchFamily="34" charset="0"/>
                <a:ea typeface="Verdana" panose="020B0604030504040204" pitchFamily="34" charset="0"/>
              </a:rPr>
              <a:t>Quadriceps</a:t>
            </a:r>
          </a:p>
          <a:p>
            <a:pPr marL="396875" lvl="1" indent="-342900">
              <a:buFont typeface="+mj-lt"/>
              <a:buAutoNum type="arabicPeriod"/>
            </a:pPr>
            <a:r>
              <a:rPr lang="en-US" dirty="0">
                <a:latin typeface="Verdana" panose="020B0604030504040204" pitchFamily="34" charset="0"/>
                <a:ea typeface="Verdana" panose="020B0604030504040204" pitchFamily="34" charset="0"/>
              </a:rPr>
              <a:t>Heart</a:t>
            </a:r>
          </a:p>
          <a:p>
            <a:pPr marL="396875" lvl="1" indent="-342900">
              <a:buFont typeface="+mj-lt"/>
              <a:buAutoNum type="arabicPeriod"/>
            </a:pPr>
            <a:r>
              <a:rPr lang="en-US" dirty="0">
                <a:highlight>
                  <a:srgbClr val="00FFFF"/>
                </a:highlight>
                <a:latin typeface="Verdana" panose="020B0604030504040204" pitchFamily="34" charset="0"/>
                <a:ea typeface="Verdana" panose="020B0604030504040204" pitchFamily="34" charset="0"/>
              </a:rPr>
              <a:t>Jaw Muscle (The Masseter)</a:t>
            </a:r>
          </a:p>
        </p:txBody>
      </p:sp>
      <p:sp>
        <p:nvSpPr>
          <p:cNvPr id="12" name="TextBox 11">
            <a:extLst>
              <a:ext uri="{FF2B5EF4-FFF2-40B4-BE49-F238E27FC236}">
                <a16:creationId xmlns:a16="http://schemas.microsoft.com/office/drawing/2014/main" id="{DD82F74D-02CE-0984-F5D9-E119691E6379}"/>
              </a:ext>
            </a:extLst>
          </p:cNvPr>
          <p:cNvSpPr txBox="1"/>
          <p:nvPr/>
        </p:nvSpPr>
        <p:spPr>
          <a:xfrm>
            <a:off x="544000" y="2862923"/>
            <a:ext cx="4007680" cy="1477328"/>
          </a:xfrm>
          <a:prstGeom prst="rect">
            <a:avLst/>
          </a:prstGeom>
          <a:noFill/>
        </p:spPr>
        <p:txBody>
          <a:bodyPr wrap="square">
            <a:spAutoFit/>
          </a:bodyPr>
          <a:lstStyle>
            <a:defPPr>
              <a:defRPr lang="en-US"/>
            </a:defPPr>
            <a:lvl1pPr>
              <a:defRPr>
                <a:latin typeface="Verdana" panose="020B0604030504040204" pitchFamily="34" charset="0"/>
                <a:ea typeface="Verdana" panose="020B0604030504040204" pitchFamily="34" charset="0"/>
              </a:defRPr>
            </a:lvl1pPr>
            <a:lvl2pPr marL="396875" lvl="1" indent="-342900">
              <a:buFont typeface="+mj-lt"/>
              <a:buAutoNum type="arabicPeriod"/>
              <a:defRPr>
                <a:latin typeface="Verdana" panose="020B0604030504040204" pitchFamily="34" charset="0"/>
                <a:ea typeface="Verdana" panose="020B0604030504040204" pitchFamily="34" charset="0"/>
              </a:defRPr>
            </a:lvl2pPr>
          </a:lstStyle>
          <a:p>
            <a:r>
              <a:rPr lang="en-US" dirty="0"/>
              <a:t>What is the fastest land animal?</a:t>
            </a:r>
          </a:p>
          <a:p>
            <a:pPr marL="342900" indent="-342900">
              <a:buFont typeface="+mj-lt"/>
              <a:buAutoNum type="arabicPeriod"/>
            </a:pPr>
            <a:r>
              <a:rPr lang="en-US" dirty="0">
                <a:highlight>
                  <a:srgbClr val="00FFFF"/>
                </a:highlight>
              </a:rPr>
              <a:t>Cheetah</a:t>
            </a:r>
          </a:p>
          <a:p>
            <a:pPr marL="342900" indent="-342900">
              <a:buFont typeface="+mj-lt"/>
              <a:buAutoNum type="arabicPeriod"/>
            </a:pPr>
            <a:r>
              <a:rPr lang="en-US" dirty="0"/>
              <a:t>Ostrich</a:t>
            </a:r>
          </a:p>
          <a:p>
            <a:pPr marL="342900" indent="-342900">
              <a:buFont typeface="+mj-lt"/>
              <a:buAutoNum type="arabicPeriod"/>
            </a:pPr>
            <a:r>
              <a:rPr lang="en-US" dirty="0"/>
              <a:t>Lion</a:t>
            </a:r>
          </a:p>
          <a:p>
            <a:pPr marL="342900" indent="-342900">
              <a:buFont typeface="+mj-lt"/>
              <a:buAutoNum type="arabicPeriod"/>
            </a:pPr>
            <a:r>
              <a:rPr lang="en-US" dirty="0"/>
              <a:t>Deer</a:t>
            </a:r>
          </a:p>
        </p:txBody>
      </p:sp>
      <p:sp>
        <p:nvSpPr>
          <p:cNvPr id="14" name="TextBox 13">
            <a:extLst>
              <a:ext uri="{FF2B5EF4-FFF2-40B4-BE49-F238E27FC236}">
                <a16:creationId xmlns:a16="http://schemas.microsoft.com/office/drawing/2014/main" id="{E954AAEE-A244-7A85-AD3E-5798E5EA66DB}"/>
              </a:ext>
            </a:extLst>
          </p:cNvPr>
          <p:cNvSpPr txBox="1"/>
          <p:nvPr/>
        </p:nvSpPr>
        <p:spPr>
          <a:xfrm>
            <a:off x="544000" y="4480902"/>
            <a:ext cx="4383600" cy="1477328"/>
          </a:xfrm>
          <a:prstGeom prst="rect">
            <a:avLst/>
          </a:prstGeom>
          <a:noFill/>
        </p:spPr>
        <p:txBody>
          <a:bodyPr wrap="square">
            <a:spAutoFit/>
          </a:bodyPr>
          <a:lstStyle>
            <a:defPPr>
              <a:defRPr lang="en-US"/>
            </a:defPPr>
            <a:lvl1pPr>
              <a:defRPr>
                <a:latin typeface="Verdana" panose="020B0604030504040204" pitchFamily="34" charset="0"/>
                <a:ea typeface="Verdana" panose="020B0604030504040204" pitchFamily="34" charset="0"/>
              </a:defRPr>
            </a:lvl1pPr>
            <a:lvl2pPr marL="396875" lvl="1" indent="-342900">
              <a:buFont typeface="+mj-lt"/>
              <a:buAutoNum type="arabicPeriod"/>
              <a:defRPr>
                <a:latin typeface="Verdana" panose="020B0604030504040204" pitchFamily="34" charset="0"/>
                <a:ea typeface="Verdana" panose="020B0604030504040204" pitchFamily="34" charset="0"/>
              </a:defRPr>
            </a:lvl2pPr>
          </a:lstStyle>
          <a:p>
            <a:r>
              <a:rPr lang="en-US" dirty="0"/>
              <a:t>What is a group of crows called?</a:t>
            </a:r>
          </a:p>
          <a:p>
            <a:pPr marL="342900" indent="-342900">
              <a:buFont typeface="+mj-lt"/>
              <a:buAutoNum type="arabicPeriod"/>
            </a:pPr>
            <a:r>
              <a:rPr lang="en-US" dirty="0"/>
              <a:t>A pack</a:t>
            </a:r>
          </a:p>
          <a:p>
            <a:pPr marL="342900" indent="-342900">
              <a:buFont typeface="+mj-lt"/>
              <a:buAutoNum type="arabicPeriod"/>
            </a:pPr>
            <a:r>
              <a:rPr lang="en-US" dirty="0"/>
              <a:t>A flock</a:t>
            </a:r>
          </a:p>
          <a:p>
            <a:pPr marL="342900" indent="-342900">
              <a:buFont typeface="+mj-lt"/>
              <a:buAutoNum type="arabicPeriod"/>
            </a:pPr>
            <a:r>
              <a:rPr lang="en-US" dirty="0">
                <a:highlight>
                  <a:srgbClr val="00FFFF"/>
                </a:highlight>
              </a:rPr>
              <a:t>A murder</a:t>
            </a:r>
          </a:p>
          <a:p>
            <a:pPr marL="342900" indent="-342900">
              <a:buFont typeface="+mj-lt"/>
              <a:buAutoNum type="arabicPeriod"/>
            </a:pPr>
            <a:r>
              <a:rPr lang="en-US" dirty="0"/>
              <a:t>A caw</a:t>
            </a:r>
          </a:p>
        </p:txBody>
      </p:sp>
      <p:sp>
        <p:nvSpPr>
          <p:cNvPr id="3" name="TextBox 2">
            <a:extLst>
              <a:ext uri="{FF2B5EF4-FFF2-40B4-BE49-F238E27FC236}">
                <a16:creationId xmlns:a16="http://schemas.microsoft.com/office/drawing/2014/main" id="{2024D76D-6533-D27A-0296-5CC4937EA914}"/>
              </a:ext>
            </a:extLst>
          </p:cNvPr>
          <p:cNvSpPr txBox="1"/>
          <p:nvPr/>
        </p:nvSpPr>
        <p:spPr>
          <a:xfrm>
            <a:off x="4240640" y="1662594"/>
            <a:ext cx="6949440" cy="923330"/>
          </a:xfrm>
          <a:prstGeom prst="rect">
            <a:avLst/>
          </a:prstGeom>
          <a:noFill/>
        </p:spPr>
        <p:txBody>
          <a:bodyPr wrap="square">
            <a:spAutoFit/>
          </a:bodyPr>
          <a:lstStyle/>
          <a:p>
            <a:pPr algn="l"/>
            <a:r>
              <a:rPr lang="en-US" dirty="0">
                <a:solidFill>
                  <a:srgbClr val="1F1F1F"/>
                </a:solidFill>
                <a:highlight>
                  <a:srgbClr val="FFFFFF"/>
                </a:highlight>
                <a:latin typeface="Verdana" panose="020B0604030504040204" pitchFamily="34" charset="0"/>
                <a:ea typeface="Verdana" panose="020B0604030504040204" pitchFamily="34" charset="0"/>
                <a:hlinkClick r:id="rId2"/>
              </a:rPr>
              <a:t>The Masseter</a:t>
            </a:r>
            <a:endParaRPr lang="en-US" dirty="0">
              <a:solidFill>
                <a:srgbClr val="1F1F1F"/>
              </a:solidFill>
              <a:highlight>
                <a:srgbClr val="FFFFFF"/>
              </a:highlight>
              <a:latin typeface="Verdana" panose="020B0604030504040204" pitchFamily="34" charset="0"/>
              <a:ea typeface="Verdana" panose="020B0604030504040204" pitchFamily="34" charset="0"/>
            </a:endParaRPr>
          </a:p>
          <a:p>
            <a:pPr algn="l"/>
            <a:r>
              <a:rPr lang="en-US" dirty="0">
                <a:solidFill>
                  <a:srgbClr val="1F1F1F"/>
                </a:solidFill>
                <a:highlight>
                  <a:srgbClr val="FFFFFF"/>
                </a:highlight>
                <a:latin typeface="Verdana" panose="020B0604030504040204" pitchFamily="34" charset="0"/>
                <a:ea typeface="Verdana" panose="020B0604030504040204" pitchFamily="34" charset="0"/>
              </a:rPr>
              <a:t>The masseter a primary muscle of mastication and it is one of the strongest of human muscles.</a:t>
            </a:r>
          </a:p>
        </p:txBody>
      </p:sp>
      <p:sp>
        <p:nvSpPr>
          <p:cNvPr id="4" name="TextBox 3">
            <a:extLst>
              <a:ext uri="{FF2B5EF4-FFF2-40B4-BE49-F238E27FC236}">
                <a16:creationId xmlns:a16="http://schemas.microsoft.com/office/drawing/2014/main" id="{2413CEF2-7B4A-3163-4850-3B4BC6B5EC71}"/>
              </a:ext>
            </a:extLst>
          </p:cNvPr>
          <p:cNvSpPr txBox="1"/>
          <p:nvPr/>
        </p:nvSpPr>
        <p:spPr>
          <a:xfrm>
            <a:off x="4315680" y="3071748"/>
            <a:ext cx="5966240" cy="1200329"/>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Per the </a:t>
            </a:r>
            <a:r>
              <a:rPr lang="en-US" dirty="0">
                <a:latin typeface="Verdana" panose="020B0604030504040204" pitchFamily="34" charset="0"/>
                <a:ea typeface="Verdana" panose="020B0604030504040204" pitchFamily="34" charset="0"/>
                <a:hlinkClick r:id="rId3"/>
              </a:rPr>
              <a:t>Encyclopedia Brittanica</a:t>
            </a:r>
            <a:r>
              <a:rPr lang="en-US" dirty="0">
                <a:latin typeface="Verdana" panose="020B0604030504040204" pitchFamily="34" charset="0"/>
                <a:ea typeface="Verdana" panose="020B0604030504040204" pitchFamily="34" charset="0"/>
              </a:rPr>
              <a:t>, capable of going from 0 to 60 miles per hour in less than three seconds, the cheetah is considered the fastest land animal.</a:t>
            </a:r>
          </a:p>
        </p:txBody>
      </p:sp>
      <p:sp>
        <p:nvSpPr>
          <p:cNvPr id="6" name="TextBox 5">
            <a:extLst>
              <a:ext uri="{FF2B5EF4-FFF2-40B4-BE49-F238E27FC236}">
                <a16:creationId xmlns:a16="http://schemas.microsoft.com/office/drawing/2014/main" id="{C0FBD180-6C4B-C0FD-620F-20C3C6DA29AD}"/>
              </a:ext>
            </a:extLst>
          </p:cNvPr>
          <p:cNvSpPr txBox="1"/>
          <p:nvPr/>
        </p:nvSpPr>
        <p:spPr>
          <a:xfrm>
            <a:off x="4406900" y="4549076"/>
            <a:ext cx="7689850" cy="1477328"/>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hlinkClick r:id="rId4"/>
              </a:rPr>
              <a:t>Murder</a:t>
            </a: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A group of crows is called a “murder.” There are several different explanations for the origin of this term, mostly based on old folk tales and superstitions. For instance, there is a folktale that crows will gather and decide the capital fate of another crow.</a:t>
            </a:r>
          </a:p>
        </p:txBody>
      </p:sp>
    </p:spTree>
    <p:extLst>
      <p:ext uri="{BB962C8B-B14F-4D97-AF65-F5344CB8AC3E}">
        <p14:creationId xmlns:p14="http://schemas.microsoft.com/office/powerpoint/2010/main" val="218350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13055AA-4512-1BD3-3C65-A759CF7EC67A}"/>
              </a:ext>
            </a:extLst>
          </p:cNvPr>
          <p:cNvSpPr txBox="1">
            <a:spLocks/>
          </p:cNvSpPr>
          <p:nvPr/>
        </p:nvSpPr>
        <p:spPr>
          <a:xfrm>
            <a:off x="838198" y="831263"/>
            <a:ext cx="10515600" cy="792131"/>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a:t>
            </a:r>
            <a:r>
              <a:rPr kumimoji="0" lang="en-US" sz="3200" b="0"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Tajweed</a:t>
            </a:r>
            <a:r>
              <a:rPr kumimoji="0" lang="en-US" sz="32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Basics</a:t>
            </a:r>
          </a:p>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2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2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Noon </a:t>
            </a:r>
            <a:r>
              <a:rPr kumimoji="0" lang="en-US" sz="29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Sakin</a:t>
            </a:r>
            <a:r>
              <a:rPr kumimoji="0" lang="en-US" sz="2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 </a:t>
            </a:r>
            <a:r>
              <a:rPr kumimoji="0" lang="en-US" sz="29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Idgham</a:t>
            </a:r>
            <a:r>
              <a:rPr kumimoji="0" lang="en-US" sz="2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without </a:t>
            </a:r>
            <a:r>
              <a:rPr kumimoji="0" lang="en-US" sz="29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Ghunnah</a:t>
            </a:r>
            <a:endParaRPr kumimoji="0" lang="en-US" sz="29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id="{CD9B996D-9800-4F16-8733-ACDD6439821E}"/>
              </a:ext>
            </a:extLst>
          </p:cNvPr>
          <p:cNvSpPr txBox="1"/>
          <p:nvPr/>
        </p:nvSpPr>
        <p:spPr>
          <a:xfrm>
            <a:off x="182880" y="1914563"/>
            <a:ext cx="11901268" cy="4324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In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Tajweed</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Idgham</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means to merge one letter into another. If Noon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Sakin</a:t>
            </a:r>
            <a:r>
              <a:rPr kumimoji="0" lang="en-US" sz="1800" b="0"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ar-SA" sz="1800" b="0" i="0" u="none" strike="noStrike" kern="1200" cap="none" spc="0" normalizeH="0" baseline="0" noProof="0" dirty="0">
                <a:ln>
                  <a:noFill/>
                </a:ln>
                <a:solidFill>
                  <a:srgbClr val="0038A8"/>
                </a:solidFill>
                <a:effectLst/>
                <a:uLnTx/>
                <a:uFillTx/>
                <a:latin typeface="Noto Nastaliq Urdu SemiBold" panose="020B0502040504020204" pitchFamily="34" charset="-78"/>
                <a:ea typeface="+mn-ea"/>
                <a:cs typeface="Noto Nastaliq Urdu SemiBold" panose="020B0502040504020204" pitchFamily="34" charset="-78"/>
              </a:rPr>
              <a:t>ن</a:t>
            </a:r>
            <a:r>
              <a:rPr kumimoji="0" lang="ar-SA" sz="1800" b="0" i="0" u="none" strike="noStrike" kern="1200" cap="none" spc="0" normalizeH="0" baseline="0" noProof="0" dirty="0">
                <a:ln>
                  <a:noFill/>
                </a:ln>
                <a:solidFill>
                  <a:srgbClr val="0000FF"/>
                </a:solidFill>
                <a:effectLst/>
                <a:uLnTx/>
                <a:uFillTx/>
                <a:latin typeface="Noto Nastaliq Urdu SemiBold" panose="020B0502040504020204" pitchFamily="34" charset="-78"/>
                <a:ea typeface="+mn-ea"/>
                <a:cs typeface="Noto Nastaliq Urdu SemiBold" panose="020B0502040504020204" pitchFamily="34" charset="-78"/>
              </a:rPr>
              <a:t>ٌ</a:t>
            </a:r>
            <a:r>
              <a:rPr kumimoji="0" lang="en-US" sz="1800" b="0"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and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Tanween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are followed by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Lām</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or Rā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Mashaddad</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ar-SA" sz="1600" b="1" i="0" u="none" strike="noStrike" kern="1200" cap="none" spc="0" normalizeH="0" baseline="0" noProof="0" dirty="0">
                <a:ln>
                  <a:noFill/>
                </a:ln>
                <a:solidFill>
                  <a:srgbClr val="0038A8"/>
                </a:solidFill>
                <a:effectLst/>
                <a:uLnTx/>
                <a:uFillTx/>
                <a:latin typeface="Noto Nastaliq Urdu SemiBold" panose="020B0502040504020204" pitchFamily="34" charset="-78"/>
                <a:ea typeface="+mn-ea"/>
                <a:cs typeface="Noto Nastaliq Urdu SemiBold" panose="020B0502040504020204" pitchFamily="34" charset="-78"/>
              </a:rPr>
              <a:t>رّ,ل</a:t>
            </a:r>
            <a:r>
              <a:rPr kumimoji="0" lang="ar-SA" sz="1600" b="1" i="0" u="none" strike="noStrike" kern="1200" cap="none" spc="0" normalizeH="0" baseline="0" noProof="0" dirty="0">
                <a:ln>
                  <a:noFill/>
                </a:ln>
                <a:solidFill>
                  <a:prstClr val="black"/>
                </a:solidFill>
                <a:effectLst/>
                <a:uLnTx/>
                <a:uFillTx/>
                <a:latin typeface="Noto Nastaliq Urdu SemiBold" panose="020B0502040504020204" pitchFamily="34" charset="-78"/>
                <a:ea typeface="+mn-ea"/>
                <a:cs typeface="Noto Nastaliq Urdu SemiBold" panose="020B0502040504020204" pitchFamily="34" charset="-78"/>
              </a:rPr>
              <a:t>ّ</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Noto Nastaliq Urdu SemiBold" panose="020B0502040504020204" pitchFamily="34" charset="-78"/>
              </a:rPr>
              <a:t>)</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then a complete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Idgham</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(merge) </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without nasal sound is made. The Noon and </a:t>
            </a:r>
            <a:r>
              <a:rPr kumimoji="0" lang="en-US" sz="17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Tanween</a:t>
            </a:r>
            <a:r>
              <a:rPr kumimoji="0" lang="en-US" sz="17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sounds should be completely eliminated.</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Noto Nastaliq Urdu Medium" panose="020B0502040504020204" pitchFamily="34" charset="-78"/>
                <a:ea typeface="+mn-ea"/>
                <a:cs typeface="Noto Nastaliq Urdu Medium" panose="020B0502040504020204" pitchFamily="34" charset="-7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 Common mistake while calling </a:t>
            </a:r>
            <a:r>
              <a:rPr kumimoji="0" lang="en-US" sz="16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Azaan</a:t>
            </a:r>
            <a:r>
              <a:rPr kumimoji="0" lang="en-US" sz="1600" b="0" i="0" u="none" strike="noStrike" kern="1200" cap="none" spc="0" normalizeH="0" baseline="0" noProof="0" dirty="0">
                <a:ln>
                  <a:noFill/>
                </a:ln>
                <a:solidFill>
                  <a:srgbClr val="0038A8"/>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a:t>
            </a:r>
            <a:r>
              <a:rPr kumimoji="0" lang="fi-FI"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Ash-hadu </a:t>
            </a:r>
            <a:r>
              <a:rPr kumimoji="0" lang="fi-FI" sz="1400" b="1" i="0" u="none" strike="sng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Arial" panose="020B0604020202020204" pitchFamily="34" charset="0"/>
              </a:rPr>
              <a:t>an la </a:t>
            </a:r>
            <a:r>
              <a:rPr kumimoji="0" lang="fi-FI"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ilaha illa-llah</a:t>
            </a:r>
            <a:r>
              <a:rPr kumimoji="0" lang="fi-FI"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i-FI" sz="1400" b="1"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Correct:  </a:t>
            </a:r>
            <a:r>
              <a:rPr kumimoji="0" lang="fi-FI"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Ash-</a:t>
            </a:r>
            <a:r>
              <a:rPr kumimoji="0" lang="en-US"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hadu</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400" b="1" i="0" u="none" strike="noStrike" kern="1200" cap="none" spc="0" normalizeH="0" baseline="0" noProof="0" dirty="0" err="1">
                <a:ln>
                  <a:noFill/>
                </a:ln>
                <a:solidFill>
                  <a:srgbClr val="70AD47">
                    <a:lumMod val="50000"/>
                  </a:srgbClr>
                </a:solidFill>
                <a:effectLst/>
                <a:uLnTx/>
                <a:uFillTx/>
                <a:latin typeface="Verdana" panose="020B0604030504040204" pitchFamily="34" charset="0"/>
                <a:ea typeface="Verdana" panose="020B0604030504040204" pitchFamily="34" charset="0"/>
                <a:cs typeface="Arial" panose="020B0604020202020204" pitchFamily="34" charset="0"/>
              </a:rPr>
              <a:t>alla</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ilaha</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illa-llah</a:t>
            </a:r>
            <a:r>
              <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1800" b="0" i="0" u="none" strike="noStrike" kern="1200" cap="none" spc="0" normalizeH="0" baseline="0" noProof="0" dirty="0">
                <a:ln>
                  <a:noFill/>
                </a:ln>
                <a:solidFill>
                  <a:prstClr val="black"/>
                </a:solidFill>
                <a:effectLst/>
                <a:uLnTx/>
                <a:uFillTx/>
                <a:latin typeface="Arial"/>
                <a:ea typeface="Arial"/>
                <a:cs typeface="Arial"/>
                <a:sym typeface="Arial"/>
                <a:hlinkClick r:id="rId3"/>
              </a:rPr>
              <a:t>Click here for a short video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EC546371-9258-0962-5A44-F9A7BCE1643F}"/>
              </a:ext>
            </a:extLst>
          </p:cNvPr>
          <p:cNvPicPr>
            <a:picLocks noChangeAspect="1"/>
          </p:cNvPicPr>
          <p:nvPr/>
        </p:nvPicPr>
        <p:blipFill>
          <a:blip r:embed="rId4"/>
          <a:stretch>
            <a:fillRect/>
          </a:stretch>
        </p:blipFill>
        <p:spPr>
          <a:xfrm>
            <a:off x="2676048" y="2926561"/>
            <a:ext cx="5304170" cy="1861631"/>
          </a:xfrm>
          <a:prstGeom prst="rect">
            <a:avLst/>
          </a:prstGeom>
        </p:spPr>
      </p:pic>
      <p:pic>
        <p:nvPicPr>
          <p:cNvPr id="5" name="Picture 4">
            <a:extLst>
              <a:ext uri="{FF2B5EF4-FFF2-40B4-BE49-F238E27FC236}">
                <a16:creationId xmlns:a16="http://schemas.microsoft.com/office/drawing/2014/main" id="{1E45232E-F583-5ACD-6851-44087E84D227}"/>
              </a:ext>
            </a:extLst>
          </p:cNvPr>
          <p:cNvPicPr>
            <a:picLocks noChangeAspect="1"/>
          </p:cNvPicPr>
          <p:nvPr/>
        </p:nvPicPr>
        <p:blipFill>
          <a:blip r:embed="rId5"/>
          <a:stretch>
            <a:fillRect/>
          </a:stretch>
        </p:blipFill>
        <p:spPr>
          <a:xfrm>
            <a:off x="9566326" y="5015353"/>
            <a:ext cx="1791630" cy="826496"/>
          </a:xfrm>
          <a:prstGeom prst="rect">
            <a:avLst/>
          </a:prstGeom>
        </p:spPr>
      </p:pic>
      <p:pic>
        <p:nvPicPr>
          <p:cNvPr id="7" name="Picture 6">
            <a:extLst>
              <a:ext uri="{FF2B5EF4-FFF2-40B4-BE49-F238E27FC236}">
                <a16:creationId xmlns:a16="http://schemas.microsoft.com/office/drawing/2014/main" id="{310585D7-5858-7C4D-6605-028B60A81BB9}"/>
              </a:ext>
            </a:extLst>
          </p:cNvPr>
          <p:cNvPicPr>
            <a:picLocks noChangeAspect="1"/>
          </p:cNvPicPr>
          <p:nvPr/>
        </p:nvPicPr>
        <p:blipFill>
          <a:blip r:embed="rId6"/>
          <a:stretch>
            <a:fillRect/>
          </a:stretch>
        </p:blipFill>
        <p:spPr>
          <a:xfrm>
            <a:off x="4454611" y="5018804"/>
            <a:ext cx="1156474" cy="360460"/>
          </a:xfrm>
          <a:prstGeom prst="rect">
            <a:avLst/>
          </a:prstGeom>
        </p:spPr>
      </p:pic>
    </p:spTree>
    <p:extLst>
      <p:ext uri="{BB962C8B-B14F-4D97-AF65-F5344CB8AC3E}">
        <p14:creationId xmlns:p14="http://schemas.microsoft.com/office/powerpoint/2010/main" val="4195147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8A09F8-37B6-703C-4B6F-843655C97FC4}"/>
              </a:ext>
            </a:extLst>
          </p:cNvPr>
          <p:cNvSpPr txBox="1"/>
          <p:nvPr/>
        </p:nvSpPr>
        <p:spPr>
          <a:xfrm>
            <a:off x="3128963" y="2758559"/>
            <a:ext cx="5934074" cy="646331"/>
          </a:xfrm>
          <a:prstGeom prst="rect">
            <a:avLst/>
          </a:prstGeom>
          <a:noFill/>
        </p:spPr>
        <p:txBody>
          <a:bodyPr wrap="square">
            <a:spAutoFit/>
          </a:bodyPr>
          <a:lstStyle/>
          <a:p>
            <a:pPr algn="ctr"/>
            <a:r>
              <a:rPr lang="en-US" sz="3600" b="1" dirty="0">
                <a:latin typeface="Verdana" panose="020B0604030504040204" pitchFamily="34" charset="0"/>
                <a:ea typeface="Verdana" panose="020B0604030504040204" pitchFamily="34" charset="0"/>
              </a:rPr>
              <a:t>Health</a:t>
            </a:r>
          </a:p>
        </p:txBody>
      </p:sp>
    </p:spTree>
    <p:extLst>
      <p:ext uri="{BB962C8B-B14F-4D97-AF65-F5344CB8AC3E}">
        <p14:creationId xmlns:p14="http://schemas.microsoft.com/office/powerpoint/2010/main" val="764826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2" name="TanvirAhmed"/>
          <p:cNvSpPr txBox="1">
            <a:spLocks noGrp="1"/>
          </p:cNvSpPr>
          <p:nvPr>
            <p:ph type="body" sz="quarter" idx="4294967295"/>
          </p:nvPr>
        </p:nvSpPr>
        <p:spPr>
          <a:xfrm>
            <a:off x="670560" y="5875655"/>
            <a:ext cx="10642600" cy="622300"/>
          </a:xfrm>
          <a:prstGeom prst="rect">
            <a:avLst/>
          </a:prstGeom>
        </p:spPr>
        <p:txBody>
          <a:bodyPr>
            <a:normAutofit/>
          </a:bodyPr>
          <a:lstStyle/>
          <a:p>
            <a:pPr marL="0" indent="0" algn="ctr">
              <a:buNone/>
            </a:pPr>
            <a:r>
              <a:rPr lang="en-US" dirty="0">
                <a:latin typeface="Verdana" panose="020B0604030504040204" pitchFamily="34" charset="0"/>
                <a:ea typeface="Verdana" panose="020B0604030504040204" pitchFamily="34" charset="0"/>
              </a:rPr>
              <a:t>Tanvir Ahmed </a:t>
            </a:r>
          </a:p>
        </p:txBody>
      </p:sp>
      <p:sp>
        <p:nvSpPr>
          <p:cNvPr id="121" name="Sugars and added sugars"/>
          <p:cNvSpPr txBox="1">
            <a:spLocks noGrp="1"/>
          </p:cNvSpPr>
          <p:nvPr>
            <p:ph type="title" idx="4294967295"/>
          </p:nvPr>
        </p:nvSpPr>
        <p:spPr>
          <a:xfrm>
            <a:off x="774700" y="4647565"/>
            <a:ext cx="10642600" cy="831850"/>
          </a:xfrm>
          <a:prstGeom prst="rect">
            <a:avLst/>
          </a:prstGeom>
        </p:spPr>
        <p:txBody>
          <a:bodyPr/>
          <a:lstStyle/>
          <a:p>
            <a:pPr algn="ctr"/>
            <a:r>
              <a:rPr lang="en-US" b="1" cap="none" dirty="0">
                <a:latin typeface="Verdana" panose="020B0604030504040204" pitchFamily="34" charset="0"/>
                <a:ea typeface="Verdana" panose="020B0604030504040204" pitchFamily="34" charset="0"/>
              </a:rPr>
              <a:t>SUGARS AND ADDED SUGARS</a:t>
            </a:r>
            <a:endParaRPr lang="en-US" b="1"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D2FAF08F-B192-7D19-19CC-DEECCE65F2CF}"/>
              </a:ext>
            </a:extLst>
          </p:cNvPr>
          <p:cNvPicPr>
            <a:picLocks noChangeAspect="1"/>
          </p:cNvPicPr>
          <p:nvPr/>
        </p:nvPicPr>
        <p:blipFill>
          <a:blip r:embed="rId3"/>
          <a:stretch>
            <a:fillRect/>
          </a:stretch>
        </p:blipFill>
        <p:spPr>
          <a:xfrm>
            <a:off x="3352800" y="441325"/>
            <a:ext cx="5486400" cy="3810000"/>
          </a:xfrm>
          <a:prstGeom prst="rect">
            <a:avLst/>
          </a:prstGeom>
        </p:spPr>
      </p:pic>
    </p:spTree>
    <p:extLst>
      <p:ext uri="{BB962C8B-B14F-4D97-AF65-F5344CB8AC3E}">
        <p14:creationId xmlns:p14="http://schemas.microsoft.com/office/powerpoint/2010/main" val="3327585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shadeToTitle="1">
        <a:blipFill>
          <a:blip r:embed="rId3"/>
          <a:tile tx="0" ty="0" sx="100000" sy="100000" flip="none" algn="tl"/>
        </a:blipFill>
        <a:effectLst/>
      </p:bgPr>
    </p:bg>
    <p:spTree>
      <p:nvGrpSpPr>
        <p:cNvPr id="1" name=""/>
        <p:cNvGrpSpPr/>
        <p:nvPr/>
      </p:nvGrpSpPr>
      <p:grpSpPr>
        <a:xfrm>
          <a:off x="0" y="0"/>
          <a:ext cx="0" cy="0"/>
          <a:chOff x="0" y="0"/>
          <a:chExt cx="0" cy="0"/>
        </a:xfrm>
      </p:grpSpPr>
      <p:sp>
        <p:nvSpPr>
          <p:cNvPr id="126" name="Free sugars are simple sugars added to foods by the manufacturer or consumer. Sugars that are naturally present in honey, syrups and fruit juices…"/>
          <p:cNvSpPr txBox="1">
            <a:spLocks noGrp="1"/>
          </p:cNvSpPr>
          <p:nvPr>
            <p:ph type="body" idx="4294967295"/>
          </p:nvPr>
        </p:nvSpPr>
        <p:spPr>
          <a:xfrm>
            <a:off x="38842" y="1097599"/>
            <a:ext cx="11607800" cy="1015682"/>
          </a:xfrm>
          <a:prstGeom prst="rect">
            <a:avLst/>
          </a:prstGeom>
        </p:spPr>
        <p:txBody>
          <a:bodyPr anchor="t">
            <a:normAutofit fontScale="70000" lnSpcReduction="20000"/>
          </a:bodyPr>
          <a:lstStyle/>
          <a:p>
            <a:pPr marL="0" indent="0" defTabSz="383858">
              <a:spcBef>
                <a:spcPts val="3350"/>
              </a:spcBef>
              <a:buSzPct val="80000"/>
              <a:buNone/>
              <a:defRPr sz="4650">
                <a:solidFill>
                  <a:srgbClr val="000000"/>
                </a:solidFill>
                <a:effectLst>
                  <a:outerShdw blurRad="23622" dist="11811" rotWithShape="0">
                    <a:srgbClr val="FFFFFF">
                      <a:alpha val="45000"/>
                    </a:srgbClr>
                  </a:outerShdw>
                </a:effectLst>
              </a:defRPr>
            </a:pPr>
            <a:r>
              <a:rPr lang="en-US" dirty="0">
                <a:effectLst/>
                <a:latin typeface="Verdana" panose="020B0604030504040204" pitchFamily="34" charset="0"/>
                <a:ea typeface="Verdana" panose="020B0604030504040204" pitchFamily="34" charset="0"/>
              </a:rPr>
              <a:t>Sugar</a:t>
            </a:r>
            <a:r>
              <a:rPr lang="en-US" b="0" i="0" dirty="0">
                <a:effectLst/>
                <a:latin typeface="Verdana" panose="020B0604030504040204" pitchFamily="34" charset="0"/>
                <a:ea typeface="Verdana" panose="020B0604030504040204" pitchFamily="34" charset="0"/>
              </a:rPr>
              <a:t> activates the reward and pleasure centers of our brains the same way addictive substances do.</a:t>
            </a:r>
          </a:p>
        </p:txBody>
      </p:sp>
      <p:sp>
        <p:nvSpPr>
          <p:cNvPr id="125" name="Free sugars"/>
          <p:cNvSpPr txBox="1">
            <a:spLocks noGrp="1"/>
          </p:cNvSpPr>
          <p:nvPr>
            <p:ph type="title" idx="4294967295"/>
          </p:nvPr>
        </p:nvSpPr>
        <p:spPr>
          <a:xfrm>
            <a:off x="0" y="0"/>
            <a:ext cx="10642600" cy="1428750"/>
          </a:xfrm>
          <a:prstGeom prst="rect">
            <a:avLst/>
          </a:prstGeom>
        </p:spPr>
        <p:txBody>
          <a:bodyPr>
            <a:normAutofit/>
          </a:bodyPr>
          <a:lstStyle/>
          <a:p>
            <a:r>
              <a:rPr lang="en-US" sz="4400" b="1" dirty="0">
                <a:latin typeface="Verdana" panose="020B0604030504040204" pitchFamily="34" charset="0"/>
                <a:ea typeface="Verdana" panose="020B0604030504040204" pitchFamily="34" charset="0"/>
              </a:rPr>
              <a:t>SUGAR ADDICTION</a:t>
            </a:r>
            <a:endParaRPr sz="4400" b="1" dirty="0">
              <a:latin typeface="Verdana" panose="020B0604030504040204" pitchFamily="34" charset="0"/>
              <a:ea typeface="Verdana" panose="020B0604030504040204" pitchFamily="34" charset="0"/>
            </a:endParaRPr>
          </a:p>
        </p:txBody>
      </p:sp>
      <p:pic>
        <p:nvPicPr>
          <p:cNvPr id="1026" name="Picture 2" descr="Tips On How To Keep Hydrated, But Avoid Sugar-laden Summer, 52% OFF">
            <a:extLst>
              <a:ext uri="{FF2B5EF4-FFF2-40B4-BE49-F238E27FC236}">
                <a16:creationId xmlns:a16="http://schemas.microsoft.com/office/drawing/2014/main" id="{501D221D-0C3F-658E-5CE6-721757CF49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3" t="1372" r="1013" b="7682"/>
          <a:stretch/>
        </p:blipFill>
        <p:spPr bwMode="auto">
          <a:xfrm>
            <a:off x="5706638" y="2774295"/>
            <a:ext cx="4935962" cy="32216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 by Sherry Lynn on Ice cream | Food calorie chart, Calorie chart, Ice  cream calories">
            <a:extLst>
              <a:ext uri="{FF2B5EF4-FFF2-40B4-BE49-F238E27FC236}">
                <a16:creationId xmlns:a16="http://schemas.microsoft.com/office/drawing/2014/main" id="{9496BD9F-4419-70A6-E071-F1C8310ED1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50" t="18312" r="-2050" b="12651"/>
          <a:stretch/>
        </p:blipFill>
        <p:spPr bwMode="auto">
          <a:xfrm>
            <a:off x="1734534" y="2700533"/>
            <a:ext cx="3586766" cy="336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518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6" name="Free sugars are simple sugars added to foods by the manufacturer or consumer. Sugars that are naturally present in honey, syrups and fruit juices…"/>
          <p:cNvSpPr txBox="1">
            <a:spLocks noGrp="1"/>
          </p:cNvSpPr>
          <p:nvPr>
            <p:ph type="body" idx="4294967295"/>
          </p:nvPr>
        </p:nvSpPr>
        <p:spPr>
          <a:xfrm>
            <a:off x="690880" y="1466850"/>
            <a:ext cx="11033760" cy="4733925"/>
          </a:xfrm>
          <a:prstGeom prst="rect">
            <a:avLst/>
          </a:prstGeom>
        </p:spPr>
        <p:txBody>
          <a:bodyPr anchor="t">
            <a:normAutofit fontScale="62500" lnSpcReduction="20000"/>
          </a:bodyPr>
          <a:lstStyle/>
          <a:p>
            <a:pPr marL="346075" indent="-346075" defTabSz="383858">
              <a:lnSpc>
                <a:spcPct val="120000"/>
              </a:lnSpc>
              <a:spcBef>
                <a:spcPts val="3350"/>
              </a:spcBef>
              <a:buSzPct val="80000"/>
              <a:buFont typeface="Wingdings" panose="05000000000000000000" pitchFamily="2" charset="2"/>
              <a:buChar char="v"/>
              <a:defRPr sz="4650">
                <a:solidFill>
                  <a:srgbClr val="000000"/>
                </a:solidFill>
                <a:effectLst>
                  <a:outerShdw blurRad="23622" dist="11811" rotWithShape="0">
                    <a:srgbClr val="FFFFFF">
                      <a:alpha val="45000"/>
                    </a:srgbClr>
                  </a:outerShdw>
                </a:effectLst>
              </a:defRPr>
            </a:pPr>
            <a:r>
              <a:rPr b="1" dirty="0">
                <a:latin typeface="Verdana" panose="020B0604030504040204" pitchFamily="34" charset="0"/>
                <a:ea typeface="Verdana" panose="020B0604030504040204" pitchFamily="34" charset="0"/>
              </a:rPr>
              <a:t>Free sugars are simple sugars </a:t>
            </a:r>
            <a:r>
              <a:rPr dirty="0">
                <a:latin typeface="Verdana" panose="020B0604030504040204" pitchFamily="34" charset="0"/>
                <a:ea typeface="Verdana" panose="020B0604030504040204" pitchFamily="34" charset="0"/>
              </a:rPr>
              <a:t>added to foods by the manufacturer or consumer. </a:t>
            </a:r>
          </a:p>
          <a:p>
            <a:pPr marL="346075" indent="-346075" defTabSz="383858">
              <a:lnSpc>
                <a:spcPct val="120000"/>
              </a:lnSpc>
              <a:spcBef>
                <a:spcPts val="3350"/>
              </a:spcBef>
              <a:buSzPct val="80000"/>
              <a:buFont typeface="Wingdings" panose="05000000000000000000" pitchFamily="2" charset="2"/>
              <a:buChar char="v"/>
              <a:defRPr sz="4650">
                <a:solidFill>
                  <a:srgbClr val="000000"/>
                </a:solidFill>
                <a:effectLst>
                  <a:outerShdw blurRad="23622" dist="11811" rotWithShape="0">
                    <a:srgbClr val="FFFFFF">
                      <a:alpha val="45000"/>
                    </a:srgbClr>
                  </a:outerShdw>
                </a:effectLst>
              </a:defRPr>
            </a:pPr>
            <a:r>
              <a:rPr dirty="0">
                <a:latin typeface="Verdana" panose="020B0604030504040204" pitchFamily="34" charset="0"/>
                <a:ea typeface="Verdana" panose="020B0604030504040204" pitchFamily="34" charset="0"/>
              </a:rPr>
              <a:t>Free sugars </a:t>
            </a:r>
            <a:r>
              <a:rPr b="1" dirty="0">
                <a:latin typeface="Verdana" panose="020B0604030504040204" pitchFamily="34" charset="0"/>
                <a:ea typeface="Verdana" panose="020B0604030504040204" pitchFamily="34" charset="0"/>
              </a:rPr>
              <a:t>DO NOT INCLUDE</a:t>
            </a:r>
            <a:r>
              <a:rPr dirty="0">
                <a:latin typeface="Verdana" panose="020B0604030504040204" pitchFamily="34" charset="0"/>
                <a:ea typeface="Verdana" panose="020B0604030504040204" pitchFamily="34" charset="0"/>
              </a:rPr>
              <a:t> sugars naturally found in dairy (milk), </a:t>
            </a:r>
            <a:r>
              <a:rPr b="1" dirty="0">
                <a:latin typeface="Verdana" panose="020B0604030504040204" pitchFamily="34" charset="0"/>
                <a:ea typeface="Verdana" panose="020B0604030504040204" pitchFamily="34" charset="0"/>
              </a:rPr>
              <a:t>structurally whole</a:t>
            </a:r>
            <a:r>
              <a:rPr dirty="0">
                <a:latin typeface="Verdana" panose="020B0604030504040204" pitchFamily="34" charset="0"/>
                <a:ea typeface="Verdana" panose="020B0604030504040204" pitchFamily="34" charset="0"/>
              </a:rPr>
              <a:t> fruits and vegetables</a:t>
            </a:r>
          </a:p>
          <a:p>
            <a:pPr marL="346075" indent="-346075" defTabSz="383858">
              <a:lnSpc>
                <a:spcPct val="120000"/>
              </a:lnSpc>
              <a:spcBef>
                <a:spcPts val="3350"/>
              </a:spcBef>
              <a:buSzPct val="80000"/>
              <a:buFont typeface="Wingdings" panose="05000000000000000000" pitchFamily="2" charset="2"/>
              <a:buChar char="v"/>
              <a:defRPr sz="4650">
                <a:solidFill>
                  <a:srgbClr val="000000"/>
                </a:solidFill>
                <a:effectLst>
                  <a:outerShdw blurRad="23622" dist="11811" rotWithShape="0">
                    <a:srgbClr val="FFFFFF">
                      <a:alpha val="45000"/>
                    </a:srgbClr>
                  </a:outerShdw>
                </a:effectLst>
              </a:defRPr>
            </a:pPr>
            <a:r>
              <a:rPr dirty="0">
                <a:latin typeface="Verdana" panose="020B0604030504040204" pitchFamily="34" charset="0"/>
                <a:ea typeface="Verdana" panose="020B0604030504040204" pitchFamily="34" charset="0"/>
              </a:rPr>
              <a:t>Watch for sugar labels which may say glucose, sucrose, maltose, corn syrup honey, invert sugar, hydrolyzed starch and fructose</a:t>
            </a:r>
          </a:p>
        </p:txBody>
      </p:sp>
      <p:sp>
        <p:nvSpPr>
          <p:cNvPr id="125" name="Free sugars"/>
          <p:cNvSpPr txBox="1">
            <a:spLocks noGrp="1"/>
          </p:cNvSpPr>
          <p:nvPr>
            <p:ph type="title" idx="4294967295"/>
          </p:nvPr>
        </p:nvSpPr>
        <p:spPr>
          <a:xfrm>
            <a:off x="599440" y="535940"/>
            <a:ext cx="10642600" cy="619125"/>
          </a:xfrm>
          <a:prstGeom prst="rect">
            <a:avLst/>
          </a:prstGeom>
        </p:spPr>
        <p:txBody>
          <a:bodyPr vert="horz" lIns="91440" tIns="45720" rIns="91440" bIns="45720" rtlCol="0" anchor="t" anchorCtr="1">
            <a:noAutofit/>
          </a:bodyPr>
          <a:lstStyle/>
          <a:p>
            <a:r>
              <a:rPr lang="en-US" sz="3600" b="1" spc="425" dirty="0">
                <a:latin typeface="Verdana" panose="020B0604030504040204" pitchFamily="34" charset="0"/>
                <a:ea typeface="Verdana" panose="020B0604030504040204" pitchFamily="34" charset="0"/>
                <a:cs typeface="Times New Roman"/>
              </a:rPr>
              <a:t>REDUCE Free sugars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9" name="Eating a lot of free sugars or added sugars can increase your risk of cardiovascular disease…"/>
          <p:cNvSpPr txBox="1">
            <a:spLocks noGrp="1"/>
          </p:cNvSpPr>
          <p:nvPr>
            <p:ph type="body" sz="half" idx="4294967295"/>
          </p:nvPr>
        </p:nvSpPr>
        <p:spPr>
          <a:xfrm>
            <a:off x="838256" y="1725930"/>
            <a:ext cx="7284720" cy="4375150"/>
          </a:xfrm>
          <a:prstGeom prst="rect">
            <a:avLst/>
          </a:prstGeom>
        </p:spPr>
        <p:txBody>
          <a:bodyPr>
            <a:normAutofit/>
          </a:bodyPr>
          <a:lstStyle/>
          <a:p>
            <a:pPr marL="396875" indent="-396875">
              <a:lnSpc>
                <a:spcPct val="100000"/>
              </a:lnSpc>
              <a:buSzPct val="80000"/>
              <a:buFont typeface="Wingdings" panose="05000000000000000000" pitchFamily="2" charset="2"/>
              <a:buChar char="v"/>
              <a:defRPr>
                <a:latin typeface="Times New Roman"/>
                <a:ea typeface="Times New Roman"/>
                <a:cs typeface="Times New Roman"/>
                <a:sym typeface="Times New Roman"/>
              </a:defRPr>
            </a:pPr>
            <a:r>
              <a:rPr b="1" dirty="0">
                <a:latin typeface="Verdana" panose="020B0604030504040204" pitchFamily="34" charset="0"/>
                <a:ea typeface="Verdana" panose="020B0604030504040204" pitchFamily="34" charset="0"/>
              </a:rPr>
              <a:t>The more free sugar you eat, the more the risk</a:t>
            </a:r>
            <a:r>
              <a:rPr dirty="0">
                <a:latin typeface="Verdana" panose="020B0604030504040204" pitchFamily="34" charset="0"/>
                <a:ea typeface="Verdana" panose="020B0604030504040204" pitchFamily="34" charset="0"/>
              </a:rPr>
              <a:t> of heart disease and stroke</a:t>
            </a:r>
          </a:p>
          <a:p>
            <a:pPr marL="396875" indent="-396875">
              <a:lnSpc>
                <a:spcPct val="100000"/>
              </a:lnSpc>
              <a:buSzPct val="80000"/>
              <a:buFont typeface="Wingdings" panose="05000000000000000000" pitchFamily="2" charset="2"/>
              <a:buChar char="v"/>
              <a:defRPr>
                <a:latin typeface="Times New Roman"/>
                <a:ea typeface="Times New Roman"/>
                <a:cs typeface="Times New Roman"/>
                <a:sym typeface="Times New Roman"/>
              </a:defRPr>
            </a:pPr>
            <a:r>
              <a:rPr dirty="0">
                <a:latin typeface="Verdana" panose="020B0604030504040204" pitchFamily="34" charset="0"/>
                <a:ea typeface="Verdana" panose="020B0604030504040204" pitchFamily="34" charset="0"/>
              </a:rPr>
              <a:t>High Sugars are also linked with high </a:t>
            </a:r>
            <a:r>
              <a:rPr b="1" dirty="0">
                <a:latin typeface="Verdana" panose="020B0604030504040204" pitchFamily="34" charset="0"/>
                <a:ea typeface="Verdana" panose="020B0604030504040204" pitchFamily="34" charset="0"/>
              </a:rPr>
              <a:t>Triglycerides (TG</a:t>
            </a:r>
            <a:r>
              <a:rPr dirty="0">
                <a:latin typeface="Verdana" panose="020B0604030504040204" pitchFamily="34" charset="0"/>
                <a:ea typeface="Verdana" panose="020B0604030504040204" pitchFamily="34" charset="0"/>
              </a:rPr>
              <a:t>) a kind of fat that comes from butter, oils etc.</a:t>
            </a:r>
          </a:p>
          <a:p>
            <a:pPr marL="396875" indent="-396875">
              <a:lnSpc>
                <a:spcPct val="100000"/>
              </a:lnSpc>
              <a:buSzPct val="80000"/>
              <a:buFont typeface="Wingdings" panose="05000000000000000000" pitchFamily="2" charset="2"/>
              <a:buChar char="v"/>
              <a:defRPr>
                <a:latin typeface="Times New Roman"/>
                <a:ea typeface="Times New Roman"/>
                <a:cs typeface="Times New Roman"/>
                <a:sym typeface="Times New Roman"/>
              </a:defRPr>
            </a:pPr>
            <a:r>
              <a:rPr dirty="0">
                <a:latin typeface="Verdana" panose="020B0604030504040204" pitchFamily="34" charset="0"/>
                <a:ea typeface="Verdana" panose="020B0604030504040204" pitchFamily="34" charset="0"/>
              </a:rPr>
              <a:t>High Triglycerides increase risk of heart disease </a:t>
            </a:r>
          </a:p>
        </p:txBody>
      </p:sp>
      <p:sp>
        <p:nvSpPr>
          <p:cNvPr id="128" name="Cardiovascular Disease…"/>
          <p:cNvSpPr txBox="1">
            <a:spLocks noGrp="1"/>
          </p:cNvSpPr>
          <p:nvPr>
            <p:ph type="title" idx="4294967295"/>
          </p:nvPr>
        </p:nvSpPr>
        <p:spPr>
          <a:xfrm>
            <a:off x="142875" y="596901"/>
            <a:ext cx="12049125" cy="596900"/>
          </a:xfrm>
          <a:prstGeom prst="rect">
            <a:avLst/>
          </a:prstGeom>
        </p:spPr>
        <p:txBody>
          <a:bodyPr anchor="t" anchorCtr="1">
            <a:noAutofit/>
          </a:bodyPr>
          <a:lstStyle/>
          <a:p>
            <a:pPr>
              <a:defRPr sz="8500" spc="425">
                <a:latin typeface="Times New Roman"/>
                <a:ea typeface="Times New Roman"/>
                <a:cs typeface="Times New Roman"/>
                <a:sym typeface="Times New Roman"/>
              </a:defRPr>
            </a:pPr>
            <a:r>
              <a:rPr lang="en-US" sz="3600" b="1" dirty="0">
                <a:latin typeface="Verdana" panose="020B0604030504040204" pitchFamily="34" charset="0"/>
                <a:ea typeface="Verdana" panose="020B0604030504040204" pitchFamily="34" charset="0"/>
              </a:rPr>
              <a:t>Sugars &amp; </a:t>
            </a:r>
            <a:r>
              <a:rPr sz="3600" b="1" dirty="0">
                <a:latin typeface="Verdana" panose="020B0604030504040204" pitchFamily="34" charset="0"/>
                <a:ea typeface="Verdana" panose="020B0604030504040204" pitchFamily="34" charset="0"/>
              </a:rPr>
              <a:t>Cardiovascular</a:t>
            </a:r>
            <a:r>
              <a:rPr lang="en-US" sz="3600" b="1" dirty="0">
                <a:latin typeface="Verdana" panose="020B0604030504040204" pitchFamily="34" charset="0"/>
                <a:ea typeface="Verdana" panose="020B0604030504040204" pitchFamily="34" charset="0"/>
              </a:rPr>
              <a:t> </a:t>
            </a:r>
            <a:r>
              <a:rPr sz="3600" b="1" dirty="0">
                <a:latin typeface="Verdana" panose="020B0604030504040204" pitchFamily="34" charset="0"/>
                <a:ea typeface="Verdana" panose="020B0604030504040204" pitchFamily="34" charset="0"/>
              </a:rPr>
              <a:t>Disease</a:t>
            </a:r>
          </a:p>
        </p:txBody>
      </p:sp>
      <p:pic>
        <p:nvPicPr>
          <p:cNvPr id="4" name="image.png" descr="image.png">
            <a:extLst>
              <a:ext uri="{FF2B5EF4-FFF2-40B4-BE49-F238E27FC236}">
                <a16:creationId xmlns:a16="http://schemas.microsoft.com/office/drawing/2014/main" id="{82BD8CF2-E613-C516-4322-96E986C61AC8}"/>
              </a:ext>
            </a:extLst>
          </p:cNvPr>
          <p:cNvPicPr>
            <a:picLocks noChangeAspect="1"/>
          </p:cNvPicPr>
          <p:nvPr/>
        </p:nvPicPr>
        <p:blipFill>
          <a:blip r:embed="rId3"/>
          <a:stretch>
            <a:fillRect/>
          </a:stretch>
        </p:blipFill>
        <p:spPr>
          <a:xfrm>
            <a:off x="8122976" y="2846465"/>
            <a:ext cx="3411014" cy="1673529"/>
          </a:xfrm>
          <a:prstGeom prst="rect">
            <a:avLst/>
          </a:prstGeom>
          <a:ln w="12700">
            <a:miter lim="400000"/>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3" name="ADDED SUGAR intake can promote inflammation in the body and this stresses the heart and the blood vessels leading to high blood pressure…"/>
          <p:cNvSpPr txBox="1">
            <a:spLocks noGrp="1"/>
          </p:cNvSpPr>
          <p:nvPr>
            <p:ph type="body" sz="half" idx="4294967295"/>
          </p:nvPr>
        </p:nvSpPr>
        <p:spPr>
          <a:xfrm>
            <a:off x="554355" y="1640523"/>
            <a:ext cx="6794500" cy="4375150"/>
          </a:xfrm>
          <a:prstGeom prst="rect">
            <a:avLst/>
          </a:prstGeom>
        </p:spPr>
        <p:txBody>
          <a:bodyPr>
            <a:normAutofit fontScale="92500" lnSpcReduction="10000"/>
          </a:bodyPr>
          <a:lstStyle/>
          <a:p>
            <a:pPr marL="457200" indent="-457200">
              <a:lnSpc>
                <a:spcPct val="110000"/>
              </a:lnSpc>
              <a:buSzPct val="80000"/>
              <a:buFont typeface="Wingdings" panose="05000000000000000000" pitchFamily="2" charset="2"/>
              <a:buChar char="v"/>
            </a:pPr>
            <a:r>
              <a:rPr b="1" dirty="0">
                <a:latin typeface="Verdana" panose="020B0604030504040204" pitchFamily="34" charset="0"/>
                <a:ea typeface="Verdana" panose="020B0604030504040204" pitchFamily="34" charset="0"/>
              </a:rPr>
              <a:t>ADDED SUGAR</a:t>
            </a:r>
            <a:r>
              <a:rPr dirty="0">
                <a:latin typeface="Verdana" panose="020B0604030504040204" pitchFamily="34" charset="0"/>
                <a:ea typeface="Verdana" panose="020B0604030504040204" pitchFamily="34" charset="0"/>
              </a:rPr>
              <a:t> intake can promote </a:t>
            </a:r>
            <a:r>
              <a:rPr b="1" dirty="0">
                <a:latin typeface="Verdana" panose="020B0604030504040204" pitchFamily="34" charset="0"/>
                <a:ea typeface="Verdana" panose="020B0604030504040204" pitchFamily="34" charset="0"/>
              </a:rPr>
              <a:t>inflammation in the body</a:t>
            </a:r>
            <a:r>
              <a:rPr dirty="0">
                <a:latin typeface="Verdana" panose="020B0604030504040204" pitchFamily="34" charset="0"/>
                <a:ea typeface="Verdana" panose="020B0604030504040204" pitchFamily="34" charset="0"/>
              </a:rPr>
              <a:t> and this stresses the heart and the blood vessels leading to </a:t>
            </a:r>
            <a:r>
              <a:rPr b="1" dirty="0">
                <a:latin typeface="Verdana" panose="020B0604030504040204" pitchFamily="34" charset="0"/>
                <a:ea typeface="Verdana" panose="020B0604030504040204" pitchFamily="34" charset="0"/>
              </a:rPr>
              <a:t>high blood pressure</a:t>
            </a:r>
          </a:p>
          <a:p>
            <a:pPr marL="457200" indent="-457200">
              <a:lnSpc>
                <a:spcPct val="110000"/>
              </a:lnSpc>
              <a:buSzPct val="80000"/>
              <a:buFont typeface="Wingdings" panose="05000000000000000000" pitchFamily="2" charset="2"/>
              <a:buChar char="v"/>
            </a:pPr>
            <a:r>
              <a:rPr b="1" dirty="0">
                <a:latin typeface="Verdana" panose="020B0604030504040204" pitchFamily="34" charset="0"/>
                <a:ea typeface="Verdana" panose="020B0604030504040204" pitchFamily="34" charset="0"/>
              </a:rPr>
              <a:t>Added Sugars</a:t>
            </a:r>
            <a:r>
              <a:rPr dirty="0">
                <a:latin typeface="Verdana" panose="020B0604030504040204" pitchFamily="34" charset="0"/>
                <a:ea typeface="Verdana" panose="020B0604030504040204" pitchFamily="34" charset="0"/>
              </a:rPr>
              <a:t> are found in </a:t>
            </a:r>
            <a:r>
              <a:rPr b="1" dirty="0">
                <a:latin typeface="Verdana" panose="020B0604030504040204" pitchFamily="34" charset="0"/>
                <a:ea typeface="Verdana" panose="020B0604030504040204" pitchFamily="34" charset="0"/>
              </a:rPr>
              <a:t>processed foods</a:t>
            </a:r>
            <a:r>
              <a:rPr dirty="0">
                <a:latin typeface="Verdana" panose="020B0604030504040204" pitchFamily="34" charset="0"/>
                <a:ea typeface="Verdana" panose="020B0604030504040204" pitchFamily="34" charset="0"/>
              </a:rPr>
              <a:t> which have little </a:t>
            </a:r>
            <a:r>
              <a:rPr b="1" dirty="0">
                <a:latin typeface="Verdana" panose="020B0604030504040204" pitchFamily="34" charset="0"/>
                <a:ea typeface="Verdana" panose="020B0604030504040204" pitchFamily="34" charset="0"/>
              </a:rPr>
              <a:t>nutritional</a:t>
            </a:r>
            <a:r>
              <a:rPr dirty="0">
                <a:latin typeface="Verdana" panose="020B0604030504040204" pitchFamily="34" charset="0"/>
                <a:ea typeface="Verdana" panose="020B0604030504040204" pitchFamily="34" charset="0"/>
              </a:rPr>
              <a:t> value, leading to overeating and excess calorie intake </a:t>
            </a:r>
            <a:r>
              <a:rPr b="1" dirty="0">
                <a:latin typeface="Verdana" panose="020B0604030504040204" pitchFamily="34" charset="0"/>
                <a:ea typeface="Verdana" panose="020B0604030504040204" pitchFamily="34" charset="0"/>
              </a:rPr>
              <a:t>&gt; to obesity &gt; Heart Disease </a:t>
            </a:r>
          </a:p>
        </p:txBody>
      </p:sp>
      <p:sp>
        <p:nvSpPr>
          <p:cNvPr id="132" name="Inflammation  and disease"/>
          <p:cNvSpPr txBox="1">
            <a:spLocks noGrp="1"/>
          </p:cNvSpPr>
          <p:nvPr>
            <p:ph type="title" idx="4294967295"/>
          </p:nvPr>
        </p:nvSpPr>
        <p:spPr>
          <a:xfrm>
            <a:off x="883920" y="464820"/>
            <a:ext cx="10642600" cy="693420"/>
          </a:xfrm>
          <a:prstGeom prst="rect">
            <a:avLst/>
          </a:prstGeom>
        </p:spPr>
        <p:txBody>
          <a:bodyPr vert="horz" lIns="91440" tIns="45720" rIns="91440" bIns="45720" rtlCol="0" anchor="t" anchorCtr="1">
            <a:noAutofit/>
          </a:bodyPr>
          <a:lstStyle/>
          <a:p>
            <a:r>
              <a:rPr sz="3600" b="1" spc="425" dirty="0">
                <a:latin typeface="Verdana" panose="020B0604030504040204" pitchFamily="34" charset="0"/>
                <a:ea typeface="Verdana" panose="020B0604030504040204" pitchFamily="34" charset="0"/>
                <a:cs typeface="Times New Roman"/>
              </a:rPr>
              <a:t>Inflammation and disease</a:t>
            </a:r>
          </a:p>
        </p:txBody>
      </p:sp>
      <p:pic>
        <p:nvPicPr>
          <p:cNvPr id="2" name="image.png" descr="image.png"/>
          <p:cNvPicPr>
            <a:picLocks noChangeAspect="1"/>
          </p:cNvPicPr>
          <p:nvPr/>
        </p:nvPicPr>
        <p:blipFill>
          <a:blip r:embed="rId3"/>
          <a:stretch>
            <a:fillRect/>
          </a:stretch>
        </p:blipFill>
        <p:spPr>
          <a:xfrm>
            <a:off x="7660640" y="2170032"/>
            <a:ext cx="3977005" cy="2982754"/>
          </a:xfrm>
          <a:prstGeom prst="rect">
            <a:avLst/>
          </a:prstGeom>
          <a:ln w="12700">
            <a:miter lim="4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Recitation of the Holy Quran</a:t>
            </a:r>
          </a:p>
        </p:txBody>
      </p:sp>
      <p:sp>
        <p:nvSpPr>
          <p:cNvPr id="12" name="TextBox 11">
            <a:extLst>
              <a:ext uri="{FF2B5EF4-FFF2-40B4-BE49-F238E27FC236}">
                <a16:creationId xmlns:a16="http://schemas.microsoft.com/office/drawing/2014/main" id="{67116765-1FEA-48C3-5D52-DE098D8414B1}"/>
              </a:ext>
            </a:extLst>
          </p:cNvPr>
          <p:cNvSpPr txBox="1"/>
          <p:nvPr/>
        </p:nvSpPr>
        <p:spPr>
          <a:xfrm>
            <a:off x="2623820" y="5324068"/>
            <a:ext cx="3350260" cy="369332"/>
          </a:xfrm>
          <a:prstGeom prst="rect">
            <a:avLst/>
          </a:prstGeom>
          <a:noFill/>
        </p:spPr>
        <p:txBody>
          <a:bodyPr wrap="square">
            <a:spAutoFit/>
          </a:bodyPr>
          <a:lstStyle/>
          <a:p>
            <a:pPr algn="r"/>
            <a:r>
              <a:rPr lang="en-US" b="1" i="1" dirty="0">
                <a:latin typeface="Verdana" panose="020B0604030504040204" pitchFamily="34" charset="0"/>
                <a:ea typeface="Verdana" panose="020B0604030504040204" pitchFamily="34" charset="0"/>
                <a:hlinkClick r:id="rId2"/>
              </a:rPr>
              <a:t>Chapter 3, Verse 56</a:t>
            </a:r>
            <a:endParaRPr lang="en-US" b="1" i="1" dirty="0">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DF4C5EA2-6679-ACD8-656A-9A3C55C6F1C2}"/>
              </a:ext>
            </a:extLst>
          </p:cNvPr>
          <p:cNvSpPr txBox="1"/>
          <p:nvPr/>
        </p:nvSpPr>
        <p:spPr>
          <a:xfrm>
            <a:off x="231140" y="1169084"/>
            <a:ext cx="5742940" cy="4154984"/>
          </a:xfrm>
          <a:prstGeom prst="rect">
            <a:avLst/>
          </a:prstGeom>
          <a:noFill/>
        </p:spPr>
        <p:txBody>
          <a:bodyPr wrap="square">
            <a:spAutoFit/>
          </a:bodyPr>
          <a:lstStyle>
            <a:defPPr>
              <a:defRPr lang="en-US"/>
            </a:defPPr>
            <a:lvl1pPr>
              <a:defRPr sz="2400">
                <a:latin typeface="Verdana" panose="020B0604030504040204" pitchFamily="34" charset="0"/>
                <a:ea typeface="Verdana" panose="020B0604030504040204" pitchFamily="34" charset="0"/>
              </a:defRPr>
            </a:lvl1pPr>
          </a:lstStyle>
          <a:p>
            <a:r>
              <a:rPr lang="en-US" dirty="0"/>
              <a:t>When Allah said, ‘O Jesus, I will cause thee to die a natural death and will exalt thee to Myself and will clear thee from the charges of those who disbelieve and will place those who follow thee above those who disbelieve, until the Day of Resurrection; then to Me shall be your return, and I will judge between you concerning that wherein you differ.</a:t>
            </a:r>
          </a:p>
        </p:txBody>
      </p:sp>
      <p:grpSp>
        <p:nvGrpSpPr>
          <p:cNvPr id="28" name="Group 27">
            <a:extLst>
              <a:ext uri="{FF2B5EF4-FFF2-40B4-BE49-F238E27FC236}">
                <a16:creationId xmlns:a16="http://schemas.microsoft.com/office/drawing/2014/main" id="{316A6B13-F3D0-0BDA-EB9B-3E5FC6A4B5F5}"/>
              </a:ext>
            </a:extLst>
          </p:cNvPr>
          <p:cNvGrpSpPr/>
          <p:nvPr/>
        </p:nvGrpSpPr>
        <p:grpSpPr>
          <a:xfrm>
            <a:off x="6024880" y="1169084"/>
            <a:ext cx="5935980" cy="3898748"/>
            <a:chOff x="0" y="-2662138"/>
            <a:chExt cx="12192000" cy="8716008"/>
          </a:xfrm>
        </p:grpSpPr>
        <p:grpSp>
          <p:nvGrpSpPr>
            <p:cNvPr id="25" name="Group 24">
              <a:extLst>
                <a:ext uri="{FF2B5EF4-FFF2-40B4-BE49-F238E27FC236}">
                  <a16:creationId xmlns:a16="http://schemas.microsoft.com/office/drawing/2014/main" id="{BD2F1C2D-7002-B9B9-2057-D64E7DD63ED2}"/>
                </a:ext>
              </a:extLst>
            </p:cNvPr>
            <p:cNvGrpSpPr/>
            <p:nvPr/>
          </p:nvGrpSpPr>
          <p:grpSpPr>
            <a:xfrm>
              <a:off x="0" y="-2662138"/>
              <a:ext cx="12192000" cy="6934833"/>
              <a:chOff x="0" y="1004571"/>
              <a:chExt cx="12192000" cy="6934833"/>
            </a:xfrm>
          </p:grpSpPr>
          <p:pic>
            <p:nvPicPr>
              <p:cNvPr id="22" name="Picture 21">
                <a:extLst>
                  <a:ext uri="{FF2B5EF4-FFF2-40B4-BE49-F238E27FC236}">
                    <a16:creationId xmlns:a16="http://schemas.microsoft.com/office/drawing/2014/main" id="{B17903A0-301A-7659-91BF-BA843BAD4415}"/>
                  </a:ext>
                </a:extLst>
              </p:cNvPr>
              <p:cNvPicPr>
                <a:picLocks noChangeAspect="1"/>
              </p:cNvPicPr>
              <p:nvPr/>
            </p:nvPicPr>
            <p:blipFill>
              <a:blip r:embed="rId3"/>
              <a:stretch>
                <a:fillRect/>
              </a:stretch>
            </p:blipFill>
            <p:spPr>
              <a:xfrm>
                <a:off x="0" y="1004571"/>
                <a:ext cx="12192000" cy="3373887"/>
              </a:xfrm>
              <a:prstGeom prst="rect">
                <a:avLst/>
              </a:prstGeom>
            </p:spPr>
          </p:pic>
          <p:pic>
            <p:nvPicPr>
              <p:cNvPr id="24" name="Picture 23">
                <a:extLst>
                  <a:ext uri="{FF2B5EF4-FFF2-40B4-BE49-F238E27FC236}">
                    <a16:creationId xmlns:a16="http://schemas.microsoft.com/office/drawing/2014/main" id="{A7DD415F-B60D-7214-F60F-BA256E31B414}"/>
                  </a:ext>
                </a:extLst>
              </p:cNvPr>
              <p:cNvPicPr>
                <a:picLocks noChangeAspect="1"/>
              </p:cNvPicPr>
              <p:nvPr/>
            </p:nvPicPr>
            <p:blipFill>
              <a:blip r:embed="rId4"/>
              <a:stretch>
                <a:fillRect/>
              </a:stretch>
            </p:blipFill>
            <p:spPr>
              <a:xfrm>
                <a:off x="0" y="4378458"/>
                <a:ext cx="12192000" cy="3560946"/>
              </a:xfrm>
              <a:prstGeom prst="rect">
                <a:avLst/>
              </a:prstGeom>
            </p:spPr>
          </p:pic>
        </p:grpSp>
        <p:pic>
          <p:nvPicPr>
            <p:cNvPr id="27" name="Picture 26">
              <a:extLst>
                <a:ext uri="{FF2B5EF4-FFF2-40B4-BE49-F238E27FC236}">
                  <a16:creationId xmlns:a16="http://schemas.microsoft.com/office/drawing/2014/main" id="{0E349432-FCFE-92FE-FFC7-C296D20ADB49}"/>
                </a:ext>
              </a:extLst>
            </p:cNvPr>
            <p:cNvPicPr>
              <a:picLocks noChangeAspect="1"/>
            </p:cNvPicPr>
            <p:nvPr/>
          </p:nvPicPr>
          <p:blipFill>
            <a:blip r:embed="rId5"/>
            <a:stretch>
              <a:fillRect/>
            </a:stretch>
          </p:blipFill>
          <p:spPr>
            <a:xfrm>
              <a:off x="7200899" y="4272695"/>
              <a:ext cx="4895850" cy="1781175"/>
            </a:xfrm>
            <a:prstGeom prst="rect">
              <a:avLst/>
            </a:prstGeom>
          </p:spPr>
        </p:pic>
      </p:grpSp>
    </p:spTree>
    <p:extLst>
      <p:ext uri="{BB962C8B-B14F-4D97-AF65-F5344CB8AC3E}">
        <p14:creationId xmlns:p14="http://schemas.microsoft.com/office/powerpoint/2010/main" val="3413204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37" name="Replace Free Sugars with non-free sugars found in whole fruits and vegetables…"/>
          <p:cNvSpPr txBox="1">
            <a:spLocks noGrp="1"/>
          </p:cNvSpPr>
          <p:nvPr>
            <p:ph type="body" sz="half" idx="4294967295"/>
          </p:nvPr>
        </p:nvSpPr>
        <p:spPr>
          <a:xfrm>
            <a:off x="690880" y="1504950"/>
            <a:ext cx="6799242" cy="4875530"/>
          </a:xfrm>
          <a:prstGeom prst="rect">
            <a:avLst/>
          </a:prstGeom>
        </p:spPr>
        <p:txBody>
          <a:bodyPr>
            <a:normAutofit fontScale="92500" lnSpcReduction="20000"/>
          </a:bodyPr>
          <a:lstStyle/>
          <a:p>
            <a:pPr marL="346075" indent="-346075" defTabSz="404495">
              <a:lnSpc>
                <a:spcPct val="120000"/>
              </a:lnSpc>
              <a:spcBef>
                <a:spcPts val="2450"/>
              </a:spcBef>
              <a:buSzPct val="80000"/>
              <a:buFont typeface="Wingdings" panose="05000000000000000000" pitchFamily="2" charset="2"/>
              <a:buChar char="v"/>
              <a:defRPr sz="4312">
                <a:effectLst>
                  <a:outerShdw blurRad="24892" dist="12446" rotWithShape="0">
                    <a:srgbClr val="FFFFFF">
                      <a:alpha val="45000"/>
                    </a:srgbClr>
                  </a:outerShdw>
                </a:effectLst>
              </a:defRPr>
            </a:pPr>
            <a:r>
              <a:rPr sz="2400" dirty="0">
                <a:latin typeface="Verdana" panose="020B0604030504040204" pitchFamily="34" charset="0"/>
                <a:ea typeface="Verdana" panose="020B0604030504040204" pitchFamily="34" charset="0"/>
              </a:rPr>
              <a:t>Replace Free Sugars with non-free sugars found in </a:t>
            </a:r>
            <a:r>
              <a:rPr sz="2400" b="1" dirty="0">
                <a:latin typeface="Verdana" panose="020B0604030504040204" pitchFamily="34" charset="0"/>
                <a:ea typeface="Verdana" panose="020B0604030504040204" pitchFamily="34" charset="0"/>
              </a:rPr>
              <a:t>whole fruits and vegetables</a:t>
            </a:r>
          </a:p>
          <a:p>
            <a:pPr marL="346075" indent="-346075" defTabSz="404495">
              <a:lnSpc>
                <a:spcPct val="120000"/>
              </a:lnSpc>
              <a:spcBef>
                <a:spcPts val="2450"/>
              </a:spcBef>
              <a:buSzPct val="80000"/>
              <a:buFont typeface="Wingdings" panose="05000000000000000000" pitchFamily="2" charset="2"/>
              <a:buChar char="v"/>
              <a:defRPr sz="4312">
                <a:effectLst>
                  <a:outerShdw blurRad="24892" dist="12446" rotWithShape="0">
                    <a:srgbClr val="FFFFFF">
                      <a:alpha val="45000"/>
                    </a:srgbClr>
                  </a:outerShdw>
                </a:effectLst>
              </a:defRPr>
            </a:pPr>
            <a:r>
              <a:rPr sz="2400" b="1" dirty="0">
                <a:latin typeface="Verdana" panose="020B0604030504040204" pitchFamily="34" charset="0"/>
                <a:ea typeface="Verdana" panose="020B0604030504040204" pitchFamily="34" charset="0"/>
              </a:rPr>
              <a:t>Whole intact grains</a:t>
            </a:r>
            <a:r>
              <a:rPr sz="2400" dirty="0">
                <a:latin typeface="Verdana" panose="020B0604030504040204" pitchFamily="34" charset="0"/>
                <a:ea typeface="Verdana" panose="020B0604030504040204" pitchFamily="34" charset="0"/>
              </a:rPr>
              <a:t> don't cause the same spike in blood sugars as do free sugar containing foods</a:t>
            </a:r>
          </a:p>
          <a:p>
            <a:pPr marL="346075" indent="-346075" defTabSz="404495">
              <a:lnSpc>
                <a:spcPct val="120000"/>
              </a:lnSpc>
              <a:spcBef>
                <a:spcPts val="2450"/>
              </a:spcBef>
              <a:buSzPct val="80000"/>
              <a:buFont typeface="Wingdings" panose="05000000000000000000" pitchFamily="2" charset="2"/>
              <a:buChar char="v"/>
              <a:defRPr sz="4312">
                <a:effectLst>
                  <a:outerShdw blurRad="24892" dist="12446" rotWithShape="0">
                    <a:srgbClr val="FFFFFF">
                      <a:alpha val="45000"/>
                    </a:srgbClr>
                  </a:outerShdw>
                </a:effectLst>
              </a:defRPr>
            </a:pPr>
            <a:r>
              <a:rPr sz="2400" dirty="0">
                <a:latin typeface="Verdana" panose="020B0604030504040204" pitchFamily="34" charset="0"/>
                <a:ea typeface="Verdana" panose="020B0604030504040204" pitchFamily="34" charset="0"/>
              </a:rPr>
              <a:t>Fibers in whole foods clean up our bowels</a:t>
            </a:r>
            <a:r>
              <a:rPr lang="en-US" sz="2400" dirty="0">
                <a:latin typeface="Verdana" panose="020B0604030504040204" pitchFamily="34" charset="0"/>
                <a:ea typeface="Verdana" panose="020B0604030504040204" pitchFamily="34" charset="0"/>
              </a:rPr>
              <a:t> and slow sugar absorption</a:t>
            </a:r>
            <a:r>
              <a:rPr sz="2400" dirty="0">
                <a:latin typeface="Verdana" panose="020B0604030504040204" pitchFamily="34" charset="0"/>
                <a:ea typeface="Verdana" panose="020B0604030504040204" pitchFamily="34" charset="0"/>
              </a:rPr>
              <a:t>.  Intake </a:t>
            </a:r>
            <a:r>
              <a:rPr sz="2400" b="1" dirty="0">
                <a:latin typeface="Verdana" panose="020B0604030504040204" pitchFamily="34" charset="0"/>
                <a:ea typeface="Verdana" panose="020B0604030504040204" pitchFamily="34" charset="0"/>
              </a:rPr>
              <a:t>should be at least 25 gm daily</a:t>
            </a:r>
          </a:p>
          <a:p>
            <a:pPr marL="346075" indent="-346075" defTabSz="404495">
              <a:lnSpc>
                <a:spcPct val="120000"/>
              </a:lnSpc>
              <a:spcBef>
                <a:spcPts val="2450"/>
              </a:spcBef>
              <a:buSzPct val="80000"/>
              <a:buFont typeface="Wingdings" panose="05000000000000000000" pitchFamily="2" charset="2"/>
              <a:buChar char="v"/>
              <a:defRPr sz="4312">
                <a:effectLst>
                  <a:outerShdw blurRad="24892" dist="12446" rotWithShape="0">
                    <a:srgbClr val="FFFFFF">
                      <a:alpha val="45000"/>
                    </a:srgbClr>
                  </a:outerShdw>
                </a:effectLst>
              </a:defRPr>
            </a:pPr>
            <a:r>
              <a:rPr sz="2400" dirty="0">
                <a:latin typeface="Verdana" panose="020B0604030504040204" pitchFamily="34" charset="0"/>
                <a:ea typeface="Verdana" panose="020B0604030504040204" pitchFamily="34" charset="0"/>
              </a:rPr>
              <a:t>Watch what you buy and eat, </a:t>
            </a:r>
            <a:r>
              <a:rPr sz="2400" b="1" dirty="0">
                <a:latin typeface="Verdana" panose="020B0604030504040204" pitchFamily="34" charset="0"/>
                <a:ea typeface="Verdana" panose="020B0604030504040204" pitchFamily="34" charset="0"/>
              </a:rPr>
              <a:t>particularly breads cereals, flavored yogurts </a:t>
            </a:r>
            <a:r>
              <a:rPr lang="en-US" sz="2400" b="1" dirty="0">
                <a:latin typeface="Verdana" panose="020B0604030504040204" pitchFamily="34" charset="0"/>
                <a:ea typeface="Verdana" panose="020B0604030504040204" pitchFamily="34" charset="0"/>
              </a:rPr>
              <a:t>which </a:t>
            </a:r>
            <a:r>
              <a:rPr sz="2400" b="1" dirty="0">
                <a:latin typeface="Verdana" panose="020B0604030504040204" pitchFamily="34" charset="0"/>
                <a:ea typeface="Verdana" panose="020B0604030504040204" pitchFamily="34" charset="0"/>
              </a:rPr>
              <a:t>contain high added sugars</a:t>
            </a:r>
          </a:p>
        </p:txBody>
      </p:sp>
      <p:sp>
        <p:nvSpPr>
          <p:cNvPr id="136" name="What can I do"/>
          <p:cNvSpPr txBox="1">
            <a:spLocks noGrp="1"/>
          </p:cNvSpPr>
          <p:nvPr>
            <p:ph type="title" idx="4294967295"/>
          </p:nvPr>
        </p:nvSpPr>
        <p:spPr>
          <a:xfrm>
            <a:off x="619760" y="251316"/>
            <a:ext cx="10642600" cy="656590"/>
          </a:xfrm>
          <a:prstGeom prst="rect">
            <a:avLst/>
          </a:prstGeom>
        </p:spPr>
        <p:txBody>
          <a:bodyPr vert="horz" lIns="91440" tIns="45720" rIns="91440" bIns="45720" rtlCol="0" anchor="t" anchorCtr="1">
            <a:noAutofit/>
          </a:bodyPr>
          <a:lstStyle/>
          <a:p>
            <a:r>
              <a:rPr sz="3600" b="1" spc="425" dirty="0">
                <a:latin typeface="Verdana" panose="020B0604030504040204" pitchFamily="34" charset="0"/>
                <a:ea typeface="Verdana" panose="020B0604030504040204" pitchFamily="34" charset="0"/>
                <a:cs typeface="Times New Roman"/>
              </a:rPr>
              <a:t>What can I do </a:t>
            </a:r>
          </a:p>
        </p:txBody>
      </p:sp>
      <p:pic>
        <p:nvPicPr>
          <p:cNvPr id="2" name="image.png" descr="image.png"/>
          <p:cNvPicPr>
            <a:picLocks noChangeAspect="1"/>
          </p:cNvPicPr>
          <p:nvPr/>
        </p:nvPicPr>
        <p:blipFill>
          <a:blip r:embed="rId3"/>
          <a:stretch>
            <a:fillRect/>
          </a:stretch>
        </p:blipFill>
        <p:spPr>
          <a:xfrm>
            <a:off x="7814319" y="1391848"/>
            <a:ext cx="3686801" cy="5101734"/>
          </a:xfrm>
          <a:prstGeom prst="rect">
            <a:avLst/>
          </a:prstGeom>
          <a:ln w="12700">
            <a:miter lim="400000"/>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1" name="Choose fresh fruits instead of ice creams cakes cookies etc for dessert…"/>
          <p:cNvSpPr txBox="1">
            <a:spLocks noGrp="1"/>
          </p:cNvSpPr>
          <p:nvPr>
            <p:ph type="body" idx="4294967295"/>
          </p:nvPr>
        </p:nvSpPr>
        <p:spPr>
          <a:xfrm>
            <a:off x="526312" y="1347736"/>
            <a:ext cx="6756990" cy="4846320"/>
          </a:xfrm>
          <a:prstGeom prst="rect">
            <a:avLst/>
          </a:prstGeom>
        </p:spPr>
        <p:txBody>
          <a:bodyPr>
            <a:normAutofit/>
          </a:bodyPr>
          <a:lstStyle/>
          <a:p>
            <a:pPr marL="346075" indent="-346075" defTabSz="301308">
              <a:lnSpc>
                <a:spcPct val="100000"/>
              </a:lnSpc>
              <a:spcBef>
                <a:spcPts val="0"/>
              </a:spcBef>
              <a:buSzPct val="80000"/>
              <a:buFont typeface="Wingdings" panose="05000000000000000000" pitchFamily="2" charset="2"/>
              <a:buChar char="v"/>
              <a:defRPr sz="3869">
                <a:effectLst>
                  <a:outerShdw blurRad="18542" dist="9271" rotWithShape="0">
                    <a:srgbClr val="FFFFFF">
                      <a:alpha val="45000"/>
                    </a:srgbClr>
                  </a:outerShdw>
                </a:effectLst>
                <a:latin typeface="Times New Roman"/>
                <a:ea typeface="Times New Roman"/>
                <a:cs typeface="Times New Roman"/>
                <a:sym typeface="Times New Roman"/>
              </a:defRPr>
            </a:pPr>
            <a:r>
              <a:rPr sz="2000" b="1" dirty="0">
                <a:latin typeface="Verdana" panose="020B0604030504040204" pitchFamily="34" charset="0"/>
                <a:ea typeface="Verdana" panose="020B0604030504040204" pitchFamily="34" charset="0"/>
              </a:rPr>
              <a:t>Choose fresh fruits </a:t>
            </a:r>
            <a:r>
              <a:rPr sz="2000" dirty="0">
                <a:latin typeface="Verdana" panose="020B0604030504040204" pitchFamily="34" charset="0"/>
                <a:ea typeface="Verdana" panose="020B0604030504040204" pitchFamily="34" charset="0"/>
              </a:rPr>
              <a:t>instead of ice creams</a:t>
            </a:r>
            <a:r>
              <a:rPr lang="en-US" sz="2000" dirty="0">
                <a:latin typeface="Verdana" panose="020B0604030504040204" pitchFamily="34" charset="0"/>
                <a:ea typeface="Verdana" panose="020B0604030504040204" pitchFamily="34" charset="0"/>
              </a:rPr>
              <a:t>,</a:t>
            </a:r>
            <a:r>
              <a:rPr sz="2000" dirty="0">
                <a:latin typeface="Verdana" panose="020B0604030504040204" pitchFamily="34" charset="0"/>
                <a:ea typeface="Verdana" panose="020B0604030504040204" pitchFamily="34" charset="0"/>
              </a:rPr>
              <a:t> cakes</a:t>
            </a:r>
            <a:r>
              <a:rPr lang="en-US" sz="2000" dirty="0">
                <a:latin typeface="Verdana" panose="020B0604030504040204" pitchFamily="34" charset="0"/>
                <a:ea typeface="Verdana" panose="020B0604030504040204" pitchFamily="34" charset="0"/>
              </a:rPr>
              <a:t>,</a:t>
            </a:r>
            <a:r>
              <a:rPr sz="2000" dirty="0">
                <a:latin typeface="Verdana" panose="020B0604030504040204" pitchFamily="34" charset="0"/>
                <a:ea typeface="Verdana" panose="020B0604030504040204" pitchFamily="34" charset="0"/>
              </a:rPr>
              <a:t> cookies</a:t>
            </a:r>
            <a:r>
              <a:rPr lang="en-US" sz="2000" dirty="0">
                <a:latin typeface="Verdana" panose="020B0604030504040204" pitchFamily="34" charset="0"/>
                <a:ea typeface="Verdana" panose="020B0604030504040204" pitchFamily="34" charset="0"/>
              </a:rPr>
              <a:t>, and juices for deserts</a:t>
            </a:r>
            <a:br>
              <a:rPr lang="en-US" sz="2000" dirty="0">
                <a:latin typeface="Verdana" panose="020B0604030504040204" pitchFamily="34" charset="0"/>
                <a:ea typeface="Verdana" panose="020B0604030504040204" pitchFamily="34" charset="0"/>
              </a:rPr>
            </a:br>
            <a:endParaRPr sz="2000" dirty="0">
              <a:latin typeface="Verdana" panose="020B0604030504040204" pitchFamily="34" charset="0"/>
              <a:ea typeface="Verdana" panose="020B0604030504040204" pitchFamily="34" charset="0"/>
            </a:endParaRPr>
          </a:p>
          <a:p>
            <a:pPr marL="346075" indent="-346075" defTabSz="301308">
              <a:lnSpc>
                <a:spcPct val="100000"/>
              </a:lnSpc>
              <a:spcBef>
                <a:spcPts val="0"/>
              </a:spcBef>
              <a:buSzPct val="80000"/>
              <a:buFont typeface="Wingdings" panose="05000000000000000000" pitchFamily="2" charset="2"/>
              <a:buChar char="v"/>
              <a:defRPr sz="3869">
                <a:effectLst>
                  <a:outerShdw blurRad="18542" dist="9271" rotWithShape="0">
                    <a:srgbClr val="FFFFFF">
                      <a:alpha val="45000"/>
                    </a:srgbClr>
                  </a:outerShdw>
                </a:effectLst>
                <a:latin typeface="Times New Roman"/>
                <a:ea typeface="Times New Roman"/>
                <a:cs typeface="Times New Roman"/>
                <a:sym typeface="Times New Roman"/>
              </a:defRPr>
            </a:pPr>
            <a:r>
              <a:rPr sz="2000" b="1" dirty="0">
                <a:latin typeface="Verdana" panose="020B0604030504040204" pitchFamily="34" charset="0"/>
                <a:ea typeface="Verdana" panose="020B0604030504040204" pitchFamily="34" charset="0"/>
              </a:rPr>
              <a:t>Fiber rich food </a:t>
            </a:r>
            <a:r>
              <a:rPr sz="2000" dirty="0">
                <a:latin typeface="Verdana" panose="020B0604030504040204" pitchFamily="34" charset="0"/>
                <a:ea typeface="Verdana" panose="020B0604030504040204" pitchFamily="34" charset="0"/>
              </a:rPr>
              <a:t>keep you full reducing hunger</a:t>
            </a:r>
            <a:br>
              <a:rPr lang="en-US" sz="2000" dirty="0">
                <a:latin typeface="Verdana" panose="020B0604030504040204" pitchFamily="34" charset="0"/>
                <a:ea typeface="Verdana" panose="020B0604030504040204" pitchFamily="34" charset="0"/>
              </a:rPr>
            </a:br>
            <a:endParaRPr sz="2000" dirty="0">
              <a:latin typeface="Verdana" panose="020B0604030504040204" pitchFamily="34" charset="0"/>
              <a:ea typeface="Verdana" panose="020B0604030504040204" pitchFamily="34" charset="0"/>
            </a:endParaRPr>
          </a:p>
          <a:p>
            <a:pPr marL="346075" indent="-346075" defTabSz="301308">
              <a:lnSpc>
                <a:spcPct val="100000"/>
              </a:lnSpc>
              <a:spcBef>
                <a:spcPts val="0"/>
              </a:spcBef>
              <a:buSzPct val="80000"/>
              <a:buFont typeface="Wingdings" panose="05000000000000000000" pitchFamily="2" charset="2"/>
              <a:buChar char="v"/>
              <a:defRPr sz="3869">
                <a:effectLst>
                  <a:outerShdw blurRad="18542" dist="9271" rotWithShape="0">
                    <a:srgbClr val="FFFFFF">
                      <a:alpha val="45000"/>
                    </a:srgbClr>
                  </a:outerShdw>
                </a:effectLst>
                <a:latin typeface="Times New Roman"/>
                <a:ea typeface="Times New Roman"/>
                <a:cs typeface="Times New Roman"/>
                <a:sym typeface="Times New Roman"/>
              </a:defRPr>
            </a:pPr>
            <a:r>
              <a:rPr sz="2000" b="1" dirty="0">
                <a:latin typeface="Verdana" panose="020B0604030504040204" pitchFamily="34" charset="0"/>
                <a:ea typeface="Verdana" panose="020B0604030504040204" pitchFamily="34" charset="0"/>
              </a:rPr>
              <a:t>Cooking </a:t>
            </a:r>
            <a:r>
              <a:rPr lang="en-US" sz="2000" b="1" dirty="0">
                <a:latin typeface="Verdana" panose="020B0604030504040204" pitchFamily="34" charset="0"/>
                <a:ea typeface="Verdana" panose="020B0604030504040204" pitchFamily="34" charset="0"/>
              </a:rPr>
              <a:t>at</a:t>
            </a:r>
            <a:r>
              <a:rPr sz="2000" b="1" dirty="0">
                <a:latin typeface="Verdana" panose="020B0604030504040204" pitchFamily="34" charset="0"/>
                <a:ea typeface="Verdana" panose="020B0604030504040204" pitchFamily="34" charset="0"/>
              </a:rPr>
              <a:t> home </a:t>
            </a:r>
            <a:r>
              <a:rPr sz="2000" dirty="0">
                <a:latin typeface="Verdana" panose="020B0604030504040204" pitchFamily="34" charset="0"/>
                <a:ea typeface="Verdana" panose="020B0604030504040204" pitchFamily="34" charset="0"/>
              </a:rPr>
              <a:t>is the key instead of eating out</a:t>
            </a:r>
            <a:br>
              <a:rPr lang="en-US" sz="2000" dirty="0">
                <a:latin typeface="Verdana" panose="020B0604030504040204" pitchFamily="34" charset="0"/>
                <a:ea typeface="Verdana" panose="020B0604030504040204" pitchFamily="34" charset="0"/>
              </a:rPr>
            </a:br>
            <a:endParaRPr sz="2000" dirty="0">
              <a:latin typeface="Verdana" panose="020B0604030504040204" pitchFamily="34" charset="0"/>
              <a:ea typeface="Verdana" panose="020B0604030504040204" pitchFamily="34" charset="0"/>
            </a:endParaRPr>
          </a:p>
          <a:p>
            <a:pPr marL="346075" indent="-346075" defTabSz="301308">
              <a:lnSpc>
                <a:spcPct val="100000"/>
              </a:lnSpc>
              <a:spcBef>
                <a:spcPts val="0"/>
              </a:spcBef>
              <a:buSzPct val="80000"/>
              <a:buFont typeface="Wingdings" panose="05000000000000000000" pitchFamily="2" charset="2"/>
              <a:buChar char="v"/>
              <a:defRPr sz="3869">
                <a:effectLst>
                  <a:outerShdw blurRad="18542" dist="9271" rotWithShape="0">
                    <a:srgbClr val="FFFFFF">
                      <a:alpha val="45000"/>
                    </a:srgbClr>
                  </a:outerShdw>
                </a:effectLst>
                <a:latin typeface="Times New Roman"/>
                <a:ea typeface="Times New Roman"/>
                <a:cs typeface="Times New Roman"/>
                <a:sym typeface="Times New Roman"/>
              </a:defRPr>
            </a:pPr>
            <a:r>
              <a:rPr sz="2000" b="1" dirty="0">
                <a:latin typeface="Verdana" panose="020B0604030504040204" pitchFamily="34" charset="0"/>
                <a:ea typeface="Verdana" panose="020B0604030504040204" pitchFamily="34" charset="0"/>
              </a:rPr>
              <a:t>Drink water </a:t>
            </a:r>
            <a:r>
              <a:rPr sz="2000" dirty="0">
                <a:latin typeface="Verdana" panose="020B0604030504040204" pitchFamily="34" charset="0"/>
                <a:ea typeface="Verdana" panose="020B0604030504040204" pitchFamily="34" charset="0"/>
              </a:rPr>
              <a:t>not juices, cokes and sodas</a:t>
            </a:r>
            <a:br>
              <a:rPr lang="en-US" sz="2000" dirty="0">
                <a:latin typeface="Verdana" panose="020B0604030504040204" pitchFamily="34" charset="0"/>
                <a:ea typeface="Verdana" panose="020B0604030504040204" pitchFamily="34" charset="0"/>
              </a:rPr>
            </a:br>
            <a:endParaRPr sz="2000" dirty="0">
              <a:latin typeface="Verdana" panose="020B0604030504040204" pitchFamily="34" charset="0"/>
              <a:ea typeface="Verdana" panose="020B0604030504040204" pitchFamily="34" charset="0"/>
            </a:endParaRPr>
          </a:p>
          <a:p>
            <a:pPr marL="346075" indent="-346075" defTabSz="301308">
              <a:lnSpc>
                <a:spcPct val="100000"/>
              </a:lnSpc>
              <a:spcBef>
                <a:spcPts val="0"/>
              </a:spcBef>
              <a:buSzPct val="80000"/>
              <a:buFont typeface="Wingdings" panose="05000000000000000000" pitchFamily="2" charset="2"/>
              <a:buChar char="v"/>
              <a:defRPr sz="3869">
                <a:effectLst>
                  <a:outerShdw blurRad="18542" dist="9271" rotWithShape="0">
                    <a:srgbClr val="FFFFFF">
                      <a:alpha val="45000"/>
                    </a:srgbClr>
                  </a:outerShdw>
                </a:effectLst>
                <a:latin typeface="Times New Roman"/>
                <a:ea typeface="Times New Roman"/>
                <a:cs typeface="Times New Roman"/>
                <a:sym typeface="Times New Roman"/>
              </a:defRPr>
            </a:pPr>
            <a:r>
              <a:rPr sz="2000" dirty="0">
                <a:latin typeface="Verdana" panose="020B0604030504040204" pitchFamily="34" charset="0"/>
                <a:ea typeface="Verdana" panose="020B0604030504040204" pitchFamily="34" charset="0"/>
              </a:rPr>
              <a:t>Remember to </a:t>
            </a:r>
            <a:r>
              <a:rPr sz="2000" b="1" dirty="0">
                <a:latin typeface="Verdana" panose="020B0604030504040204" pitchFamily="34" charset="0"/>
                <a:ea typeface="Verdana" panose="020B0604030504040204" pitchFamily="34" charset="0"/>
              </a:rPr>
              <a:t>get good sleep</a:t>
            </a:r>
            <a:br>
              <a:rPr lang="en-US" sz="2000" b="1" dirty="0">
                <a:latin typeface="Verdana" panose="020B0604030504040204" pitchFamily="34" charset="0"/>
                <a:ea typeface="Verdana" panose="020B0604030504040204" pitchFamily="34" charset="0"/>
              </a:rPr>
            </a:br>
            <a:endParaRPr sz="2000" b="1" dirty="0">
              <a:latin typeface="Verdana" panose="020B0604030504040204" pitchFamily="34" charset="0"/>
              <a:ea typeface="Verdana" panose="020B0604030504040204" pitchFamily="34" charset="0"/>
            </a:endParaRPr>
          </a:p>
          <a:p>
            <a:pPr marL="346075" indent="-346075" defTabSz="301308">
              <a:lnSpc>
                <a:spcPct val="100000"/>
              </a:lnSpc>
              <a:spcBef>
                <a:spcPts val="0"/>
              </a:spcBef>
              <a:buSzPct val="80000"/>
              <a:buFont typeface="Wingdings" panose="05000000000000000000" pitchFamily="2" charset="2"/>
              <a:buChar char="v"/>
              <a:defRPr sz="3869" b="1">
                <a:effectLst>
                  <a:outerShdw blurRad="18542" dist="9271" rotWithShape="0">
                    <a:srgbClr val="FFFFFF">
                      <a:alpha val="45000"/>
                    </a:srgbClr>
                  </a:outerShdw>
                </a:effectLst>
                <a:latin typeface="Times New Roman"/>
                <a:ea typeface="Times New Roman"/>
                <a:cs typeface="Times New Roman"/>
                <a:sym typeface="Times New Roman"/>
              </a:defRPr>
            </a:pPr>
            <a:r>
              <a:rPr sz="2000" dirty="0">
                <a:latin typeface="Verdana" panose="020B0604030504040204" pitchFamily="34" charset="0"/>
                <a:ea typeface="Verdana" panose="020B0604030504040204" pitchFamily="34" charset="0"/>
              </a:rPr>
              <a:t>Exercise Regularly</a:t>
            </a:r>
            <a:br>
              <a:rPr lang="en-US" sz="2000" dirty="0">
                <a:latin typeface="Verdana" panose="020B0604030504040204" pitchFamily="34" charset="0"/>
                <a:ea typeface="Verdana" panose="020B0604030504040204" pitchFamily="34" charset="0"/>
              </a:rPr>
            </a:br>
            <a:endParaRPr sz="2000" dirty="0">
              <a:latin typeface="Verdana" panose="020B0604030504040204" pitchFamily="34" charset="0"/>
              <a:ea typeface="Verdana" panose="020B0604030504040204" pitchFamily="34" charset="0"/>
            </a:endParaRPr>
          </a:p>
          <a:p>
            <a:pPr marL="346075" indent="-346075" defTabSz="301308">
              <a:lnSpc>
                <a:spcPct val="100000"/>
              </a:lnSpc>
              <a:spcBef>
                <a:spcPts val="0"/>
              </a:spcBef>
              <a:buSzPct val="80000"/>
              <a:buFont typeface="Wingdings" panose="05000000000000000000" pitchFamily="2" charset="2"/>
              <a:buChar char="v"/>
              <a:defRPr sz="3869" b="1">
                <a:effectLst>
                  <a:outerShdw blurRad="18542" dist="9271" rotWithShape="0">
                    <a:srgbClr val="FFFFFF">
                      <a:alpha val="45000"/>
                    </a:srgbClr>
                  </a:outerShdw>
                </a:effectLst>
                <a:latin typeface="Times New Roman"/>
                <a:ea typeface="Times New Roman"/>
                <a:cs typeface="Times New Roman"/>
                <a:sym typeface="Times New Roman"/>
              </a:defRPr>
            </a:pPr>
            <a:r>
              <a:rPr sz="2000" dirty="0">
                <a:latin typeface="Verdana" panose="020B0604030504040204" pitchFamily="34" charset="0"/>
                <a:ea typeface="Verdana" panose="020B0604030504040204" pitchFamily="34" charset="0"/>
              </a:rPr>
              <a:t>Reduce stress</a:t>
            </a:r>
          </a:p>
        </p:txBody>
      </p:sp>
      <p:sp>
        <p:nvSpPr>
          <p:cNvPr id="140" name="What can I do"/>
          <p:cNvSpPr txBox="1">
            <a:spLocks noGrp="1"/>
          </p:cNvSpPr>
          <p:nvPr>
            <p:ph type="title" idx="4294967295"/>
          </p:nvPr>
        </p:nvSpPr>
        <p:spPr>
          <a:xfrm>
            <a:off x="914400" y="241935"/>
            <a:ext cx="10642600" cy="514350"/>
          </a:xfrm>
          <a:prstGeom prst="rect">
            <a:avLst/>
          </a:prstGeom>
        </p:spPr>
        <p:txBody>
          <a:bodyPr vert="horz" lIns="91440" tIns="45720" rIns="91440" bIns="45720" rtlCol="0" anchor="t" anchorCtr="1">
            <a:noAutofit/>
          </a:bodyPr>
          <a:lstStyle/>
          <a:p>
            <a:r>
              <a:rPr sz="3600" b="1" spc="425" dirty="0">
                <a:latin typeface="Verdana" panose="020B0604030504040204" pitchFamily="34" charset="0"/>
                <a:ea typeface="Verdana" panose="020B0604030504040204" pitchFamily="34" charset="0"/>
                <a:cs typeface="Times New Roman"/>
              </a:rPr>
              <a:t>What can I do </a:t>
            </a:r>
          </a:p>
        </p:txBody>
      </p:sp>
      <p:pic>
        <p:nvPicPr>
          <p:cNvPr id="2050" name="Picture 2" descr="Michael I Goran, PhD on X: &quot;Juice provides a concentrated dose of sugar  that is equivalent to what you would find in multiple pieces of fruit. When  you eat whole fruit (in">
            <a:extLst>
              <a:ext uri="{FF2B5EF4-FFF2-40B4-BE49-F238E27FC236}">
                <a16:creationId xmlns:a16="http://schemas.microsoft.com/office/drawing/2014/main" id="{58191C7E-E84D-2756-79F3-341A5BBD77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36" b="8611"/>
          <a:stretch/>
        </p:blipFill>
        <p:spPr bwMode="auto">
          <a:xfrm>
            <a:off x="7376633" y="1802227"/>
            <a:ext cx="3798543" cy="32535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17CF3-0F5B-D780-676E-9ED245C11158}"/>
              </a:ext>
            </a:extLst>
          </p:cNvPr>
          <p:cNvSpPr txBox="1"/>
          <p:nvPr/>
        </p:nvSpPr>
        <p:spPr>
          <a:xfrm>
            <a:off x="6162676" y="282059"/>
            <a:ext cx="5934074"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4" name="TextBox 3">
            <a:extLst>
              <a:ext uri="{FF2B5EF4-FFF2-40B4-BE49-F238E27FC236}">
                <a16:creationId xmlns:a16="http://schemas.microsoft.com/office/drawing/2014/main" id="{3C63A0B5-2167-CD80-A73E-5F78B32582EB}"/>
              </a:ext>
            </a:extLst>
          </p:cNvPr>
          <p:cNvSpPr txBox="1"/>
          <p:nvPr/>
        </p:nvSpPr>
        <p:spPr>
          <a:xfrm>
            <a:off x="425134" y="1202233"/>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2"/>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5" name="TextBox 4">
            <a:extLst>
              <a:ext uri="{FF2B5EF4-FFF2-40B4-BE49-F238E27FC236}">
                <a16:creationId xmlns:a16="http://schemas.microsoft.com/office/drawing/2014/main" id="{8022B7F2-F8F1-9028-6C51-C4F2ED131DCB}"/>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AD554279-FB6E-F68F-27C9-08A9BFE89142}"/>
              </a:ext>
            </a:extLst>
          </p:cNvPr>
          <p:cNvPicPr>
            <a:picLocks noChangeAspect="1"/>
          </p:cNvPicPr>
          <p:nvPr/>
        </p:nvPicPr>
        <p:blipFill>
          <a:blip r:embed="rId5"/>
          <a:stretch>
            <a:fillRect/>
          </a:stretch>
        </p:blipFill>
        <p:spPr>
          <a:xfrm>
            <a:off x="10184429" y="998860"/>
            <a:ext cx="1582437" cy="1634534"/>
          </a:xfrm>
          <a:prstGeom prst="rect">
            <a:avLst/>
          </a:prstGeom>
        </p:spPr>
      </p:pic>
      <p:sp>
        <p:nvSpPr>
          <p:cNvPr id="7" name="TextBox 6">
            <a:extLst>
              <a:ext uri="{FF2B5EF4-FFF2-40B4-BE49-F238E27FC236}">
                <a16:creationId xmlns:a16="http://schemas.microsoft.com/office/drawing/2014/main" id="{E8B5450B-FF19-B0AF-CA53-234DB6B287C8}"/>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E545DFC4-509D-61B9-DED4-9A689D3C4C57}"/>
              </a:ext>
            </a:extLst>
          </p:cNvPr>
          <p:cNvPicPr>
            <a:picLocks noChangeAspect="1"/>
          </p:cNvPicPr>
          <p:nvPr/>
        </p:nvPicPr>
        <p:blipFill>
          <a:blip r:embed="rId6"/>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1897C8B7-1E8E-F01F-0209-01E71DBCA323}"/>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18927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FD585-C8B4-D37D-2C30-7556BAFC61B5}"/>
              </a:ext>
            </a:extLst>
          </p:cNvPr>
          <p:cNvSpPr txBox="1"/>
          <p:nvPr/>
        </p:nvSpPr>
        <p:spPr>
          <a:xfrm>
            <a:off x="10010774" y="282059"/>
            <a:ext cx="2085975"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Pledge</a:t>
            </a:r>
          </a:p>
        </p:txBody>
      </p:sp>
      <p:pic>
        <p:nvPicPr>
          <p:cNvPr id="5" name="Picture 4">
            <a:extLst>
              <a:ext uri="{FF2B5EF4-FFF2-40B4-BE49-F238E27FC236}">
                <a16:creationId xmlns:a16="http://schemas.microsoft.com/office/drawing/2014/main" id="{204933CA-B465-0A54-A533-0CF31F12ED56}"/>
              </a:ext>
            </a:extLst>
          </p:cNvPr>
          <p:cNvPicPr>
            <a:picLocks noChangeAspect="1"/>
          </p:cNvPicPr>
          <p:nvPr/>
        </p:nvPicPr>
        <p:blipFill>
          <a:blip r:embed="rId2"/>
          <a:stretch>
            <a:fillRect/>
          </a:stretch>
        </p:blipFill>
        <p:spPr>
          <a:xfrm>
            <a:off x="1952625" y="975813"/>
            <a:ext cx="8798266" cy="851074"/>
          </a:xfrm>
          <a:prstGeom prst="rect">
            <a:avLst/>
          </a:prstGeom>
        </p:spPr>
      </p:pic>
      <p:sp>
        <p:nvSpPr>
          <p:cNvPr id="6" name="TextBox 5">
            <a:extLst>
              <a:ext uri="{FF2B5EF4-FFF2-40B4-BE49-F238E27FC236}">
                <a16:creationId xmlns:a16="http://schemas.microsoft.com/office/drawing/2014/main" id="{E2DA1BCB-F95D-F0A9-C60C-163CCC6D0647}"/>
              </a:ext>
            </a:extLst>
          </p:cNvPr>
          <p:cNvSpPr txBox="1"/>
          <p:nvPr/>
        </p:nvSpPr>
        <p:spPr>
          <a:xfrm>
            <a:off x="295272" y="1620283"/>
            <a:ext cx="11763375" cy="4647426"/>
          </a:xfrm>
          <a:prstGeom prst="rect">
            <a:avLst/>
          </a:prstGeom>
          <a:noFill/>
        </p:spPr>
        <p:txBody>
          <a:bodyPr wrap="square">
            <a:spAutoFit/>
          </a:bodyPr>
          <a:lstStyle/>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sz="2000"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400" dirty="0">
              <a:latin typeface="Verdana" panose="020B0604030504040204" pitchFamily="34" charset="0"/>
              <a:ea typeface="Verdana" panose="020B0604030504040204" pitchFamily="34" charset="0"/>
              <a:cs typeface="Times New Roman" panose="02020603050405020304" pitchFamily="18" charset="0"/>
            </a:endParaRPr>
          </a:p>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sz="2000"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a:t>
            </a:r>
            <a:r>
              <a:rPr lang="en-US" sz="2000"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 </a:t>
            </a:r>
            <a:r>
              <a:rPr lang="en-US" sz="2000"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sz="2000" dirty="0">
                <a:effectLst/>
                <a:latin typeface="Verdana" panose="020B0604030504040204" pitchFamily="34" charset="0"/>
                <a:ea typeface="Verdan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35155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4C8E1-F778-F1D9-8F0C-7CC408210F2E}"/>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Hadith</a:t>
            </a:r>
          </a:p>
        </p:txBody>
      </p:sp>
      <p:grpSp>
        <p:nvGrpSpPr>
          <p:cNvPr id="3" name="Group 2">
            <a:extLst>
              <a:ext uri="{FF2B5EF4-FFF2-40B4-BE49-F238E27FC236}">
                <a16:creationId xmlns:a16="http://schemas.microsoft.com/office/drawing/2014/main" id="{A1963B7B-32FE-25AA-6CA0-A678914D74C5}"/>
              </a:ext>
            </a:extLst>
          </p:cNvPr>
          <p:cNvGrpSpPr/>
          <p:nvPr/>
        </p:nvGrpSpPr>
        <p:grpSpPr>
          <a:xfrm>
            <a:off x="299720" y="1062939"/>
            <a:ext cx="11592560" cy="2315261"/>
            <a:chOff x="299720" y="1120676"/>
            <a:chExt cx="11592560" cy="2315261"/>
          </a:xfrm>
        </p:grpSpPr>
        <p:pic>
          <p:nvPicPr>
            <p:cNvPr id="4" name="Picture 3">
              <a:extLst>
                <a:ext uri="{FF2B5EF4-FFF2-40B4-BE49-F238E27FC236}">
                  <a16:creationId xmlns:a16="http://schemas.microsoft.com/office/drawing/2014/main" id="{4EA09421-335C-6C6D-3554-64706A2953A9}"/>
                </a:ext>
              </a:extLst>
            </p:cNvPr>
            <p:cNvPicPr>
              <a:picLocks noChangeAspect="1"/>
            </p:cNvPicPr>
            <p:nvPr/>
          </p:nvPicPr>
          <p:blipFill>
            <a:blip r:embed="rId2"/>
            <a:stretch>
              <a:fillRect/>
            </a:stretch>
          </p:blipFill>
          <p:spPr>
            <a:xfrm>
              <a:off x="6592236" y="1127613"/>
              <a:ext cx="5074954" cy="2182861"/>
            </a:xfrm>
            <a:prstGeom prst="rect">
              <a:avLst/>
            </a:prstGeom>
          </p:spPr>
        </p:pic>
        <p:sp>
          <p:nvSpPr>
            <p:cNvPr id="7" name="TextBox 6">
              <a:extLst>
                <a:ext uri="{FF2B5EF4-FFF2-40B4-BE49-F238E27FC236}">
                  <a16:creationId xmlns:a16="http://schemas.microsoft.com/office/drawing/2014/main" id="{C15A105F-A943-526B-6924-019AF2113802}"/>
                </a:ext>
              </a:extLst>
            </p:cNvPr>
            <p:cNvSpPr txBox="1"/>
            <p:nvPr/>
          </p:nvSpPr>
          <p:spPr>
            <a:xfrm>
              <a:off x="461963" y="1127613"/>
              <a:ext cx="5847397" cy="2308324"/>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O Allah, Bless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and the people of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and the people of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11" name="Rectangle: Rounded Corners 10">
              <a:extLst>
                <a:ext uri="{FF2B5EF4-FFF2-40B4-BE49-F238E27FC236}">
                  <a16:creationId xmlns:a16="http://schemas.microsoft.com/office/drawing/2014/main" id="{045B22A5-6DAE-443B-F164-78DA13F154D9}"/>
                </a:ext>
              </a:extLst>
            </p:cNvPr>
            <p:cNvSpPr/>
            <p:nvPr/>
          </p:nvSpPr>
          <p:spPr>
            <a:xfrm>
              <a:off x="299720" y="1120676"/>
              <a:ext cx="11592560" cy="230832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2D040F4-69E5-EA52-EB94-DB13CEAD0AA1}"/>
              </a:ext>
            </a:extLst>
          </p:cNvPr>
          <p:cNvSpPr txBox="1"/>
          <p:nvPr/>
        </p:nvSpPr>
        <p:spPr>
          <a:xfrm>
            <a:off x="139064" y="3388360"/>
            <a:ext cx="12052935" cy="3016210"/>
          </a:xfrm>
          <a:prstGeom prst="rect">
            <a:avLst/>
          </a:prstGeom>
          <a:noFill/>
        </p:spPr>
        <p:txBody>
          <a:bodyPr wrap="square">
            <a:spAutoFit/>
          </a:bodyPr>
          <a:lstStyle/>
          <a:p>
            <a:r>
              <a:rPr lang="en-US" sz="1400" dirty="0">
                <a:latin typeface="Verdana" panose="020B0604030504040204" pitchFamily="34" charset="0"/>
                <a:ea typeface="Verdana" panose="020B0604030504040204" pitchFamily="34" charset="0"/>
              </a:rPr>
              <a:t>Narrated ‘Aisha</a:t>
            </a:r>
            <a:r>
              <a:rPr lang="en-US" sz="1400" baseline="30000" dirty="0">
                <a:latin typeface="Verdana" panose="020B0604030504040204" pitchFamily="34" charset="0"/>
                <a:ea typeface="Verdana" panose="020B0604030504040204" pitchFamily="34" charset="0"/>
              </a:rPr>
              <a:t>ra</a:t>
            </a:r>
            <a:r>
              <a:rPr lang="en-US" sz="1400" dirty="0">
                <a:latin typeface="Verdana" panose="020B0604030504040204" pitchFamily="34" charset="0"/>
                <a:ea typeface="Verdana" panose="020B0604030504040204" pitchFamily="34" charset="0"/>
              </a:rPr>
              <a:t>: Allah’s Messenger</a:t>
            </a:r>
            <a:r>
              <a:rPr lang="en-US" sz="1400" baseline="30000" dirty="0">
                <a:latin typeface="Verdana" panose="020B0604030504040204" pitchFamily="34" charset="0"/>
                <a:ea typeface="Verdana" panose="020B0604030504040204" pitchFamily="34" charset="0"/>
              </a:rPr>
              <a:t>sa </a:t>
            </a:r>
            <a:r>
              <a:rPr lang="en-US" sz="1400" dirty="0">
                <a:latin typeface="Verdana" panose="020B0604030504040204" pitchFamily="34" charset="0"/>
                <a:ea typeface="Verdana" panose="020B0604030504040204" pitchFamily="34" charset="0"/>
              </a:rPr>
              <a:t>died while Abu Bakr</a:t>
            </a:r>
            <a:r>
              <a:rPr lang="en-US" sz="1400" baseline="30000" dirty="0">
                <a:latin typeface="Verdana" panose="020B0604030504040204" pitchFamily="34" charset="0"/>
                <a:ea typeface="Verdana" panose="020B0604030504040204" pitchFamily="34" charset="0"/>
              </a:rPr>
              <a:t>ra</a:t>
            </a:r>
            <a:r>
              <a:rPr lang="en-US" sz="1400" dirty="0">
                <a:latin typeface="Verdana" panose="020B0604030504040204" pitchFamily="34" charset="0"/>
                <a:ea typeface="Verdana" panose="020B0604030504040204" pitchFamily="34" charset="0"/>
              </a:rPr>
              <a:t> was at a place called As-</a:t>
            </a:r>
            <a:r>
              <a:rPr lang="en-US" sz="1400" dirty="0" err="1">
                <a:latin typeface="Verdana" panose="020B0604030504040204" pitchFamily="34" charset="0"/>
                <a:ea typeface="Verdana" panose="020B0604030504040204" pitchFamily="34" charset="0"/>
              </a:rPr>
              <a:t>Sunah</a:t>
            </a:r>
            <a:r>
              <a:rPr lang="en-US" sz="1400" dirty="0">
                <a:latin typeface="Verdana" panose="020B0604030504040204" pitchFamily="34" charset="0"/>
                <a:ea typeface="Verdana" panose="020B0604030504040204" pitchFamily="34" charset="0"/>
              </a:rPr>
              <a:t> (Al-‘Aliya) ‘Umar</a:t>
            </a:r>
            <a:r>
              <a:rPr lang="en-US" sz="1400" baseline="30000" dirty="0">
                <a:latin typeface="Verdana" panose="020B0604030504040204" pitchFamily="34" charset="0"/>
                <a:ea typeface="Verdana" panose="020B0604030504040204" pitchFamily="34" charset="0"/>
              </a:rPr>
              <a:t>ra</a:t>
            </a:r>
            <a:r>
              <a:rPr lang="en-US" sz="1400" dirty="0">
                <a:latin typeface="Verdana" panose="020B0604030504040204" pitchFamily="34" charset="0"/>
                <a:ea typeface="Verdana" panose="020B0604030504040204" pitchFamily="34" charset="0"/>
              </a:rPr>
              <a:t> stood up and said, “By Allah! Allah’s Messenger</a:t>
            </a:r>
            <a:r>
              <a:rPr lang="en-US" sz="1400" baseline="30000" dirty="0">
                <a:latin typeface="Verdana" panose="020B0604030504040204" pitchFamily="34" charset="0"/>
                <a:ea typeface="Verdana" panose="020B0604030504040204" pitchFamily="34" charset="0"/>
              </a:rPr>
              <a:t>sa</a:t>
            </a:r>
            <a:r>
              <a:rPr lang="en-US" sz="1400" dirty="0">
                <a:latin typeface="Verdana" panose="020B0604030504040204" pitchFamily="34" charset="0"/>
                <a:ea typeface="Verdana" panose="020B0604030504040204" pitchFamily="34" charset="0"/>
              </a:rPr>
              <a:t> is not dead!” ‘Umar</a:t>
            </a:r>
            <a:r>
              <a:rPr lang="en-US" sz="1400" baseline="30000" dirty="0">
                <a:latin typeface="Verdana" panose="020B0604030504040204" pitchFamily="34" charset="0"/>
                <a:ea typeface="Verdana" panose="020B0604030504040204" pitchFamily="34" charset="0"/>
              </a:rPr>
              <a:t>ra</a:t>
            </a:r>
            <a:r>
              <a:rPr lang="en-US" sz="1400" dirty="0">
                <a:latin typeface="Verdana" panose="020B0604030504040204" pitchFamily="34" charset="0"/>
                <a:ea typeface="Verdana" panose="020B0604030504040204" pitchFamily="34" charset="0"/>
              </a:rPr>
              <a:t> (later on) said, “By Allah! Nothing occurred to my mind except that.” He said, “Verily! Allah will send him and he will cut the hands and legs of some men.” Then Abu Bakr</a:t>
            </a:r>
            <a:r>
              <a:rPr lang="en-US" sz="1400" baseline="30000" dirty="0">
                <a:latin typeface="Verdana" panose="020B0604030504040204" pitchFamily="34" charset="0"/>
                <a:ea typeface="Verdana" panose="020B0604030504040204" pitchFamily="34" charset="0"/>
              </a:rPr>
              <a:t>ra </a:t>
            </a:r>
            <a:r>
              <a:rPr lang="en-US" sz="1400" dirty="0">
                <a:latin typeface="Verdana" panose="020B0604030504040204" pitchFamily="34" charset="0"/>
                <a:ea typeface="Verdana" panose="020B0604030504040204" pitchFamily="34" charset="0"/>
              </a:rPr>
              <a:t>came and uncovered the face of Allah’s Messenger</a:t>
            </a:r>
            <a:r>
              <a:rPr lang="en-US" sz="1400" baseline="30000" dirty="0">
                <a:latin typeface="Verdana" panose="020B0604030504040204" pitchFamily="34" charset="0"/>
                <a:ea typeface="Verdana" panose="020B0604030504040204" pitchFamily="34" charset="0"/>
              </a:rPr>
              <a:t>sa</a:t>
            </a:r>
            <a:r>
              <a:rPr lang="en-US" sz="1400" dirty="0">
                <a:latin typeface="Verdana" panose="020B0604030504040204" pitchFamily="34" charset="0"/>
                <a:ea typeface="Verdana" panose="020B0604030504040204" pitchFamily="34" charset="0"/>
              </a:rPr>
              <a:t>, kissed him and said, “Let my mother and father be sacrificed for you, (O Allah’s Messenger</a:t>
            </a:r>
            <a:r>
              <a:rPr lang="en-US" sz="1400" baseline="30000" dirty="0">
                <a:latin typeface="Verdana" panose="020B0604030504040204" pitchFamily="34" charset="0"/>
                <a:ea typeface="Verdana" panose="020B0604030504040204" pitchFamily="34" charset="0"/>
              </a:rPr>
              <a:t>sa</a:t>
            </a:r>
            <a:r>
              <a:rPr lang="en-US" sz="1400" dirty="0">
                <a:latin typeface="Verdana" panose="020B0604030504040204" pitchFamily="34" charset="0"/>
                <a:ea typeface="Verdana" panose="020B0604030504040204" pitchFamily="34" charset="0"/>
              </a:rPr>
              <a:t>), you are good in life and in death. By Allah in Whose Hands my life is, Allah will never make you taste death twice.” Then he went out and said, “O oath-taker! Don’t be hasty.” When Abu Bakr spoke, ‘Umar sat down. Abu Bakr praised and glorified Allah and said, No doubt! Whoever worshipped Muhammad, then Muhammad is dead, but whoever worshipped Allah, then Allah is Alive and shall never die.” Then he recited Allah’s Statement.: </a:t>
            </a:r>
            <a:r>
              <a:rPr lang="en-US" sz="1400" b="1" dirty="0">
                <a:latin typeface="Verdana" panose="020B0604030504040204" pitchFamily="34" charset="0"/>
                <a:ea typeface="Verdana" panose="020B0604030504040204" pitchFamily="34" charset="0"/>
              </a:rPr>
              <a:t>“(O Muhammad) Verily you will die, and they also will die.” </a:t>
            </a:r>
            <a:r>
              <a:rPr lang="en-US" sz="1400" b="1" i="1" dirty="0">
                <a:latin typeface="Verdana" panose="020B0604030504040204" pitchFamily="34" charset="0"/>
                <a:ea typeface="Verdana" panose="020B0604030504040204" pitchFamily="34" charset="0"/>
              </a:rPr>
              <a:t>(</a:t>
            </a:r>
            <a:r>
              <a:rPr lang="en-US" sz="1400" b="1" i="1" dirty="0">
                <a:latin typeface="Verdana" panose="020B0604030504040204" pitchFamily="34" charset="0"/>
                <a:ea typeface="Verdana" panose="020B0604030504040204" pitchFamily="34" charset="0"/>
                <a:hlinkClick r:id="rId3"/>
              </a:rPr>
              <a:t>39:31</a:t>
            </a:r>
            <a:r>
              <a:rPr lang="en-US" sz="1400" b="1" dirty="0">
                <a:latin typeface="Verdana" panose="020B0604030504040204" pitchFamily="34" charset="0"/>
                <a:ea typeface="Verdana" panose="020B0604030504040204" pitchFamily="34" charset="0"/>
              </a:rPr>
              <a:t>) </a:t>
            </a:r>
            <a:r>
              <a:rPr lang="en-US" sz="1400" dirty="0">
                <a:latin typeface="Verdana" panose="020B0604030504040204" pitchFamily="34" charset="0"/>
                <a:ea typeface="Verdana" panose="020B0604030504040204" pitchFamily="34" charset="0"/>
              </a:rPr>
              <a:t>He also recited:</a:t>
            </a:r>
          </a:p>
          <a:p>
            <a:endParaRPr lang="en-US" sz="1000" dirty="0">
              <a:latin typeface="Verdana" panose="020B0604030504040204" pitchFamily="34" charset="0"/>
              <a:ea typeface="Verdana" panose="020B0604030504040204" pitchFamily="34" charset="0"/>
            </a:endParaRPr>
          </a:p>
          <a:p>
            <a:r>
              <a:rPr lang="en-US" sz="1400" b="1" dirty="0">
                <a:latin typeface="Verdana" panose="020B0604030504040204" pitchFamily="34" charset="0"/>
                <a:ea typeface="Verdana" panose="020B0604030504040204" pitchFamily="34" charset="0"/>
              </a:rPr>
              <a:t>“Muhammad is no more than an Apostle; and indeed the Apostles have passed away, before him, If he dies Or is killed, will you then Turn back on your heels? And he who turns back On his heels, not the least Harm will he do to Allah And Allah will give reward to those Who are grateful.” </a:t>
            </a:r>
            <a:r>
              <a:rPr lang="en-US" sz="1400" b="1" i="1" dirty="0">
                <a:latin typeface="Verdana" panose="020B0604030504040204" pitchFamily="34" charset="0"/>
                <a:ea typeface="Verdana" panose="020B0604030504040204" pitchFamily="34" charset="0"/>
              </a:rPr>
              <a:t>(</a:t>
            </a:r>
            <a:r>
              <a:rPr lang="en-US" sz="1400" b="1" i="1" dirty="0">
                <a:latin typeface="Verdana" panose="020B0604030504040204" pitchFamily="34" charset="0"/>
                <a:ea typeface="Verdana" panose="020B0604030504040204" pitchFamily="34" charset="0"/>
                <a:hlinkClick r:id="rId4"/>
              </a:rPr>
              <a:t>3:145</a:t>
            </a:r>
            <a:r>
              <a:rPr lang="en-US" sz="1400" b="1" i="1" dirty="0">
                <a:latin typeface="Verdana" panose="020B0604030504040204" pitchFamily="34" charset="0"/>
                <a:ea typeface="Verdana" panose="020B0604030504040204" pitchFamily="34" charset="0"/>
              </a:rPr>
              <a:t>)</a:t>
            </a:r>
            <a:r>
              <a:rPr lang="en-US" sz="1400" b="1" dirty="0">
                <a:latin typeface="Verdana" panose="020B0604030504040204" pitchFamily="34" charset="0"/>
                <a:ea typeface="Verdana" panose="020B0604030504040204" pitchFamily="34" charset="0"/>
              </a:rPr>
              <a:t>.  </a:t>
            </a:r>
          </a:p>
          <a:p>
            <a:endParaRPr lang="en-US" sz="1050" b="1" dirty="0">
              <a:latin typeface="Verdana" panose="020B0604030504040204" pitchFamily="34" charset="0"/>
              <a:ea typeface="Verdana" panose="020B0604030504040204" pitchFamily="34" charset="0"/>
            </a:endParaRPr>
          </a:p>
          <a:p>
            <a:pPr algn="r"/>
            <a:r>
              <a:rPr lang="en-US" sz="1200" b="1" i="1" dirty="0">
                <a:latin typeface="Verdana" panose="020B0604030504040204" pitchFamily="34" charset="0"/>
                <a:ea typeface="Verdana" panose="020B0604030504040204" pitchFamily="34" charset="0"/>
              </a:rPr>
              <a:t>(Sahih Al-Bukhari, the Book about the Virtues of the Companions of the Prophet</a:t>
            </a:r>
            <a:r>
              <a:rPr lang="en-US" sz="1200" b="1" i="1" baseline="30000" dirty="0">
                <a:latin typeface="Verdana" panose="020B0604030504040204" pitchFamily="34" charset="0"/>
                <a:ea typeface="Verdana" panose="020B0604030504040204" pitchFamily="34" charset="0"/>
              </a:rPr>
              <a:t>sa</a:t>
            </a:r>
            <a:r>
              <a:rPr lang="en-US" sz="1200" b="1" i="1"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417233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56FD4C-A1D8-105B-1B2D-7A16E1C997A1}"/>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Discussion Segment</a:t>
            </a:r>
          </a:p>
        </p:txBody>
      </p:sp>
      <p:pic>
        <p:nvPicPr>
          <p:cNvPr id="4" name="Picture 3">
            <a:extLst>
              <a:ext uri="{FF2B5EF4-FFF2-40B4-BE49-F238E27FC236}">
                <a16:creationId xmlns:a16="http://schemas.microsoft.com/office/drawing/2014/main" id="{7AE4DA75-CFF9-1CF4-4088-2D8EAA19EC24}"/>
              </a:ext>
            </a:extLst>
          </p:cNvPr>
          <p:cNvPicPr>
            <a:picLocks noChangeAspect="1"/>
          </p:cNvPicPr>
          <p:nvPr/>
        </p:nvPicPr>
        <p:blipFill>
          <a:blip r:embed="rId2"/>
          <a:stretch>
            <a:fillRect/>
          </a:stretch>
        </p:blipFill>
        <p:spPr>
          <a:xfrm>
            <a:off x="7203973" y="2180764"/>
            <a:ext cx="2743200" cy="2931186"/>
          </a:xfrm>
          <a:prstGeom prst="rect">
            <a:avLst/>
          </a:prstGeom>
        </p:spPr>
      </p:pic>
      <p:sp>
        <p:nvSpPr>
          <p:cNvPr id="6" name="TextBox 5">
            <a:extLst>
              <a:ext uri="{FF2B5EF4-FFF2-40B4-BE49-F238E27FC236}">
                <a16:creationId xmlns:a16="http://schemas.microsoft.com/office/drawing/2014/main" id="{80ED621B-2A68-D9BF-AAB7-EBB13B291BFE}"/>
              </a:ext>
            </a:extLst>
          </p:cNvPr>
          <p:cNvSpPr txBox="1"/>
          <p:nvPr/>
        </p:nvSpPr>
        <p:spPr>
          <a:xfrm>
            <a:off x="2664848" y="3228945"/>
            <a:ext cx="4821801" cy="461665"/>
          </a:xfrm>
          <a:prstGeom prst="rect">
            <a:avLst/>
          </a:prstGeom>
          <a:noFill/>
        </p:spPr>
        <p:txBody>
          <a:bodyPr wrap="square">
            <a:spAutoFit/>
          </a:bodyPr>
          <a:lstStyle>
            <a:defPPr>
              <a:defRPr lang="en-US"/>
            </a:defPPr>
            <a:lvl1pPr>
              <a:defRPr sz="2000">
                <a:latin typeface="Verdana" panose="020B0604030504040204" pitchFamily="34" charset="0"/>
                <a:ea typeface="Verdana" panose="020B0604030504040204" pitchFamily="34" charset="0"/>
              </a:defRPr>
            </a:lvl1pPr>
          </a:lstStyle>
          <a:p>
            <a:r>
              <a:rPr lang="en-US" sz="2400" b="1" dirty="0"/>
              <a:t>Suggested Time 15 mins</a:t>
            </a:r>
          </a:p>
        </p:txBody>
      </p:sp>
    </p:spTree>
    <p:extLst>
      <p:ext uri="{BB962C8B-B14F-4D97-AF65-F5344CB8AC3E}">
        <p14:creationId xmlns:p14="http://schemas.microsoft.com/office/powerpoint/2010/main" val="420486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Recitation of the Holy Quran</a:t>
            </a:r>
          </a:p>
        </p:txBody>
      </p:sp>
      <p:sp>
        <p:nvSpPr>
          <p:cNvPr id="12" name="TextBox 11">
            <a:extLst>
              <a:ext uri="{FF2B5EF4-FFF2-40B4-BE49-F238E27FC236}">
                <a16:creationId xmlns:a16="http://schemas.microsoft.com/office/drawing/2014/main" id="{67116765-1FEA-48C3-5D52-DE098D8414B1}"/>
              </a:ext>
            </a:extLst>
          </p:cNvPr>
          <p:cNvSpPr txBox="1"/>
          <p:nvPr/>
        </p:nvSpPr>
        <p:spPr>
          <a:xfrm>
            <a:off x="2623820" y="5324068"/>
            <a:ext cx="3350260" cy="369332"/>
          </a:xfrm>
          <a:prstGeom prst="rect">
            <a:avLst/>
          </a:prstGeom>
          <a:noFill/>
        </p:spPr>
        <p:txBody>
          <a:bodyPr wrap="square">
            <a:spAutoFit/>
          </a:bodyPr>
          <a:lstStyle/>
          <a:p>
            <a:pPr algn="r"/>
            <a:r>
              <a:rPr lang="en-US" b="1" i="1" dirty="0">
                <a:latin typeface="Verdana" panose="020B0604030504040204" pitchFamily="34" charset="0"/>
                <a:ea typeface="Verdana" panose="020B0604030504040204" pitchFamily="34" charset="0"/>
                <a:hlinkClick r:id="rId2"/>
              </a:rPr>
              <a:t>Chapter 3, Verse 56</a:t>
            </a:r>
            <a:endParaRPr lang="en-US" b="1" i="1" dirty="0">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DF4C5EA2-6679-ACD8-656A-9A3C55C6F1C2}"/>
              </a:ext>
            </a:extLst>
          </p:cNvPr>
          <p:cNvSpPr txBox="1"/>
          <p:nvPr/>
        </p:nvSpPr>
        <p:spPr>
          <a:xfrm>
            <a:off x="231140" y="1169084"/>
            <a:ext cx="5742940" cy="4154984"/>
          </a:xfrm>
          <a:prstGeom prst="rect">
            <a:avLst/>
          </a:prstGeom>
          <a:noFill/>
        </p:spPr>
        <p:txBody>
          <a:bodyPr wrap="square">
            <a:spAutoFit/>
          </a:bodyPr>
          <a:lstStyle>
            <a:defPPr>
              <a:defRPr lang="en-US"/>
            </a:defPPr>
            <a:lvl1pPr>
              <a:defRPr sz="2400">
                <a:latin typeface="Verdana" panose="020B0604030504040204" pitchFamily="34" charset="0"/>
                <a:ea typeface="Verdana" panose="020B0604030504040204" pitchFamily="34" charset="0"/>
              </a:defRPr>
            </a:lvl1pPr>
          </a:lstStyle>
          <a:p>
            <a:r>
              <a:rPr lang="en-US" dirty="0"/>
              <a:t>When Allah said, ‘O Jesus, I will cause thee to die a natural death and will exalt thee to Myself and will clear thee from the charges of those who disbelieve and will place those who follow thee above those who disbelieve, until the Day of Resurrection; then to Me shall be your return, and I will judge between you concerning that wherein you differ.</a:t>
            </a:r>
          </a:p>
        </p:txBody>
      </p:sp>
      <p:grpSp>
        <p:nvGrpSpPr>
          <p:cNvPr id="28" name="Group 27">
            <a:extLst>
              <a:ext uri="{FF2B5EF4-FFF2-40B4-BE49-F238E27FC236}">
                <a16:creationId xmlns:a16="http://schemas.microsoft.com/office/drawing/2014/main" id="{316A6B13-F3D0-0BDA-EB9B-3E5FC6A4B5F5}"/>
              </a:ext>
            </a:extLst>
          </p:cNvPr>
          <p:cNvGrpSpPr/>
          <p:nvPr/>
        </p:nvGrpSpPr>
        <p:grpSpPr>
          <a:xfrm>
            <a:off x="6024880" y="1169084"/>
            <a:ext cx="5935980" cy="3898748"/>
            <a:chOff x="0" y="-2662138"/>
            <a:chExt cx="12192000" cy="8716008"/>
          </a:xfrm>
        </p:grpSpPr>
        <p:grpSp>
          <p:nvGrpSpPr>
            <p:cNvPr id="25" name="Group 24">
              <a:extLst>
                <a:ext uri="{FF2B5EF4-FFF2-40B4-BE49-F238E27FC236}">
                  <a16:creationId xmlns:a16="http://schemas.microsoft.com/office/drawing/2014/main" id="{BD2F1C2D-7002-B9B9-2057-D64E7DD63ED2}"/>
                </a:ext>
              </a:extLst>
            </p:cNvPr>
            <p:cNvGrpSpPr/>
            <p:nvPr/>
          </p:nvGrpSpPr>
          <p:grpSpPr>
            <a:xfrm>
              <a:off x="0" y="-2662138"/>
              <a:ext cx="12192000" cy="6934833"/>
              <a:chOff x="0" y="1004571"/>
              <a:chExt cx="12192000" cy="6934833"/>
            </a:xfrm>
          </p:grpSpPr>
          <p:pic>
            <p:nvPicPr>
              <p:cNvPr id="22" name="Picture 21">
                <a:extLst>
                  <a:ext uri="{FF2B5EF4-FFF2-40B4-BE49-F238E27FC236}">
                    <a16:creationId xmlns:a16="http://schemas.microsoft.com/office/drawing/2014/main" id="{B17903A0-301A-7659-91BF-BA843BAD4415}"/>
                  </a:ext>
                </a:extLst>
              </p:cNvPr>
              <p:cNvPicPr>
                <a:picLocks noChangeAspect="1"/>
              </p:cNvPicPr>
              <p:nvPr/>
            </p:nvPicPr>
            <p:blipFill>
              <a:blip r:embed="rId3"/>
              <a:stretch>
                <a:fillRect/>
              </a:stretch>
            </p:blipFill>
            <p:spPr>
              <a:xfrm>
                <a:off x="0" y="1004571"/>
                <a:ext cx="12192000" cy="3373887"/>
              </a:xfrm>
              <a:prstGeom prst="rect">
                <a:avLst/>
              </a:prstGeom>
            </p:spPr>
          </p:pic>
          <p:pic>
            <p:nvPicPr>
              <p:cNvPr id="24" name="Picture 23">
                <a:extLst>
                  <a:ext uri="{FF2B5EF4-FFF2-40B4-BE49-F238E27FC236}">
                    <a16:creationId xmlns:a16="http://schemas.microsoft.com/office/drawing/2014/main" id="{A7DD415F-B60D-7214-F60F-BA256E31B414}"/>
                  </a:ext>
                </a:extLst>
              </p:cNvPr>
              <p:cNvPicPr>
                <a:picLocks noChangeAspect="1"/>
              </p:cNvPicPr>
              <p:nvPr/>
            </p:nvPicPr>
            <p:blipFill>
              <a:blip r:embed="rId4"/>
              <a:stretch>
                <a:fillRect/>
              </a:stretch>
            </p:blipFill>
            <p:spPr>
              <a:xfrm>
                <a:off x="0" y="4378458"/>
                <a:ext cx="12192000" cy="3560946"/>
              </a:xfrm>
              <a:prstGeom prst="rect">
                <a:avLst/>
              </a:prstGeom>
            </p:spPr>
          </p:pic>
        </p:grpSp>
        <p:pic>
          <p:nvPicPr>
            <p:cNvPr id="27" name="Picture 26">
              <a:extLst>
                <a:ext uri="{FF2B5EF4-FFF2-40B4-BE49-F238E27FC236}">
                  <a16:creationId xmlns:a16="http://schemas.microsoft.com/office/drawing/2014/main" id="{0E349432-FCFE-92FE-FFC7-C296D20ADB49}"/>
                </a:ext>
              </a:extLst>
            </p:cNvPr>
            <p:cNvPicPr>
              <a:picLocks noChangeAspect="1"/>
            </p:cNvPicPr>
            <p:nvPr/>
          </p:nvPicPr>
          <p:blipFill>
            <a:blip r:embed="rId5"/>
            <a:stretch>
              <a:fillRect/>
            </a:stretch>
          </p:blipFill>
          <p:spPr>
            <a:xfrm>
              <a:off x="7200899" y="4272695"/>
              <a:ext cx="4895850" cy="1781175"/>
            </a:xfrm>
            <a:prstGeom prst="rect">
              <a:avLst/>
            </a:prstGeom>
          </p:spPr>
        </p:pic>
      </p:grpSp>
    </p:spTree>
    <p:extLst>
      <p:ext uri="{BB962C8B-B14F-4D97-AF65-F5344CB8AC3E}">
        <p14:creationId xmlns:p14="http://schemas.microsoft.com/office/powerpoint/2010/main" val="50714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5" name="TextBox 4">
            <a:extLst>
              <a:ext uri="{FF2B5EF4-FFF2-40B4-BE49-F238E27FC236}">
                <a16:creationId xmlns:a16="http://schemas.microsoft.com/office/drawing/2014/main" id="{13BC3C7F-3A9A-8122-15F9-34E0BFA4BF2B}"/>
              </a:ext>
            </a:extLst>
          </p:cNvPr>
          <p:cNvSpPr txBox="1"/>
          <p:nvPr/>
        </p:nvSpPr>
        <p:spPr>
          <a:xfrm>
            <a:off x="955040" y="1271794"/>
            <a:ext cx="8473440" cy="3785652"/>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rPr>
              <a:t>You were sitting among your friends discussing the attributes of Allah the Almighty. You mentioned that Allah is the all powerful and whenever He wants, He says “Be; and it is”. One non-Ahmadi friend asked a question, ”If God is so powerful, how come you do not believe in physical ascension of Prophet Jesus</a:t>
            </a:r>
            <a:r>
              <a:rPr lang="en-US" sz="2400" baseline="30000" dirty="0">
                <a:latin typeface="Verdana" panose="020B0604030504040204" pitchFamily="34" charset="0"/>
                <a:ea typeface="Verdana" panose="020B0604030504040204" pitchFamily="34" charset="0"/>
              </a:rPr>
              <a:t>as </a:t>
            </a:r>
            <a:r>
              <a:rPr lang="en-US" sz="2400" dirty="0">
                <a:latin typeface="Verdana" panose="020B0604030504040204" pitchFamily="34" charset="0"/>
                <a:ea typeface="Verdana" panose="020B0604030504040204" pitchFamily="34" charset="0"/>
              </a:rPr>
              <a:t>when most Muslims believe in it?”. </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How would you answer this question from the Holy Quran? </a:t>
            </a:r>
          </a:p>
        </p:txBody>
      </p:sp>
      <p:pic>
        <p:nvPicPr>
          <p:cNvPr id="6" name="Picture 5">
            <a:extLst>
              <a:ext uri="{FF2B5EF4-FFF2-40B4-BE49-F238E27FC236}">
                <a16:creationId xmlns:a16="http://schemas.microsoft.com/office/drawing/2014/main" id="{A3CEE1D7-240E-C531-640C-8162FDEB847D}"/>
              </a:ext>
            </a:extLst>
          </p:cNvPr>
          <p:cNvPicPr>
            <a:picLocks noChangeAspect="1"/>
          </p:cNvPicPr>
          <p:nvPr/>
        </p:nvPicPr>
        <p:blipFill>
          <a:blip r:embed="rId2"/>
          <a:stretch>
            <a:fillRect/>
          </a:stretch>
        </p:blipFill>
        <p:spPr>
          <a:xfrm>
            <a:off x="9518332" y="1699178"/>
            <a:ext cx="1510030" cy="2049980"/>
          </a:xfrm>
          <a:prstGeom prst="ellipse">
            <a:avLst/>
          </a:prstGeom>
        </p:spPr>
      </p:pic>
    </p:spTree>
    <p:extLst>
      <p:ext uri="{BB962C8B-B14F-4D97-AF65-F5344CB8AC3E}">
        <p14:creationId xmlns:p14="http://schemas.microsoft.com/office/powerpoint/2010/main" val="404775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Recitation of the Holy Quran</a:t>
            </a:r>
          </a:p>
        </p:txBody>
      </p:sp>
      <p:sp>
        <p:nvSpPr>
          <p:cNvPr id="11" name="TextBox 10">
            <a:extLst>
              <a:ext uri="{FF2B5EF4-FFF2-40B4-BE49-F238E27FC236}">
                <a16:creationId xmlns:a16="http://schemas.microsoft.com/office/drawing/2014/main" id="{130BF6DD-8048-D34A-8752-B0C1FAC19BB4}"/>
              </a:ext>
            </a:extLst>
          </p:cNvPr>
          <p:cNvSpPr txBox="1"/>
          <p:nvPr/>
        </p:nvSpPr>
        <p:spPr>
          <a:xfrm>
            <a:off x="95251" y="2009577"/>
            <a:ext cx="5656462" cy="2862322"/>
          </a:xfrm>
          <a:prstGeom prst="rect">
            <a:avLst/>
          </a:prstGeom>
          <a:noFill/>
        </p:spPr>
        <p:txBody>
          <a:bodyPr wrap="square">
            <a:spAutoFit/>
          </a:bodyPr>
          <a:lstStyle/>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Son of Mary has passed away, by God, </a:t>
            </a:r>
          </a:p>
          <a:p>
            <a:r>
              <a:rPr lang="en-US" sz="2000" dirty="0">
                <a:latin typeface="Verdana" panose="020B0604030504040204" pitchFamily="34" charset="0"/>
                <a:ea typeface="Verdana" panose="020B0604030504040204" pitchFamily="34" charset="0"/>
              </a:rPr>
              <a:t>That noble one has entered the Paradise. </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The Quran fully asserts to his death; </a:t>
            </a:r>
          </a:p>
          <a:p>
            <a:r>
              <a:rPr lang="en-US" sz="2000" dirty="0">
                <a:latin typeface="Verdana" panose="020B0604030504040204" pitchFamily="34" charset="0"/>
                <a:ea typeface="Verdana" panose="020B0604030504040204" pitchFamily="34" charset="0"/>
              </a:rPr>
              <a:t>It informs of his passing away. </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He has not remained outside of mortality; </a:t>
            </a:r>
          </a:p>
          <a:p>
            <a:r>
              <a:rPr lang="en-US" sz="2000" dirty="0">
                <a:latin typeface="Verdana" panose="020B0604030504040204" pitchFamily="34" charset="0"/>
                <a:ea typeface="Verdana" panose="020B0604030504040204" pitchFamily="34" charset="0"/>
              </a:rPr>
              <a:t>It has been proved by the thirty verses.</a:t>
            </a:r>
          </a:p>
        </p:txBody>
      </p:sp>
      <p:pic>
        <p:nvPicPr>
          <p:cNvPr id="13" name="Picture 12">
            <a:extLst>
              <a:ext uri="{FF2B5EF4-FFF2-40B4-BE49-F238E27FC236}">
                <a16:creationId xmlns:a16="http://schemas.microsoft.com/office/drawing/2014/main" id="{0B59DB12-3F7B-5CC5-23B4-D51E42516F2F}"/>
              </a:ext>
            </a:extLst>
          </p:cNvPr>
          <p:cNvPicPr>
            <a:picLocks noChangeAspect="1"/>
          </p:cNvPicPr>
          <p:nvPr/>
        </p:nvPicPr>
        <p:blipFill>
          <a:blip r:embed="rId2"/>
          <a:stretch>
            <a:fillRect/>
          </a:stretch>
        </p:blipFill>
        <p:spPr>
          <a:xfrm>
            <a:off x="7560468" y="928499"/>
            <a:ext cx="2652712" cy="890587"/>
          </a:xfrm>
          <a:prstGeom prst="rect">
            <a:avLst/>
          </a:prstGeom>
        </p:spPr>
      </p:pic>
      <p:sp>
        <p:nvSpPr>
          <p:cNvPr id="15" name="TextBox 14">
            <a:extLst>
              <a:ext uri="{FF2B5EF4-FFF2-40B4-BE49-F238E27FC236}">
                <a16:creationId xmlns:a16="http://schemas.microsoft.com/office/drawing/2014/main" id="{78D56D41-E71C-B520-D716-9FC1F2C4B71D}"/>
              </a:ext>
            </a:extLst>
          </p:cNvPr>
          <p:cNvSpPr txBox="1"/>
          <p:nvPr/>
        </p:nvSpPr>
        <p:spPr>
          <a:xfrm>
            <a:off x="95251" y="1125812"/>
            <a:ext cx="6111240" cy="707886"/>
          </a:xfrm>
          <a:prstGeom prst="rect">
            <a:avLst/>
          </a:prstGeom>
          <a:noFill/>
        </p:spPr>
        <p:txBody>
          <a:bodyPr wrap="square">
            <a:spAutoFit/>
          </a:bodyPr>
          <a:lstStyle/>
          <a:p>
            <a:r>
              <a:rPr lang="en-US" sz="2000" b="1" dirty="0">
                <a:latin typeface="Verdana" panose="020B0604030504040204" pitchFamily="34" charset="0"/>
                <a:ea typeface="Verdana" panose="020B0604030504040204" pitchFamily="34" charset="0"/>
              </a:rPr>
              <a:t>DEATH OF JESUS OF NAZARETH </a:t>
            </a:r>
          </a:p>
          <a:p>
            <a:r>
              <a:rPr lang="en-US" sz="2000" b="1" dirty="0">
                <a:latin typeface="Verdana" panose="020B0604030504040204" pitchFamily="34" charset="0"/>
                <a:ea typeface="Verdana" panose="020B0604030504040204" pitchFamily="34" charset="0"/>
              </a:rPr>
              <a:t>Izalae Auhaam, part 2, page 765, 1891</a:t>
            </a:r>
          </a:p>
        </p:txBody>
      </p:sp>
      <p:grpSp>
        <p:nvGrpSpPr>
          <p:cNvPr id="24" name="Group 23">
            <a:extLst>
              <a:ext uri="{FF2B5EF4-FFF2-40B4-BE49-F238E27FC236}">
                <a16:creationId xmlns:a16="http://schemas.microsoft.com/office/drawing/2014/main" id="{5BA07EA7-B60E-FF25-4FB0-89450F06E428}"/>
              </a:ext>
            </a:extLst>
          </p:cNvPr>
          <p:cNvGrpSpPr/>
          <p:nvPr/>
        </p:nvGrpSpPr>
        <p:grpSpPr>
          <a:xfrm>
            <a:off x="5751713" y="2260259"/>
            <a:ext cx="6345036" cy="2620086"/>
            <a:chOff x="5502148" y="2026342"/>
            <a:chExt cx="6594601" cy="2862635"/>
          </a:xfrm>
        </p:grpSpPr>
        <p:pic>
          <p:nvPicPr>
            <p:cNvPr id="19" name="Picture 18">
              <a:extLst>
                <a:ext uri="{FF2B5EF4-FFF2-40B4-BE49-F238E27FC236}">
                  <a16:creationId xmlns:a16="http://schemas.microsoft.com/office/drawing/2014/main" id="{B043A310-610D-82DC-1157-814A314FF90C}"/>
                </a:ext>
              </a:extLst>
            </p:cNvPr>
            <p:cNvPicPr>
              <a:picLocks noChangeAspect="1"/>
            </p:cNvPicPr>
            <p:nvPr/>
          </p:nvPicPr>
          <p:blipFill>
            <a:blip r:embed="rId3"/>
            <a:stretch>
              <a:fillRect/>
            </a:stretch>
          </p:blipFill>
          <p:spPr>
            <a:xfrm>
              <a:off x="5504180" y="2026342"/>
              <a:ext cx="6517640" cy="615185"/>
            </a:xfrm>
            <a:prstGeom prst="rect">
              <a:avLst/>
            </a:prstGeom>
          </p:spPr>
        </p:pic>
        <p:pic>
          <p:nvPicPr>
            <p:cNvPr id="21" name="Picture 20">
              <a:extLst>
                <a:ext uri="{FF2B5EF4-FFF2-40B4-BE49-F238E27FC236}">
                  <a16:creationId xmlns:a16="http://schemas.microsoft.com/office/drawing/2014/main" id="{14356449-3363-5CBA-76FF-280AA64B9B6F}"/>
                </a:ext>
              </a:extLst>
            </p:cNvPr>
            <p:cNvPicPr>
              <a:picLocks noChangeAspect="1"/>
            </p:cNvPicPr>
            <p:nvPr/>
          </p:nvPicPr>
          <p:blipFill>
            <a:blip r:embed="rId4"/>
            <a:stretch>
              <a:fillRect/>
            </a:stretch>
          </p:blipFill>
          <p:spPr>
            <a:xfrm>
              <a:off x="5502148" y="3076520"/>
              <a:ext cx="6519672" cy="568382"/>
            </a:xfrm>
            <a:prstGeom prst="rect">
              <a:avLst/>
            </a:prstGeom>
          </p:spPr>
        </p:pic>
        <p:pic>
          <p:nvPicPr>
            <p:cNvPr id="23" name="Picture 22">
              <a:extLst>
                <a:ext uri="{FF2B5EF4-FFF2-40B4-BE49-F238E27FC236}">
                  <a16:creationId xmlns:a16="http://schemas.microsoft.com/office/drawing/2014/main" id="{C1F000A1-AA11-35A4-7145-8556C80DDA6F}"/>
                </a:ext>
              </a:extLst>
            </p:cNvPr>
            <p:cNvPicPr>
              <a:picLocks noChangeAspect="1"/>
            </p:cNvPicPr>
            <p:nvPr/>
          </p:nvPicPr>
          <p:blipFill>
            <a:blip r:embed="rId5"/>
            <a:stretch>
              <a:fillRect/>
            </a:stretch>
          </p:blipFill>
          <p:spPr>
            <a:xfrm>
              <a:off x="5577077" y="4353343"/>
              <a:ext cx="6519672" cy="535634"/>
            </a:xfrm>
            <a:prstGeom prst="rect">
              <a:avLst/>
            </a:prstGeom>
          </p:spPr>
        </p:pic>
      </p:grpSp>
    </p:spTree>
    <p:extLst>
      <p:ext uri="{BB962C8B-B14F-4D97-AF65-F5344CB8AC3E}">
        <p14:creationId xmlns:p14="http://schemas.microsoft.com/office/powerpoint/2010/main" val="1289510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93068</TotalTime>
  <Words>2931</Words>
  <Application>Microsoft Office PowerPoint</Application>
  <PresentationFormat>Widescreen</PresentationFormat>
  <Paragraphs>205</Paragraphs>
  <Slides>32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Noto Nastaliq Urdu Medium</vt:lpstr>
      <vt:lpstr>Noto Nastaliq Urdu SemiBold</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SUGARS AND ADDED SUGARS</vt:lpstr>
      <vt:lpstr>SUGAR ADDICTION</vt:lpstr>
      <vt:lpstr>REDUCE Free sugars</vt:lpstr>
      <vt:lpstr>Sugars &amp; Cardiovascular Disease</vt:lpstr>
      <vt:lpstr>Inflammation and disease</vt:lpstr>
      <vt:lpstr>What can I do </vt:lpstr>
      <vt:lpstr>What can I do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Hashir Bukhari</dc:creator>
  <cp:lastModifiedBy>Hashir Bukhari</cp:lastModifiedBy>
  <cp:revision>151</cp:revision>
  <dcterms:created xsi:type="dcterms:W3CDTF">2023-11-12T05:00:41Z</dcterms:created>
  <dcterms:modified xsi:type="dcterms:W3CDTF">2024-07-20T16:27:59Z</dcterms:modified>
</cp:coreProperties>
</file>