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32"/>
  </p:notesMasterIdLst>
  <p:sldIdLst>
    <p:sldId id="256" r:id="rId4"/>
    <p:sldId id="292" r:id="rId5"/>
    <p:sldId id="317" r:id="rId6"/>
    <p:sldId id="278" r:id="rId7"/>
    <p:sldId id="263" r:id="rId8"/>
    <p:sldId id="260" r:id="rId9"/>
    <p:sldId id="328" r:id="rId10"/>
    <p:sldId id="261" r:id="rId11"/>
    <p:sldId id="315" r:id="rId12"/>
    <p:sldId id="318" r:id="rId13"/>
    <p:sldId id="301" r:id="rId14"/>
    <p:sldId id="319" r:id="rId15"/>
    <p:sldId id="309" r:id="rId16"/>
    <p:sldId id="293" r:id="rId17"/>
    <p:sldId id="290" r:id="rId18"/>
    <p:sldId id="288" r:id="rId19"/>
    <p:sldId id="266" r:id="rId20"/>
    <p:sldId id="320" r:id="rId21"/>
    <p:sldId id="321" r:id="rId22"/>
    <p:sldId id="325" r:id="rId23"/>
    <p:sldId id="322" r:id="rId24"/>
    <p:sldId id="257" r:id="rId25"/>
    <p:sldId id="323" r:id="rId26"/>
    <p:sldId id="324" r:id="rId27"/>
    <p:sldId id="262" r:id="rId28"/>
    <p:sldId id="326" r:id="rId29"/>
    <p:sldId id="329" r:id="rId30"/>
    <p:sldId id="3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673" autoAdjust="0"/>
  </p:normalViewPr>
  <p:slideViewPr>
    <p:cSldViewPr snapToGrid="0">
      <p:cViewPr varScale="1">
        <p:scale>
          <a:sx n="75" d="100"/>
          <a:sy n="75"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38E26-0BD8-44D4-B397-DA18C42A5428}"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BE690-C820-4497-A1D2-A97500CE639A}" type="slidenum">
              <a:rPr lang="en-US" smtClean="0"/>
              <a:t>‹#›</a:t>
            </a:fld>
            <a:endParaRPr lang="en-US"/>
          </a:p>
        </p:txBody>
      </p:sp>
    </p:spTree>
    <p:extLst>
      <p:ext uri="{BB962C8B-B14F-4D97-AF65-F5344CB8AC3E}">
        <p14:creationId xmlns:p14="http://schemas.microsoft.com/office/powerpoint/2010/main" val="396091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C964-BC46-D348-94AB-B711EEDF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DA134C-9A35-1E4B-B4F1-9F3DBF12D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6B2191-333A-6D4E-B37C-2F66948914F0}"/>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5" name="Footer Placeholder 4">
            <a:extLst>
              <a:ext uri="{FF2B5EF4-FFF2-40B4-BE49-F238E27FC236}">
                <a16:creationId xmlns:a16="http://schemas.microsoft.com/office/drawing/2014/main" id="{DCF8C5AB-8D76-8C42-91BA-5EF48878D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87424-0365-A040-94F6-197EF44A1D17}"/>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36567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72BD-8831-1D4E-A3C1-8A543F98E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C846-3FD3-3740-8FAA-032067530F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FF58F-04CB-7849-98AC-259C01F76B21}"/>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5" name="Footer Placeholder 4">
            <a:extLst>
              <a:ext uri="{FF2B5EF4-FFF2-40B4-BE49-F238E27FC236}">
                <a16:creationId xmlns:a16="http://schemas.microsoft.com/office/drawing/2014/main" id="{17683174-0D57-1D4A-928A-ADC7DC9BF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5C064-9845-284C-A86D-14B798AA6589}"/>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187366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A518-20C7-B340-A8C8-CF30178AB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2ECF5-C2BF-854E-83DB-52817D84C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EFA29B-A0CE-FA4F-BD02-F263C704A6F0}"/>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5" name="Footer Placeholder 4">
            <a:extLst>
              <a:ext uri="{FF2B5EF4-FFF2-40B4-BE49-F238E27FC236}">
                <a16:creationId xmlns:a16="http://schemas.microsoft.com/office/drawing/2014/main" id="{39AF5F56-5BA2-644B-AA93-4D51A73B9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6F84D-61CD-A044-BAEC-B368E7EAC212}"/>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4120688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1AB6-9EE0-CE41-893E-C37079836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68050-3168-D949-98F7-06B7442E0A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F8555-AADD-EB43-86A9-C1FBF666B0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FD931E-83AC-6E4A-BC1B-287430B70B73}"/>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6" name="Footer Placeholder 5">
            <a:extLst>
              <a:ext uri="{FF2B5EF4-FFF2-40B4-BE49-F238E27FC236}">
                <a16:creationId xmlns:a16="http://schemas.microsoft.com/office/drawing/2014/main" id="{C2ADE93B-1C18-6E45-A9DD-AE96EE3A6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C1831-CB1E-7541-A227-406657F5929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42731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00DF-4CF3-3548-9708-FAD4C85DA6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58242-8461-CA43-8E4F-747068CB6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DE44E1-9A4C-FF4A-AB5F-EA9DCEC182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BC82A-C64F-DE42-AA41-C7AB0A11A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B1B5A1-9AB0-C34D-A69D-05A021019A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D6C1E-50D7-0045-8E71-756CAA74260E}"/>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8" name="Footer Placeholder 7">
            <a:extLst>
              <a:ext uri="{FF2B5EF4-FFF2-40B4-BE49-F238E27FC236}">
                <a16:creationId xmlns:a16="http://schemas.microsoft.com/office/drawing/2014/main" id="{4F7D6967-8EFE-CF45-87E7-28CDC8287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B2B50-B18F-384B-B38D-415A4F4FA9B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9390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E76F-018D-064E-8B26-F78DBEA81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FCB3B9-AE67-A64C-9B41-E61DF18F6E97}"/>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4" name="Footer Placeholder 3">
            <a:extLst>
              <a:ext uri="{FF2B5EF4-FFF2-40B4-BE49-F238E27FC236}">
                <a16:creationId xmlns:a16="http://schemas.microsoft.com/office/drawing/2014/main" id="{A4533C7C-3D8E-904A-8B1E-2021F43DB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4BCAC-082A-0947-AA33-DE8D43ACE3B8}"/>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1650565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0ADEF-84D6-0D45-B05A-1963683879D5}"/>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3" name="Footer Placeholder 2">
            <a:extLst>
              <a:ext uri="{FF2B5EF4-FFF2-40B4-BE49-F238E27FC236}">
                <a16:creationId xmlns:a16="http://schemas.microsoft.com/office/drawing/2014/main" id="{388B15FE-3B27-CF47-A98A-ABA91B33E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0BE52-6611-4643-9FA1-40C2B818A1E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151216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1D8-A37A-3646-BF17-E458EDB08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CB5DC-48FB-BD4D-9C67-4722543EA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5E5EF-83F6-D044-A408-0DBAE338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05382-D901-4948-99A6-DD4F794E6954}"/>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6" name="Footer Placeholder 5">
            <a:extLst>
              <a:ext uri="{FF2B5EF4-FFF2-40B4-BE49-F238E27FC236}">
                <a16:creationId xmlns:a16="http://schemas.microsoft.com/office/drawing/2014/main" id="{489D2E55-01FB-A940-B4B4-92E2A48A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DA185C-EBB8-9D4E-8616-A2C3868C6F07}"/>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61771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5035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1BF7-FF8D-F449-B685-B2BE545C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EDD6D-154B-954C-8D81-3331B6307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7FEEB6-38F4-A04A-A56B-3C5F6D781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25AB6-A297-FD41-BB42-578E2871568C}"/>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6" name="Footer Placeholder 5">
            <a:extLst>
              <a:ext uri="{FF2B5EF4-FFF2-40B4-BE49-F238E27FC236}">
                <a16:creationId xmlns:a16="http://schemas.microsoft.com/office/drawing/2014/main" id="{E59A89F7-1340-184F-BBCD-C1F7F1A2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578C5-8FD0-6D4D-BB2D-4F92E9B9831C}"/>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47404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F3D-9DF9-5943-A627-0C882B95B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07BD5-739B-084E-B434-C3CC2DE22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53394-BC3A-FF46-B2A3-2DCEB6793BCC}"/>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5" name="Footer Placeholder 4">
            <a:extLst>
              <a:ext uri="{FF2B5EF4-FFF2-40B4-BE49-F238E27FC236}">
                <a16:creationId xmlns:a16="http://schemas.microsoft.com/office/drawing/2014/main" id="{646A3B7E-E226-D346-9E47-D83EBB557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AE18D-A222-BF40-953A-A001AA55E216}"/>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805644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EB774-4D15-D749-BCF8-C1D50E8DA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19E01-7286-AB43-B9D1-3C8C902BFB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2D49B-20B9-1F45-8612-5F4A03DF58B6}"/>
              </a:ext>
            </a:extLst>
          </p:cNvPr>
          <p:cNvSpPr>
            <a:spLocks noGrp="1"/>
          </p:cNvSpPr>
          <p:nvPr>
            <p:ph type="dt" sz="half" idx="10"/>
          </p:nvPr>
        </p:nvSpPr>
        <p:spPr/>
        <p:txBody>
          <a:bodyPr/>
          <a:lstStyle/>
          <a:p>
            <a:fld id="{EFC66798-F321-1446-96A8-7D811C9E0C23}" type="datetimeFigureOut">
              <a:rPr lang="en-US" smtClean="0"/>
              <a:t>4/25/2024</a:t>
            </a:fld>
            <a:endParaRPr lang="en-US"/>
          </a:p>
        </p:txBody>
      </p:sp>
      <p:sp>
        <p:nvSpPr>
          <p:cNvPr id="5" name="Footer Placeholder 4">
            <a:extLst>
              <a:ext uri="{FF2B5EF4-FFF2-40B4-BE49-F238E27FC236}">
                <a16:creationId xmlns:a16="http://schemas.microsoft.com/office/drawing/2014/main" id="{F1E8B7AA-3330-F643-B054-A8E8E2BD0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8D5C-5C66-4D41-B064-196865D2ED09}"/>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338492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5" name="Group"/>
          <p:cNvGrpSpPr/>
          <p:nvPr/>
        </p:nvGrpSpPr>
        <p:grpSpPr>
          <a:xfrm>
            <a:off x="2565400" y="3403600"/>
            <a:ext cx="7061200" cy="63500"/>
            <a:chOff x="0" y="0"/>
            <a:chExt cx="14122400" cy="127000"/>
          </a:xfrm>
        </p:grpSpPr>
        <p:pic>
          <p:nvPicPr>
            <p:cNvPr id="12" name="typesetflourish_shape_big.pdf" descr="typesetflourish_shape_big.pdf"/>
            <p:cNvPicPr>
              <a:picLocks/>
            </p:cNvPicPr>
            <p:nvPr/>
          </p:nvPicPr>
          <p:blipFill>
            <a:blip r:embed="rId3"/>
            <a:stretch>
              <a:fillRect/>
            </a:stretch>
          </p:blipFill>
          <p:spPr>
            <a:xfrm>
              <a:off x="6845300" y="0"/>
              <a:ext cx="431800" cy="127000"/>
            </a:xfrm>
            <a:prstGeom prst="rect">
              <a:avLst/>
            </a:prstGeom>
            <a:ln w="12700" cap="flat">
              <a:noFill/>
              <a:miter lim="400000"/>
            </a:ln>
            <a:effectLst/>
          </p:spPr>
        </p:pic>
        <p:pic>
          <p:nvPicPr>
            <p:cNvPr id="13" name="typesetflourish_line.pdf" descr="typesetflourish_line.pdf"/>
            <p:cNvPicPr>
              <a:picLocks/>
            </p:cNvPicPr>
            <p:nvPr/>
          </p:nvPicPr>
          <p:blipFill>
            <a:blip r:embed="rId4"/>
            <a:stretch>
              <a:fillRect/>
            </a:stretch>
          </p:blipFill>
          <p:spPr>
            <a:xfrm>
              <a:off x="0" y="63500"/>
              <a:ext cx="6845300" cy="12700"/>
            </a:xfrm>
            <a:prstGeom prst="rect">
              <a:avLst/>
            </a:prstGeom>
            <a:ln w="12700" cap="flat">
              <a:noFill/>
              <a:miter lim="400000"/>
            </a:ln>
            <a:effectLst/>
          </p:spPr>
        </p:pic>
        <p:pic>
          <p:nvPicPr>
            <p:cNvPr id="14" name="typesetflourish_line.pdf" descr="typesetflourish_line.pdf"/>
            <p:cNvPicPr>
              <a:picLocks/>
            </p:cNvPicPr>
            <p:nvPr/>
          </p:nvPicPr>
          <p:blipFill>
            <a:blip r:embed="rId4"/>
            <a:stretch>
              <a:fillRect/>
            </a:stretch>
          </p:blipFill>
          <p:spPr>
            <a:xfrm rot="10800000">
              <a:off x="7277100" y="63500"/>
              <a:ext cx="6845300" cy="12700"/>
            </a:xfrm>
            <a:prstGeom prst="rect">
              <a:avLst/>
            </a:prstGeom>
            <a:ln w="12700" cap="flat">
              <a:noFill/>
              <a:miter lim="400000"/>
            </a:ln>
            <a:effectLst/>
          </p:spPr>
        </p:pic>
      </p:grpSp>
      <p:sp>
        <p:nvSpPr>
          <p:cNvPr id="16" name="Title Text"/>
          <p:cNvSpPr txBox="1">
            <a:spLocks noGrp="1"/>
          </p:cNvSpPr>
          <p:nvPr>
            <p:ph type="title"/>
          </p:nvPr>
        </p:nvSpPr>
        <p:spPr>
          <a:xfrm>
            <a:off x="1047750" y="1606550"/>
            <a:ext cx="10096500" cy="1784350"/>
          </a:xfrm>
          <a:prstGeom prst="rect">
            <a:avLst/>
          </a:prstGeom>
        </p:spPr>
        <p:txBody>
          <a:bodyPr anchor="b"/>
          <a:lstStyle/>
          <a:p>
            <a:r>
              <a:t>Title Text</a:t>
            </a:r>
          </a:p>
        </p:txBody>
      </p:sp>
      <p:sp>
        <p:nvSpPr>
          <p:cNvPr id="17" name="Body Level One…"/>
          <p:cNvSpPr txBox="1">
            <a:spLocks noGrp="1"/>
          </p:cNvSpPr>
          <p:nvPr>
            <p:ph type="body" sz="quarter" idx="1"/>
          </p:nvPr>
        </p:nvSpPr>
        <p:spPr>
          <a:xfrm>
            <a:off x="1047750" y="3543300"/>
            <a:ext cx="10096500" cy="895350"/>
          </a:xfrm>
          <a:prstGeom prst="rect">
            <a:avLst/>
          </a:prstGeom>
        </p:spPr>
        <p:txBody>
          <a:bodyPr anchor="t"/>
          <a:lstStyle>
            <a:lvl1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xfrm>
            <a:off x="6016839" y="6597650"/>
            <a:ext cx="285335" cy="287258"/>
          </a:xfrm>
          <a:prstGeom prst="rect">
            <a:avLst/>
          </a:prstGeom>
          <a:noFill/>
        </p:spPr>
        <p:txBody>
          <a:bodyPr/>
          <a:lstStyle>
            <a:lvl1pPr>
              <a:defRPr>
                <a:solidFill>
                  <a:srgbClr val="FAEFE0"/>
                </a:solidFill>
              </a:defRPr>
            </a:lvl1pPr>
          </a:lstStyle>
          <a:p>
            <a:fld id="{86CB4B4D-7CA3-9044-876B-883B54F8677D}" type="slidenum">
              <a:t>‹#›</a:t>
            </a:fld>
            <a:endParaRPr/>
          </a:p>
        </p:txBody>
      </p:sp>
    </p:spTree>
    <p:extLst>
      <p:ext uri="{BB962C8B-B14F-4D97-AF65-F5344CB8AC3E}">
        <p14:creationId xmlns:p14="http://schemas.microsoft.com/office/powerpoint/2010/main" val="261580161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047750" y="2540000"/>
            <a:ext cx="10096500" cy="1784350"/>
          </a:xfrm>
          <a:prstGeom prst="rect">
            <a:avLst/>
          </a:prstGeom>
        </p:spPr>
        <p:txBody>
          <a:bodyPr/>
          <a:lstStyle/>
          <a:p>
            <a:r>
              <a:t>Title Text</a:t>
            </a:r>
          </a:p>
        </p:txBody>
      </p:sp>
      <p:sp>
        <p:nvSpPr>
          <p:cNvPr id="40" name="Slide Number"/>
          <p:cNvSpPr txBox="1">
            <a:spLocks noGrp="1"/>
          </p:cNvSpPr>
          <p:nvPr>
            <p:ph type="sldNum" sz="quarter" idx="2"/>
          </p:nvPr>
        </p:nvSpPr>
        <p:spPr>
          <a:xfrm>
            <a:off x="6016839" y="6470650"/>
            <a:ext cx="285335"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251836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50" name="Group"/>
          <p:cNvGrpSpPr/>
          <p:nvPr/>
        </p:nvGrpSpPr>
        <p:grpSpPr>
          <a:xfrm>
            <a:off x="1955800" y="3397250"/>
            <a:ext cx="3073400" cy="63500"/>
            <a:chOff x="0" y="0"/>
            <a:chExt cx="6146800" cy="127000"/>
          </a:xfrm>
        </p:grpSpPr>
        <p:pic>
          <p:nvPicPr>
            <p:cNvPr id="47" name="typesetflourish_shape_big.pdf" descr="typesetflourish_shape_big.pdf"/>
            <p:cNvPicPr>
              <a:picLocks/>
            </p:cNvPicPr>
            <p:nvPr/>
          </p:nvPicPr>
          <p:blipFill>
            <a:blip r:embed="rId3"/>
            <a:stretch>
              <a:fillRect/>
            </a:stretch>
          </p:blipFill>
          <p:spPr>
            <a:xfrm>
              <a:off x="2857500" y="0"/>
              <a:ext cx="431800" cy="127000"/>
            </a:xfrm>
            <a:prstGeom prst="rect">
              <a:avLst/>
            </a:prstGeom>
            <a:ln w="12700" cap="flat">
              <a:noFill/>
              <a:miter lim="400000"/>
            </a:ln>
            <a:effectLst/>
          </p:spPr>
        </p:pic>
        <p:pic>
          <p:nvPicPr>
            <p:cNvPr id="48" name="typesetflourish_line.pdf" descr="typesetflourish_line.pdf"/>
            <p:cNvPicPr>
              <a:picLocks/>
            </p:cNvPicPr>
            <p:nvPr/>
          </p:nvPicPr>
          <p:blipFill>
            <a:blip r:embed="rId4"/>
            <a:stretch>
              <a:fillRect/>
            </a:stretch>
          </p:blipFill>
          <p:spPr>
            <a:xfrm>
              <a:off x="0" y="50800"/>
              <a:ext cx="2857500" cy="12700"/>
            </a:xfrm>
            <a:prstGeom prst="rect">
              <a:avLst/>
            </a:prstGeom>
            <a:ln w="12700" cap="flat">
              <a:noFill/>
              <a:miter lim="400000"/>
            </a:ln>
            <a:effectLst/>
          </p:spPr>
        </p:pic>
        <p:pic>
          <p:nvPicPr>
            <p:cNvPr id="49" name="typesetflourish_line.pdf" descr="typesetflourish_line.pdf"/>
            <p:cNvPicPr>
              <a:picLocks/>
            </p:cNvPicPr>
            <p:nvPr/>
          </p:nvPicPr>
          <p:blipFill>
            <a:blip r:embed="rId4"/>
            <a:stretch>
              <a:fillRect/>
            </a:stretch>
          </p:blipFill>
          <p:spPr>
            <a:xfrm rot="10800000">
              <a:off x="3289300" y="50800"/>
              <a:ext cx="2857500" cy="12700"/>
            </a:xfrm>
            <a:prstGeom prst="rect">
              <a:avLst/>
            </a:prstGeom>
            <a:ln w="12700" cap="flat">
              <a:noFill/>
              <a:miter lim="400000"/>
            </a:ln>
            <a:effectLst/>
          </p:spPr>
        </p:pic>
      </p:grpSp>
      <p:sp>
        <p:nvSpPr>
          <p:cNvPr id="51" name="Photo of the Painted Ladies—a row of colorful Victorian houses in San Francisco, with the Financial District in the background "/>
          <p:cNvSpPr>
            <a:spLocks noGrp="1"/>
          </p:cNvSpPr>
          <p:nvPr>
            <p:ph type="pic" sz="half" idx="21"/>
          </p:nvPr>
        </p:nvSpPr>
        <p:spPr>
          <a:xfrm>
            <a:off x="6245706" y="1098550"/>
            <a:ext cx="6614384" cy="4534470"/>
          </a:xfrm>
          <a:prstGeom prst="rect">
            <a:avLst/>
          </a:prstGeom>
          <a:ln w="9525">
            <a:round/>
          </a:ln>
        </p:spPr>
        <p:txBody>
          <a:bodyPr lIns="91439" tIns="45719" rIns="91439" bIns="45719" anchor="t">
            <a:noAutofit/>
          </a:bodyPr>
          <a:lstStyle/>
          <a:p>
            <a:endParaRPr/>
          </a:p>
        </p:txBody>
      </p:sp>
      <p:sp>
        <p:nvSpPr>
          <p:cNvPr id="52" name="Title Text"/>
          <p:cNvSpPr txBox="1">
            <a:spLocks noGrp="1"/>
          </p:cNvSpPr>
          <p:nvPr>
            <p:ph type="title"/>
          </p:nvPr>
        </p:nvSpPr>
        <p:spPr>
          <a:xfrm>
            <a:off x="1047750" y="1066800"/>
            <a:ext cx="4883150" cy="2235200"/>
          </a:xfrm>
          <a:prstGeom prst="rect">
            <a:avLst/>
          </a:prstGeom>
        </p:spPr>
        <p:txBody>
          <a:bodyPr anchor="b"/>
          <a:lstStyle>
            <a:lvl1pPr>
              <a:defRPr sz="4200"/>
            </a:lvl1pPr>
          </a:lstStyle>
          <a:p>
            <a:r>
              <a:t>Title Text</a:t>
            </a:r>
          </a:p>
        </p:txBody>
      </p:sp>
      <p:sp>
        <p:nvSpPr>
          <p:cNvPr id="53" name="Body Level One…"/>
          <p:cNvSpPr txBox="1">
            <a:spLocks noGrp="1"/>
          </p:cNvSpPr>
          <p:nvPr>
            <p:ph type="body" sz="quarter" idx="1"/>
          </p:nvPr>
        </p:nvSpPr>
        <p:spPr>
          <a:xfrm>
            <a:off x="1047750" y="3556000"/>
            <a:ext cx="4883150" cy="2127250"/>
          </a:xfrm>
          <a:prstGeom prst="rect">
            <a:avLst/>
          </a:prstGeom>
        </p:spPr>
        <p:txBody>
          <a:bodyPr anchor="t"/>
          <a:lstStyle>
            <a:lvl1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850"/>
              </a:spcBef>
              <a:buSzTx/>
              <a:buNone/>
              <a:defRPr sz="2500">
                <a:solidFill>
                  <a:srgbClr val="B6492C"/>
                </a:solidFill>
                <a:latin typeface="Bodoni SvtyTwo SC ITC TT-Book"/>
                <a:ea typeface="Bodoni SvtyTwo SC ITC TT-Book"/>
                <a:cs typeface="Bodoni SvtyTwo SC ITC TT-Book"/>
                <a:sym typeface="Bodoni SvtyTwo SC ITC TT-Book"/>
              </a:defRPr>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6016839" y="6597650"/>
            <a:ext cx="285335" cy="287258"/>
          </a:xfrm>
          <a:prstGeom prst="rect">
            <a:avLst/>
          </a:prstGeom>
          <a:noFill/>
        </p:spPr>
        <p:txBody>
          <a:bodyPr/>
          <a:lstStyle>
            <a:lvl1pPr>
              <a:defRPr>
                <a:solidFill>
                  <a:srgbClr val="FAEFE0"/>
                </a:solidFill>
              </a:defRPr>
            </a:lvl1pPr>
          </a:lstStyle>
          <a:p>
            <a:fld id="{86CB4B4D-7CA3-9044-876B-883B54F8677D}" type="slidenum">
              <a:t>‹#›</a:t>
            </a:fld>
            <a:endParaRPr/>
          </a:p>
        </p:txBody>
      </p:sp>
    </p:spTree>
    <p:extLst>
      <p:ext uri="{BB962C8B-B14F-4D97-AF65-F5344CB8AC3E}">
        <p14:creationId xmlns:p14="http://schemas.microsoft.com/office/powerpoint/2010/main" val="13908400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466164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9" name="Title Text"/>
          <p:cNvSpPr txBox="1">
            <a:spLocks noGrp="1"/>
          </p:cNvSpPr>
          <p:nvPr>
            <p:ph type="title"/>
          </p:nvPr>
        </p:nvSpPr>
        <p:spPr>
          <a:prstGeom prst="rect">
            <a:avLst/>
          </a:prstGeom>
        </p:spPr>
        <p:txBody>
          <a:bodyPr/>
          <a:lstStyle/>
          <a:p>
            <a:r>
              <a:t>Title Text</a:t>
            </a:r>
          </a:p>
        </p:txBody>
      </p:sp>
      <p:sp>
        <p:nvSpPr>
          <p:cNvPr id="70"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xfrm>
            <a:off x="6016839" y="6470650"/>
            <a:ext cx="285335"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841145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8" name="Photo of the Painted Ladies—a row of colorful Victorian houses in San Francisco, with the Financial District in the background "/>
          <p:cNvSpPr>
            <a:spLocks noGrp="1"/>
          </p:cNvSpPr>
          <p:nvPr>
            <p:ph type="pic" idx="21"/>
          </p:nvPr>
        </p:nvSpPr>
        <p:spPr>
          <a:xfrm>
            <a:off x="6477000" y="1231498"/>
            <a:ext cx="7004050" cy="4801606"/>
          </a:xfrm>
          <a:prstGeom prst="rect">
            <a:avLst/>
          </a:prstGeom>
          <a:ln w="9525">
            <a:round/>
          </a:ln>
        </p:spPr>
        <p:txBody>
          <a:bodyPr lIns="91439" tIns="45719" rIns="91439" bIns="45719" anchor="t">
            <a:noAutofit/>
          </a:bodyPr>
          <a:lstStyle/>
          <a:p>
            <a:endParaRPr/>
          </a:p>
        </p:txBody>
      </p:sp>
      <p:sp>
        <p:nvSpPr>
          <p:cNvPr id="79" name="Title Text"/>
          <p:cNvSpPr txBox="1">
            <a:spLocks noGrp="1"/>
          </p:cNvSpPr>
          <p:nvPr>
            <p:ph type="title"/>
          </p:nvPr>
        </p:nvSpPr>
        <p:spPr>
          <a:prstGeom prst="rect">
            <a:avLst/>
          </a:prstGeom>
        </p:spPr>
        <p:txBody>
          <a:bodyPr/>
          <a:lstStyle/>
          <a:p>
            <a:r>
              <a:t>Title Text</a:t>
            </a:r>
          </a:p>
        </p:txBody>
      </p:sp>
      <p:sp>
        <p:nvSpPr>
          <p:cNvPr id="80" name="Body Level One…"/>
          <p:cNvSpPr txBox="1">
            <a:spLocks noGrp="1"/>
          </p:cNvSpPr>
          <p:nvPr>
            <p:ph type="body" sz="half" idx="1"/>
          </p:nvPr>
        </p:nvSpPr>
        <p:spPr>
          <a:xfrm>
            <a:off x="793750" y="1936750"/>
            <a:ext cx="5080000" cy="4191000"/>
          </a:xfrm>
          <a:prstGeom prst="rect">
            <a:avLst/>
          </a:prstGeom>
        </p:spPr>
        <p:txBody>
          <a:bodyPr/>
          <a:lstStyle>
            <a:lvl1pPr marL="182217" indent="-182217">
              <a:spcBef>
                <a:spcPts val="2300"/>
              </a:spcBef>
              <a:buBlip>
                <a:blip r:embed="rId2"/>
              </a:buBlip>
              <a:defRPr sz="1500"/>
            </a:lvl1pPr>
            <a:lvl2pPr marL="461617" indent="-182217">
              <a:spcBef>
                <a:spcPts val="2300"/>
              </a:spcBef>
              <a:buBlip>
                <a:blip r:embed="rId2"/>
              </a:buBlip>
              <a:defRPr sz="1500"/>
            </a:lvl2pPr>
            <a:lvl3pPr marL="741017" indent="-182217">
              <a:spcBef>
                <a:spcPts val="2300"/>
              </a:spcBef>
              <a:buBlip>
                <a:blip r:embed="rId2"/>
              </a:buBlip>
              <a:defRPr sz="1500"/>
            </a:lvl3pPr>
            <a:lvl4pPr marL="1020417" indent="-182217">
              <a:spcBef>
                <a:spcPts val="2300"/>
              </a:spcBef>
              <a:buBlip>
                <a:blip r:embed="rId2"/>
              </a:buBlip>
              <a:defRPr sz="1500"/>
            </a:lvl4pPr>
            <a:lvl5pPr marL="1299817" indent="-182217">
              <a:spcBef>
                <a:spcPts val="2300"/>
              </a:spcBef>
              <a:buBlip>
                <a:blip r:embed="rId2"/>
              </a:buBlip>
              <a:defRPr sz="15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xfrm>
            <a:off x="6016839" y="6470650"/>
            <a:ext cx="285335"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290272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8" name="Body Level One…"/>
          <p:cNvSpPr txBox="1">
            <a:spLocks noGrp="1"/>
          </p:cNvSpPr>
          <p:nvPr>
            <p:ph type="body" idx="1"/>
          </p:nvPr>
        </p:nvSpPr>
        <p:spPr>
          <a:xfrm>
            <a:off x="793750" y="577850"/>
            <a:ext cx="10604500" cy="568325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xfrm>
            <a:off x="6016839" y="6470650"/>
            <a:ext cx="285335"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96036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021981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Furnished living room with a fireplace, French doors, and large potted plants behind the couch"/>
          <p:cNvSpPr>
            <a:spLocks noGrp="1"/>
          </p:cNvSpPr>
          <p:nvPr>
            <p:ph type="pic" sz="half" idx="21"/>
          </p:nvPr>
        </p:nvSpPr>
        <p:spPr>
          <a:xfrm>
            <a:off x="6146800" y="3155950"/>
            <a:ext cx="5289550" cy="3526367"/>
          </a:xfrm>
          <a:prstGeom prst="rect">
            <a:avLst/>
          </a:prstGeom>
          <a:ln w="9525">
            <a:round/>
          </a:ln>
        </p:spPr>
        <p:txBody>
          <a:bodyPr lIns="91439" tIns="45719" rIns="91439" bIns="45719" anchor="t">
            <a:noAutofit/>
          </a:bodyPr>
          <a:lstStyle/>
          <a:p>
            <a:endParaRPr/>
          </a:p>
        </p:txBody>
      </p:sp>
      <p:sp>
        <p:nvSpPr>
          <p:cNvPr id="97" name="Bedroom with a four poster canopy bed"/>
          <p:cNvSpPr>
            <a:spLocks noGrp="1"/>
          </p:cNvSpPr>
          <p:nvPr>
            <p:ph type="pic" sz="half" idx="22"/>
          </p:nvPr>
        </p:nvSpPr>
        <p:spPr>
          <a:xfrm>
            <a:off x="6337300" y="260350"/>
            <a:ext cx="5080000" cy="3386667"/>
          </a:xfrm>
          <a:prstGeom prst="rect">
            <a:avLst/>
          </a:prstGeom>
          <a:ln w="9525">
            <a:round/>
          </a:ln>
        </p:spPr>
        <p:txBody>
          <a:bodyPr lIns="91439" tIns="45719" rIns="91439" bIns="45719" anchor="t">
            <a:noAutofit/>
          </a:bodyPr>
          <a:lstStyle/>
          <a:p>
            <a:endParaRPr/>
          </a:p>
        </p:txBody>
      </p:sp>
      <p:sp>
        <p:nvSpPr>
          <p:cNvPr id="98" name="Curving brick staircase leading to the entrance to a brick house"/>
          <p:cNvSpPr>
            <a:spLocks noGrp="1"/>
          </p:cNvSpPr>
          <p:nvPr>
            <p:ph type="pic" idx="23"/>
          </p:nvPr>
        </p:nvSpPr>
        <p:spPr>
          <a:xfrm>
            <a:off x="774700" y="-44450"/>
            <a:ext cx="5080000" cy="7620000"/>
          </a:xfrm>
          <a:prstGeom prst="rect">
            <a:avLst/>
          </a:prstGeom>
          <a:ln w="9525">
            <a:round/>
          </a:ln>
        </p:spPr>
        <p:txBody>
          <a:bodyPr lIns="91439" tIns="45719" rIns="91439" bIns="45719" anchor="t">
            <a:noAutofit/>
          </a:bodyPr>
          <a:lstStyle/>
          <a:p>
            <a:endParaRPr/>
          </a:p>
        </p:txBody>
      </p:sp>
      <p:sp>
        <p:nvSpPr>
          <p:cNvPr id="99" name="Slide Number"/>
          <p:cNvSpPr txBox="1">
            <a:spLocks noGrp="1"/>
          </p:cNvSpPr>
          <p:nvPr>
            <p:ph type="sldNum" sz="quarter" idx="2"/>
          </p:nvPr>
        </p:nvSpPr>
        <p:spPr>
          <a:xfrm>
            <a:off x="6016839" y="6551692"/>
            <a:ext cx="285335" cy="287258"/>
          </a:xfrm>
          <a:prstGeom prst="rect">
            <a:avLst/>
          </a:prstGeom>
          <a:noFill/>
        </p:spPr>
        <p:txBody>
          <a:bodyPr anchor="b"/>
          <a:lstStyle>
            <a:lvl1pPr>
              <a:defRPr>
                <a:solidFill>
                  <a:srgbClr val="FAEFE0"/>
                </a:solidFill>
              </a:defRPr>
            </a:lvl1pPr>
          </a:lstStyle>
          <a:p>
            <a:fld id="{86CB4B4D-7CA3-9044-876B-883B54F8677D}" type="slidenum">
              <a:t>‹#›</a:t>
            </a:fld>
            <a:endParaRPr/>
          </a:p>
        </p:txBody>
      </p:sp>
    </p:spTree>
    <p:extLst>
      <p:ext uri="{BB962C8B-B14F-4D97-AF65-F5344CB8AC3E}">
        <p14:creationId xmlns:p14="http://schemas.microsoft.com/office/powerpoint/2010/main" val="100380732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6" name="–Johnny Appleseed"/>
          <p:cNvSpPr txBox="1">
            <a:spLocks noGrp="1"/>
          </p:cNvSpPr>
          <p:nvPr>
            <p:ph type="body" sz="quarter" idx="21"/>
          </p:nvPr>
        </p:nvSpPr>
        <p:spPr>
          <a:xfrm>
            <a:off x="1193800" y="4476750"/>
            <a:ext cx="9810750" cy="472437"/>
          </a:xfrm>
          <a:prstGeom prst="rect">
            <a:avLst/>
          </a:prstGeom>
        </p:spPr>
        <p:txBody>
          <a:bodyPr anchor="t">
            <a:spAutoFit/>
          </a:bodyPr>
          <a:lstStyle>
            <a:lvl1pPr marL="0" indent="0" algn="ctr">
              <a:spcBef>
                <a:spcPts val="0"/>
              </a:spcBef>
              <a:buSzTx/>
              <a:buNone/>
              <a:defRPr sz="2300" i="1"/>
            </a:lvl1pPr>
          </a:lstStyle>
          <a:p>
            <a:r>
              <a:t>–Johnny Appleseed</a:t>
            </a:r>
          </a:p>
        </p:txBody>
      </p:sp>
      <p:sp>
        <p:nvSpPr>
          <p:cNvPr id="107" name="“Type a quote here.”"/>
          <p:cNvSpPr txBox="1">
            <a:spLocks noGrp="1"/>
          </p:cNvSpPr>
          <p:nvPr>
            <p:ph type="body" sz="quarter" idx="22"/>
          </p:nvPr>
        </p:nvSpPr>
        <p:spPr>
          <a:xfrm>
            <a:off x="1193800" y="3008632"/>
            <a:ext cx="9810750" cy="472437"/>
          </a:xfrm>
          <a:prstGeom prst="rect">
            <a:avLst/>
          </a:prstGeom>
        </p:spPr>
        <p:txBody>
          <a:bodyPr>
            <a:spAutoFit/>
          </a:bodyPr>
          <a:lstStyle>
            <a:lvl1pPr marL="0" indent="0" algn="ctr">
              <a:spcBef>
                <a:spcPts val="2300"/>
              </a:spcBef>
              <a:buSzTx/>
              <a:buNone/>
              <a:defRPr sz="2300"/>
            </a:lvl1pPr>
          </a:lstStyle>
          <a:p>
            <a:r>
              <a:t>“Type a quote here.” </a:t>
            </a:r>
          </a:p>
        </p:txBody>
      </p:sp>
      <p:sp>
        <p:nvSpPr>
          <p:cNvPr id="108" name="Slide Number"/>
          <p:cNvSpPr txBox="1">
            <a:spLocks noGrp="1"/>
          </p:cNvSpPr>
          <p:nvPr>
            <p:ph type="sldNum" sz="quarter" idx="2"/>
          </p:nvPr>
        </p:nvSpPr>
        <p:spPr>
          <a:xfrm>
            <a:off x="6016839" y="6470650"/>
            <a:ext cx="285335" cy="28725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90292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5" name="Photo of the Painted Ladies—a row of colorful Victorian houses in San Francisco, with the Financial District in the background "/>
          <p:cNvSpPr>
            <a:spLocks noGrp="1"/>
          </p:cNvSpPr>
          <p:nvPr>
            <p:ph type="pic" idx="21"/>
          </p:nvPr>
        </p:nvSpPr>
        <p:spPr>
          <a:xfrm>
            <a:off x="0" y="-1758682"/>
            <a:ext cx="13006435" cy="8916521"/>
          </a:xfrm>
          <a:prstGeom prst="rect">
            <a:avLst/>
          </a:prstGeom>
        </p:spPr>
        <p:txBody>
          <a:bodyPr lIns="91439" tIns="45719" rIns="91439" bIns="45719" anchor="t">
            <a:noAutofit/>
          </a:bodyPr>
          <a:lstStyle/>
          <a:p>
            <a:endParaRPr/>
          </a:p>
        </p:txBody>
      </p:sp>
      <p:sp>
        <p:nvSpPr>
          <p:cNvPr id="116" name="Slide Number"/>
          <p:cNvSpPr txBox="1">
            <a:spLocks noGrp="1"/>
          </p:cNvSpPr>
          <p:nvPr>
            <p:ph type="sldNum" sz="quarter" idx="2"/>
          </p:nvPr>
        </p:nvSpPr>
        <p:spPr>
          <a:xfrm>
            <a:off x="6016839" y="6470650"/>
            <a:ext cx="285335" cy="287258"/>
          </a:xfrm>
          <a:prstGeom prst="rect">
            <a:avLst/>
          </a:prstGeom>
          <a:noFill/>
        </p:spPr>
        <p:txBody>
          <a:bodyPr/>
          <a:lstStyle>
            <a:lvl1pPr>
              <a:defRPr>
                <a:solidFill>
                  <a:srgbClr val="FAEFE0"/>
                </a:solidFill>
              </a:defRPr>
            </a:lvl1pPr>
          </a:lstStyle>
          <a:p>
            <a:fld id="{86CB4B4D-7CA3-9044-876B-883B54F8677D}" type="slidenum">
              <a:t>‹#›</a:t>
            </a:fld>
            <a:endParaRPr/>
          </a:p>
        </p:txBody>
      </p:sp>
    </p:spTree>
    <p:extLst>
      <p:ext uri="{BB962C8B-B14F-4D97-AF65-F5344CB8AC3E}">
        <p14:creationId xmlns:p14="http://schemas.microsoft.com/office/powerpoint/2010/main" val="350848562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xfrm>
            <a:off x="6016839" y="6447671"/>
            <a:ext cx="285335" cy="287258"/>
          </a:xfrm>
          <a:prstGeom prst="rect">
            <a:avLst/>
          </a:prstGeom>
        </p:spPr>
        <p:txBody>
          <a:bodyPr anchor="ctr"/>
          <a:lstStyle/>
          <a:p>
            <a:fld id="{86CB4B4D-7CA3-9044-876B-883B54F8677D}" type="slidenum">
              <a:t>‹#›</a:t>
            </a:fld>
            <a:endParaRPr/>
          </a:p>
        </p:txBody>
      </p:sp>
    </p:spTree>
    <p:extLst>
      <p:ext uri="{BB962C8B-B14F-4D97-AF65-F5344CB8AC3E}">
        <p14:creationId xmlns:p14="http://schemas.microsoft.com/office/powerpoint/2010/main" val="13307961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4/25/2024</a:t>
            </a:fld>
            <a:endParaRPr lang="en-US"/>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4/25/2024</a:t>
            </a:fld>
            <a:endParaRPr lang="en-US"/>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2BA9F-2B33-BD40-B951-39F80DC86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2BAE4-49FD-F943-BF33-743E0F824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B9BE6-A658-364C-B162-4293873A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66798-F321-1446-96A8-7D811C9E0C23}" type="datetimeFigureOut">
              <a:rPr lang="en-US" smtClean="0"/>
              <a:t>4/25/2024</a:t>
            </a:fld>
            <a:endParaRPr lang="en-US"/>
          </a:p>
        </p:txBody>
      </p:sp>
      <p:sp>
        <p:nvSpPr>
          <p:cNvPr id="5" name="Footer Placeholder 4">
            <a:extLst>
              <a:ext uri="{FF2B5EF4-FFF2-40B4-BE49-F238E27FC236}">
                <a16:creationId xmlns:a16="http://schemas.microsoft.com/office/drawing/2014/main" id="{26FAA169-4A4C-3445-BFFF-D8581CF6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F8657-B900-3F4D-BEFC-03255E587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E15D-EABA-1F4B-A8D6-50A693798A5D}" type="slidenum">
              <a:rPr lang="en-US" smtClean="0"/>
              <a:t>‹#›</a:t>
            </a:fld>
            <a:endParaRPr lang="en-US"/>
          </a:p>
        </p:txBody>
      </p:sp>
    </p:spTree>
    <p:extLst>
      <p:ext uri="{BB962C8B-B14F-4D97-AF65-F5344CB8AC3E}">
        <p14:creationId xmlns:p14="http://schemas.microsoft.com/office/powerpoint/2010/main" val="32343927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260350" y="1714500"/>
            <a:ext cx="11671300" cy="0"/>
          </a:xfrm>
          <a:prstGeom prst="line">
            <a:avLst/>
          </a:prstGeom>
          <a:ln w="12700">
            <a:solidFill>
              <a:srgbClr val="998074">
                <a:alpha val="75000"/>
              </a:srgbClr>
            </a:solidFill>
            <a:miter lim="400000"/>
          </a:ln>
        </p:spPr>
        <p:txBody>
          <a:bodyPr lIns="25400" tIns="25400" rIns="25400" bIns="25400" anchor="ctr"/>
          <a:lstStyle/>
          <a:p>
            <a:pPr algn="l" defTabSz="228600">
              <a:defRPr sz="1200">
                <a:solidFill>
                  <a:srgbClr val="000000"/>
                </a:solidFill>
                <a:latin typeface="Helvetica"/>
                <a:ea typeface="Helvetica"/>
                <a:cs typeface="Helvetica"/>
                <a:sym typeface="Helvetica"/>
              </a:defRPr>
            </a:pPr>
            <a:endParaRPr sz="600"/>
          </a:p>
        </p:txBody>
      </p:sp>
      <p:sp>
        <p:nvSpPr>
          <p:cNvPr id="3" name="Title Text"/>
          <p:cNvSpPr txBox="1">
            <a:spLocks noGrp="1"/>
          </p:cNvSpPr>
          <p:nvPr>
            <p:ph type="title"/>
          </p:nvPr>
        </p:nvSpPr>
        <p:spPr>
          <a:xfrm>
            <a:off x="793750" y="571500"/>
            <a:ext cx="10604500" cy="88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793750" y="1936750"/>
            <a:ext cx="10604500" cy="444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019800" y="6470650"/>
            <a:ext cx="285335" cy="287258"/>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1200">
                <a:solidFill>
                  <a:srgbClr val="503B28"/>
                </a:solidFill>
                <a:latin typeface="Bodoni SvtyTwo OS ITC TT-BookIt"/>
                <a:ea typeface="Bodoni SvtyTwo OS ITC TT-BookIt"/>
                <a:cs typeface="Bodoni SvtyTwo OS ITC TT-BookIt"/>
                <a:sym typeface="Bodoni SvtyTwo OS ITC TT-BookIt"/>
              </a:defRPr>
            </a:lvl1pPr>
          </a:lstStyle>
          <a:p>
            <a:fld id="{86CB4B4D-7CA3-9044-876B-883B54F8677D}" type="slidenum">
              <a:t>‹#›</a:t>
            </a:fld>
            <a:endParaRPr/>
          </a:p>
        </p:txBody>
      </p:sp>
    </p:spTree>
    <p:extLst>
      <p:ext uri="{BB962C8B-B14F-4D97-AF65-F5344CB8AC3E}">
        <p14:creationId xmlns:p14="http://schemas.microsoft.com/office/powerpoint/2010/main" val="205774520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txStyles>
    <p:titleStyle>
      <a:lvl1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1pPr>
      <a:lvl2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2pPr>
      <a:lvl3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3pPr>
      <a:lvl4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4pPr>
      <a:lvl5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5pPr>
      <a:lvl6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6pPr>
      <a:lvl7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7pPr>
      <a:lvl8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8pPr>
      <a:lvl9pPr marL="0" marR="0" indent="0" algn="ctr" defTabSz="412750" rtl="0" latinLnBrk="0">
        <a:lnSpc>
          <a:spcPct val="80000"/>
        </a:lnSpc>
        <a:spcBef>
          <a:spcPts val="0"/>
        </a:spcBef>
        <a:spcAft>
          <a:spcPts val="0"/>
        </a:spcAft>
        <a:buClrTx/>
        <a:buSzTx/>
        <a:buFontTx/>
        <a:buNone/>
        <a:tabLst/>
        <a:defRPr sz="4900" b="0" i="0" u="none" strike="noStrike" cap="all" spc="0" baseline="0">
          <a:solidFill>
            <a:srgbClr val="000000"/>
          </a:solidFill>
          <a:uFillTx/>
          <a:latin typeface="+mn-lt"/>
          <a:ea typeface="+mn-ea"/>
          <a:cs typeface="+mn-cs"/>
          <a:sym typeface="Academy Engraved LET Plain:1.0"/>
        </a:defRPr>
      </a:lvl9pPr>
    </p:titleStyle>
    <p:bodyStyle>
      <a:lvl1pPr marL="3175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1pPr>
      <a:lvl2pPr marL="6350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2pPr>
      <a:lvl3pPr marL="9525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3pPr>
      <a:lvl4pPr marL="12700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4pPr>
      <a:lvl5pPr marL="15875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5pPr>
      <a:lvl6pPr marL="19050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6pPr>
      <a:lvl7pPr marL="22225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7pPr>
      <a:lvl8pPr marL="25400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8pPr>
      <a:lvl9pPr marL="2857500" marR="0" indent="-317500" algn="l" defTabSz="412750" rtl="0" latinLnBrk="0">
        <a:lnSpc>
          <a:spcPct val="110000"/>
        </a:lnSpc>
        <a:spcBef>
          <a:spcPts val="3850"/>
        </a:spcBef>
        <a:spcAft>
          <a:spcPts val="0"/>
        </a:spcAft>
        <a:buClrTx/>
        <a:buSzPct val="45000"/>
        <a:buFontTx/>
        <a:buBlip>
          <a:blip r:embed="rId14"/>
        </a:buBlip>
        <a:tabLst/>
        <a:defRPr sz="2800" b="0" i="0" u="none" strike="noStrike" cap="none" spc="0" baseline="0">
          <a:solidFill>
            <a:srgbClr val="57554B"/>
          </a:solidFill>
          <a:uFillTx/>
          <a:latin typeface="Hoefler Text"/>
          <a:ea typeface="Hoefler Text"/>
          <a:cs typeface="Hoefler Text"/>
          <a:sym typeface="Hoefler Text"/>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Bodoni SvtyTwo OS ITC TT-BookI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alislam.org/library/books/True-Concept-of-Khatm-e-Nubuwwa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embed/Jy4JbzEFezM?autoplay=1" TargetMode="External"/><Relationship Id="rId2"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hyperlink" Target="https://tinyurl.com/WaqfeArdhiSignup" TargetMode="External"/><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inyurl.com/TalimDeck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213359" y="1688595"/>
            <a:ext cx="11612881" cy="280076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July 2024</a:t>
            </a:r>
          </a:p>
          <a:p>
            <a:pPr algn="ctr"/>
            <a:endParaRPr lang="en-US" sz="32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“KHATAMUN-NABIYYEEN (Seal of the Prophets)”</a:t>
            </a: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A2B37C35-061D-73CA-AB40-8685DF1DD55D}"/>
              </a:ext>
            </a:extLst>
          </p:cNvPr>
          <p:cNvSpPr txBox="1"/>
          <p:nvPr/>
        </p:nvSpPr>
        <p:spPr>
          <a:xfrm>
            <a:off x="101600" y="915422"/>
            <a:ext cx="11995149" cy="5278368"/>
          </a:xfrm>
          <a:prstGeom prst="rect">
            <a:avLst/>
          </a:prstGeom>
          <a:noFill/>
        </p:spPr>
        <p:txBody>
          <a:bodyPr wrap="square">
            <a:spAutoFit/>
          </a:bodyPr>
          <a:lstStyle/>
          <a:p>
            <a:pPr marL="342900" indent="-342900" algn="l">
              <a:buFont typeface="+mj-lt"/>
              <a:buAutoNum type="arabicPeriod" startAt="4"/>
            </a:pPr>
            <a:r>
              <a:rPr lang="en-US" sz="1600" b="0" i="0" dirty="0">
                <a:effectLst/>
                <a:latin typeface="Verdana" panose="020B0604030504040204" pitchFamily="34" charset="0"/>
                <a:ea typeface="Verdana" panose="020B0604030504040204" pitchFamily="34" charset="0"/>
              </a:rPr>
              <a:t>That the Holy Prophet was the last of the Prophets, but only in this sense that all the qualities and attributes of prophethood found their most perfect and complete consummation and expression in him; </a:t>
            </a:r>
            <a:r>
              <a:rPr lang="ar-SA" sz="1600" b="0" i="0" dirty="0">
                <a:effectLst/>
                <a:latin typeface="Verdana" panose="020B0604030504040204" pitchFamily="34" charset="0"/>
                <a:ea typeface="Verdana" panose="020B0604030504040204" pitchFamily="34" charset="0"/>
              </a:rPr>
              <a:t>خاتم </a:t>
            </a:r>
            <a:r>
              <a:rPr lang="en-US" sz="1600" b="0" i="0" dirty="0">
                <a:effectLst/>
                <a:latin typeface="Verdana" panose="020B0604030504040204" pitchFamily="34" charset="0"/>
                <a:ea typeface="Verdana" panose="020B0604030504040204" pitchFamily="34" charset="0"/>
              </a:rPr>
              <a:t> in the sense of being the last word in excellence and perfection is of common use.</a:t>
            </a:r>
            <a:br>
              <a:rPr lang="en-US" sz="1600" b="0" i="0" dirty="0">
                <a:effectLst/>
                <a:latin typeface="Verdana" panose="020B0604030504040204" pitchFamily="34" charset="0"/>
                <a:ea typeface="Verdana" panose="020B0604030504040204" pitchFamily="34" charset="0"/>
              </a:rPr>
            </a:br>
            <a:r>
              <a:rPr lang="en-US" sz="1200" b="0" i="0" dirty="0">
                <a:effectLst/>
                <a:latin typeface="Verdana" panose="020B0604030504040204" pitchFamily="34" charset="0"/>
                <a:ea typeface="Verdana" panose="020B0604030504040204" pitchFamily="34" charset="0"/>
              </a:rPr>
              <a:t> </a:t>
            </a:r>
            <a:br>
              <a:rPr lang="en-US" sz="1600" b="0" i="0" dirty="0">
                <a:effectLst/>
                <a:latin typeface="Verdana" panose="020B0604030504040204" pitchFamily="34" charset="0"/>
                <a:ea typeface="Verdana" panose="020B0604030504040204" pitchFamily="34" charset="0"/>
              </a:rPr>
            </a:br>
            <a:r>
              <a:rPr lang="en-US" sz="1600" b="0" i="0" dirty="0">
                <a:effectLst/>
                <a:latin typeface="Verdana" panose="020B0604030504040204" pitchFamily="34" charset="0"/>
                <a:ea typeface="Verdana" panose="020B0604030504040204" pitchFamily="34" charset="0"/>
              </a:rPr>
              <a:t>Moreover, the Quran clearly speaks of the advent of Prophets after the Holy Prophet</a:t>
            </a:r>
            <a:r>
              <a:rPr lang="en-US" sz="1600" b="0" i="0" baseline="30000" dirty="0">
                <a:effectLst/>
                <a:latin typeface="Verdana" panose="020B0604030504040204" pitchFamily="34" charset="0"/>
                <a:ea typeface="Verdana" panose="020B0604030504040204" pitchFamily="34" charset="0"/>
              </a:rPr>
              <a:t>sa</a:t>
            </a:r>
            <a:r>
              <a:rPr lang="en-US" sz="1600" b="0" i="0" dirty="0">
                <a:effectLst/>
                <a:latin typeface="Verdana" panose="020B0604030504040204" pitchFamily="34" charset="0"/>
                <a:ea typeface="Verdana" panose="020B0604030504040204" pitchFamily="34" charset="0"/>
              </a:rPr>
              <a:t>. The following two verses leave no ambiguity on this point:</a:t>
            </a:r>
            <a:br>
              <a:rPr lang="en-US" sz="1600" b="0" i="0" dirty="0">
                <a:effectLst/>
                <a:latin typeface="Verdana" panose="020B0604030504040204" pitchFamily="34" charset="0"/>
                <a:ea typeface="Verdana" panose="020B0604030504040204" pitchFamily="34" charset="0"/>
              </a:rPr>
            </a:br>
            <a:r>
              <a:rPr lang="en-US" sz="1200" b="0" i="0" dirty="0">
                <a:effectLst/>
                <a:latin typeface="Verdana" panose="020B0604030504040204" pitchFamily="34" charset="0"/>
                <a:ea typeface="Verdana" panose="020B0604030504040204" pitchFamily="34" charset="0"/>
              </a:rPr>
              <a:t> </a:t>
            </a:r>
            <a:br>
              <a:rPr lang="en-US" sz="1600" b="0" i="0" dirty="0">
                <a:effectLst/>
                <a:latin typeface="Verdana" panose="020B0604030504040204" pitchFamily="34" charset="0"/>
                <a:ea typeface="Verdana" panose="020B0604030504040204" pitchFamily="34" charset="0"/>
              </a:rPr>
            </a:br>
            <a:r>
              <a:rPr lang="en-US" sz="1600" b="0" i="0" dirty="0">
                <a:effectLst/>
                <a:latin typeface="Verdana" panose="020B0604030504040204" pitchFamily="34" charset="0"/>
                <a:ea typeface="Verdana" panose="020B0604030504040204" pitchFamily="34" charset="0"/>
              </a:rPr>
              <a:t>And whoso obeys Allah and this Messenger of His shall be among those on whom Allah has bestowed His blessings, namely, the Prophets, the Truthful, the Martyrs and the Righteous. And excellent companions are these </a:t>
            </a:r>
            <a:r>
              <a:rPr lang="en-US" sz="1600" b="1" i="0" dirty="0">
                <a:effectLst/>
                <a:latin typeface="Verdana" panose="020B0604030504040204" pitchFamily="34" charset="0"/>
                <a:ea typeface="Verdana" panose="020B0604030504040204" pitchFamily="34" charset="0"/>
              </a:rPr>
              <a:t>(4:70)</a:t>
            </a:r>
            <a:r>
              <a:rPr lang="en-US" sz="1600" b="0" i="0" dirty="0">
                <a:effectLst/>
                <a:latin typeface="Verdana" panose="020B0604030504040204" pitchFamily="34" charset="0"/>
                <a:ea typeface="Verdana" panose="020B0604030504040204" pitchFamily="34" charset="0"/>
              </a:rPr>
              <a:t>. This verse shows that by obeying Allah the Almighty and the Holy Prophet (</a:t>
            </a:r>
            <a:r>
              <a:rPr lang="en-US" sz="1600" b="0" i="0" dirty="0" err="1">
                <a:effectLst/>
                <a:latin typeface="Verdana" panose="020B0604030504040204" pitchFamily="34" charset="0"/>
                <a:ea typeface="Verdana" panose="020B0604030504040204" pitchFamily="34" charset="0"/>
              </a:rPr>
              <a:t>pbuh</a:t>
            </a:r>
            <a:r>
              <a:rPr lang="en-US" sz="1600" b="0" i="0" dirty="0">
                <a:effectLst/>
                <a:latin typeface="Verdana" panose="020B0604030504040204" pitchFamily="34" charset="0"/>
                <a:ea typeface="Verdana" panose="020B0604030504040204" pitchFamily="34" charset="0"/>
              </a:rPr>
              <a:t>) one can achieve all spiritual blessings including prophethood. </a:t>
            </a:r>
            <a:br>
              <a:rPr lang="en-US" sz="1600" b="0" i="0" dirty="0">
                <a:effectLst/>
                <a:latin typeface="Verdana" panose="020B0604030504040204" pitchFamily="34" charset="0"/>
                <a:ea typeface="Verdana" panose="020B0604030504040204" pitchFamily="34" charset="0"/>
              </a:rPr>
            </a:br>
            <a:r>
              <a:rPr lang="en-US" sz="1200" b="0" i="0" dirty="0">
                <a:effectLst/>
                <a:latin typeface="Verdana" panose="020B0604030504040204" pitchFamily="34" charset="0"/>
                <a:ea typeface="Verdana" panose="020B0604030504040204" pitchFamily="34" charset="0"/>
              </a:rPr>
              <a:t> </a:t>
            </a:r>
            <a:br>
              <a:rPr lang="en-US" sz="1600" b="0" i="0" dirty="0">
                <a:effectLst/>
                <a:latin typeface="Verdana" panose="020B0604030504040204" pitchFamily="34" charset="0"/>
                <a:ea typeface="Verdana" panose="020B0604030504040204" pitchFamily="34" charset="0"/>
              </a:rPr>
            </a:br>
            <a:r>
              <a:rPr lang="en-US" sz="1600" b="0" i="0" dirty="0">
                <a:effectLst/>
                <a:latin typeface="Verdana" panose="020B0604030504040204" pitchFamily="34" charset="0"/>
                <a:ea typeface="Verdana" panose="020B0604030504040204" pitchFamily="34" charset="0"/>
              </a:rPr>
              <a:t>O children of Adam! if Messengers come to you from among yourselves, rehearsing My Signs come unto you, then whoso shall fear God and do good deeds, on them shall come no fear nor shall they grieve </a:t>
            </a:r>
            <a:r>
              <a:rPr lang="en-US" sz="1600" b="1" i="0" dirty="0">
                <a:effectLst/>
                <a:latin typeface="Verdana" panose="020B0604030504040204" pitchFamily="34" charset="0"/>
                <a:ea typeface="Verdana" panose="020B0604030504040204" pitchFamily="34" charset="0"/>
              </a:rPr>
              <a:t>(7:36)</a:t>
            </a:r>
            <a:r>
              <a:rPr lang="en-US" sz="1600" b="0" i="0" dirty="0">
                <a:effectLst/>
                <a:latin typeface="Verdana" panose="020B0604030504040204" pitchFamily="34" charset="0"/>
                <a:ea typeface="Verdana" panose="020B0604030504040204" pitchFamily="34" charset="0"/>
              </a:rPr>
              <a:t>.</a:t>
            </a:r>
            <a:br>
              <a:rPr lang="en-US" sz="1600" b="0" i="0" dirty="0">
                <a:effectLst/>
                <a:latin typeface="Verdana" panose="020B0604030504040204" pitchFamily="34" charset="0"/>
                <a:ea typeface="Verdana" panose="020B0604030504040204" pitchFamily="34" charset="0"/>
              </a:rPr>
            </a:br>
            <a:r>
              <a:rPr lang="en-US" sz="1200" b="0" i="0" dirty="0">
                <a:effectLst/>
                <a:latin typeface="Verdana" panose="020B0604030504040204" pitchFamily="34" charset="0"/>
                <a:ea typeface="Verdana" panose="020B0604030504040204" pitchFamily="34" charset="0"/>
              </a:rPr>
              <a:t> </a:t>
            </a:r>
            <a:br>
              <a:rPr lang="en-US" sz="1600" b="0" i="0" dirty="0">
                <a:effectLst/>
                <a:latin typeface="Verdana" panose="020B0604030504040204" pitchFamily="34" charset="0"/>
                <a:ea typeface="Verdana" panose="020B0604030504040204" pitchFamily="34" charset="0"/>
              </a:rPr>
            </a:br>
            <a:r>
              <a:rPr lang="en-US" sz="1600" b="0" i="0" dirty="0">
                <a:effectLst/>
                <a:latin typeface="Verdana" panose="020B0604030504040204" pitchFamily="34" charset="0"/>
                <a:ea typeface="Verdana" panose="020B0604030504040204" pitchFamily="34" charset="0"/>
              </a:rPr>
              <a:t>The Holy Prophet</a:t>
            </a:r>
            <a:r>
              <a:rPr lang="en-US" sz="1600" b="0" i="0" baseline="30000" dirty="0">
                <a:effectLst/>
                <a:latin typeface="Verdana" panose="020B0604030504040204" pitchFamily="34" charset="0"/>
                <a:ea typeface="Verdana" panose="020B0604030504040204" pitchFamily="34" charset="0"/>
              </a:rPr>
              <a:t>sa</a:t>
            </a:r>
            <a:r>
              <a:rPr lang="en-US" sz="1600" b="0" i="0" dirty="0">
                <a:effectLst/>
                <a:latin typeface="Verdana" panose="020B0604030504040204" pitchFamily="34" charset="0"/>
                <a:ea typeface="Verdana" panose="020B0604030504040204" pitchFamily="34" charset="0"/>
              </a:rPr>
              <a:t> himself was clear in his mind as to the continuity of prophethood after him. He is reported to have said: </a:t>
            </a:r>
          </a:p>
          <a:p>
            <a:pPr algn="l"/>
            <a:r>
              <a:rPr lang="en-US" sz="1200" dirty="0">
                <a:latin typeface="Verdana" panose="020B0604030504040204" pitchFamily="34" charset="0"/>
                <a:ea typeface="Verdana" panose="020B0604030504040204" pitchFamily="34" charset="0"/>
              </a:rPr>
              <a:t> </a:t>
            </a:r>
          </a:p>
          <a:p>
            <a:pPr marL="346075" lvl="2"/>
            <a:r>
              <a:rPr lang="en-US" sz="1600" b="0" i="0" dirty="0">
                <a:effectLst/>
                <a:latin typeface="Verdana" panose="020B0604030504040204" pitchFamily="34" charset="0"/>
                <a:ea typeface="Verdana" panose="020B0604030504040204" pitchFamily="34" charset="0"/>
              </a:rPr>
              <a:t>"If Abraham (his son) had lived long, he would have been a Prophet" </a:t>
            </a:r>
            <a:r>
              <a:rPr lang="en-US" sz="1600" b="1" i="1" dirty="0">
                <a:effectLst/>
                <a:latin typeface="Verdana" panose="020B0604030504040204" pitchFamily="34" charset="0"/>
                <a:ea typeface="Verdana" panose="020B0604030504040204" pitchFamily="34" charset="0"/>
              </a:rPr>
              <a:t>(Majah, Kitabul-Janai’z), </a:t>
            </a:r>
          </a:p>
          <a:p>
            <a:pPr marL="346075" lvl="1">
              <a:buFont typeface="+mj-lt"/>
              <a:buAutoNum type="arabicPeriod" startAt="4"/>
            </a:pPr>
            <a:endParaRPr lang="en-US" sz="900" dirty="0">
              <a:latin typeface="Verdana" panose="020B0604030504040204" pitchFamily="34" charset="0"/>
              <a:ea typeface="Verdana" panose="020B0604030504040204" pitchFamily="34" charset="0"/>
            </a:endParaRPr>
          </a:p>
          <a:p>
            <a:pPr marL="346075" lvl="2"/>
            <a:r>
              <a:rPr lang="en-US" sz="1600" b="0" i="0" dirty="0">
                <a:effectLst/>
                <a:latin typeface="Verdana" panose="020B0604030504040204" pitchFamily="34" charset="0"/>
                <a:ea typeface="Verdana" panose="020B0604030504040204" pitchFamily="34" charset="0"/>
              </a:rPr>
              <a:t>and, </a:t>
            </a:r>
          </a:p>
          <a:p>
            <a:pPr marL="346075" lvl="2"/>
            <a:endParaRPr lang="en-US" sz="1200" dirty="0">
              <a:latin typeface="Verdana" panose="020B0604030504040204" pitchFamily="34" charset="0"/>
              <a:ea typeface="Verdana" panose="020B0604030504040204" pitchFamily="34" charset="0"/>
            </a:endParaRPr>
          </a:p>
          <a:p>
            <a:pPr marL="346075" lvl="2"/>
            <a:r>
              <a:rPr lang="en-US" sz="1600" b="0" i="0" dirty="0">
                <a:effectLst/>
                <a:latin typeface="Verdana" panose="020B0604030504040204" pitchFamily="34" charset="0"/>
                <a:ea typeface="Verdana" panose="020B0604030504040204" pitchFamily="34" charset="0"/>
              </a:rPr>
              <a:t>"Abu Bakr is best of men after me, except that a Prophet should appear</a:t>
            </a:r>
            <a:r>
              <a:rPr lang="en-US" sz="1400" b="0" i="0" dirty="0">
                <a:effectLst/>
                <a:latin typeface="Verdana" panose="020B0604030504040204" pitchFamily="34" charset="0"/>
                <a:ea typeface="Verdana" panose="020B0604030504040204" pitchFamily="34" charset="0"/>
              </a:rPr>
              <a:t>" </a:t>
            </a:r>
            <a:r>
              <a:rPr lang="en-US" sz="1400" b="1" i="1" dirty="0">
                <a:effectLst/>
                <a:latin typeface="Verdana" panose="020B0604030504040204" pitchFamily="34" charset="0"/>
                <a:ea typeface="Verdana" panose="020B0604030504040204" pitchFamily="34" charset="0"/>
              </a:rPr>
              <a:t>(Kanzul-‘Ummal).</a:t>
            </a:r>
          </a:p>
        </p:txBody>
      </p:sp>
      <p:sp>
        <p:nvSpPr>
          <p:cNvPr id="3" name="TextBox 2">
            <a:extLst>
              <a:ext uri="{FF2B5EF4-FFF2-40B4-BE49-F238E27FC236}">
                <a16:creationId xmlns:a16="http://schemas.microsoft.com/office/drawing/2014/main" id="{6BD6340B-7EF5-8DA6-42B8-0024BCED4C7B}"/>
              </a:ext>
            </a:extLst>
          </p:cNvPr>
          <p:cNvSpPr txBox="1"/>
          <p:nvPr/>
        </p:nvSpPr>
        <p:spPr>
          <a:xfrm>
            <a:off x="9428480" y="5942578"/>
            <a:ext cx="2763520" cy="338554"/>
          </a:xfrm>
          <a:prstGeom prst="rect">
            <a:avLst/>
          </a:prstGeom>
          <a:noFill/>
        </p:spPr>
        <p:txBody>
          <a:bodyPr wrap="square">
            <a:spAutoFit/>
          </a:bodyPr>
          <a:lstStyle/>
          <a:p>
            <a:pPr algn="r"/>
            <a:r>
              <a:rPr lang="en-US" sz="1600" b="1" i="1" dirty="0"/>
              <a:t>Five volume commentary</a:t>
            </a:r>
          </a:p>
        </p:txBody>
      </p:sp>
    </p:spTree>
    <p:extLst>
      <p:ext uri="{BB962C8B-B14F-4D97-AF65-F5344CB8AC3E}">
        <p14:creationId xmlns:p14="http://schemas.microsoft.com/office/powerpoint/2010/main" val="272343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4944140" y="297712"/>
            <a:ext cx="7152610"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Opinion of non-Ahmadi Scholars</a:t>
            </a:r>
          </a:p>
        </p:txBody>
      </p:sp>
      <p:sp>
        <p:nvSpPr>
          <p:cNvPr id="4" name="TextBox 3">
            <a:extLst>
              <a:ext uri="{FF2B5EF4-FFF2-40B4-BE49-F238E27FC236}">
                <a16:creationId xmlns:a16="http://schemas.microsoft.com/office/drawing/2014/main" id="{0A3C36F4-6BEC-4741-0C8A-BAD27EBECD66}"/>
              </a:ext>
            </a:extLst>
          </p:cNvPr>
          <p:cNvSpPr txBox="1"/>
          <p:nvPr/>
        </p:nvSpPr>
        <p:spPr>
          <a:xfrm>
            <a:off x="233680" y="1138535"/>
            <a:ext cx="11863070" cy="2308324"/>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‘Allamah ‘Abdur Rahman bin Khaldun</a:t>
            </a:r>
            <a:r>
              <a:rPr lang="en-US" b="1" baseline="30000" dirty="0">
                <a:latin typeface="Verdana" panose="020B0604030504040204" pitchFamily="34" charset="0"/>
                <a:ea typeface="Verdana" panose="020B0604030504040204" pitchFamily="34" charset="0"/>
              </a:rPr>
              <a:t>rta</a:t>
            </a:r>
            <a:r>
              <a:rPr lang="en-US"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(died 808 A.H.)</a:t>
            </a:r>
            <a:r>
              <a:rPr lang="en-US" dirty="0">
                <a:latin typeface="Verdana" panose="020B0604030504040204" pitchFamily="34" charset="0"/>
                <a:ea typeface="Verdana" panose="020B0604030504040204" pitchFamily="34" charset="0"/>
              </a:rPr>
              <a:t> is mentioned as a noted Muslim thinker in the White Paper. He writes:</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Saintliness is analogous to prophethood; just as there are various ranks in prophethood, there are similar ranks in sainthood. One who possesses the best of the saintly qualities is called Khatamul-Auliya’, just as the one who possesses the best of the qualities of prophethood is known as Khatamul-Anbiya.’ </a:t>
            </a:r>
          </a:p>
          <a:p>
            <a:pPr algn="r"/>
            <a:r>
              <a:rPr lang="en-US" sz="1300" b="1" i="1" dirty="0">
                <a:latin typeface="Verdana" panose="020B0604030504040204" pitchFamily="34" charset="0"/>
                <a:ea typeface="Verdana" panose="020B0604030504040204" pitchFamily="34" charset="0"/>
              </a:rPr>
              <a:t>(alMuqaddimah ibn-e-Khaldun, vol. 1, p. 271) </a:t>
            </a:r>
          </a:p>
        </p:txBody>
      </p:sp>
      <p:sp>
        <p:nvSpPr>
          <p:cNvPr id="11" name="TextBox 10">
            <a:extLst>
              <a:ext uri="{FF2B5EF4-FFF2-40B4-BE49-F238E27FC236}">
                <a16:creationId xmlns:a16="http://schemas.microsoft.com/office/drawing/2014/main" id="{74D64240-2DB1-4F65-49C6-1181839AC6E5}"/>
              </a:ext>
            </a:extLst>
          </p:cNvPr>
          <p:cNvSpPr txBox="1"/>
          <p:nvPr/>
        </p:nvSpPr>
        <p:spPr>
          <a:xfrm>
            <a:off x="233680" y="3446859"/>
            <a:ext cx="11863070" cy="2508379"/>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Hadrat Abu Sa‘id Mubarak Ibn-e-‘Ali Mukharrami</a:t>
            </a:r>
            <a:r>
              <a:rPr lang="en-US" b="1" baseline="30000" dirty="0">
                <a:latin typeface="Verdana" panose="020B0604030504040204" pitchFamily="34" charset="0"/>
                <a:ea typeface="Verdana" panose="020B0604030504040204" pitchFamily="34" charset="0"/>
              </a:rPr>
              <a:t>rta</a:t>
            </a:r>
            <a:r>
              <a:rPr lang="en-US" b="1" dirty="0">
                <a:latin typeface="Verdana" panose="020B0604030504040204" pitchFamily="34" charset="0"/>
                <a:ea typeface="Verdana" panose="020B0604030504040204" pitchFamily="34" charset="0"/>
              </a:rPr>
              <a:t> (died 513 A.H.)</a:t>
            </a:r>
            <a:r>
              <a:rPr lang="en-US" dirty="0">
                <a:latin typeface="Verdana" panose="020B0604030504040204" pitchFamily="34" charset="0"/>
                <a:ea typeface="Verdana" panose="020B0604030504040204" pitchFamily="34" charset="0"/>
              </a:rPr>
              <a:t>, the patron saint of no less a person than Hadrat Syed ‘Abdul-Qadir Jilani</a:t>
            </a:r>
            <a:r>
              <a:rPr lang="en-US" baseline="30000" dirty="0">
                <a:latin typeface="Verdana" panose="020B0604030504040204" pitchFamily="34" charset="0"/>
                <a:ea typeface="Verdana" panose="020B0604030504040204" pitchFamily="34" charset="0"/>
              </a:rPr>
              <a:t>rta</a:t>
            </a:r>
            <a:r>
              <a:rPr lang="en-US" dirty="0">
                <a:latin typeface="Verdana" panose="020B0604030504040204" pitchFamily="34" charset="0"/>
                <a:ea typeface="Verdana" panose="020B0604030504040204" pitchFamily="34" charset="0"/>
              </a:rPr>
              <a:t>, states: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Man holds the highest position of all creation. When he rises, all the noble qualities in all their grandeur find their manifestation in him and he is called the Perfect Man. The noble qualities in all their grandeur have found their perfection in our Holy Prophet</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therefore he is Khatamun-Nabiyyin.</a:t>
            </a:r>
            <a:br>
              <a:rPr lang="en-US" dirty="0">
                <a:latin typeface="Verdana" panose="020B0604030504040204" pitchFamily="34" charset="0"/>
                <a:ea typeface="Verdana" panose="020B0604030504040204" pitchFamily="34" charset="0"/>
              </a:rPr>
            </a:br>
            <a:r>
              <a:rPr lang="en-US" dirty="0">
                <a:latin typeface="Verdana" panose="020B0604030504040204" pitchFamily="34" charset="0"/>
                <a:ea typeface="Verdana" panose="020B0604030504040204" pitchFamily="34" charset="0"/>
              </a:rPr>
              <a:t> </a:t>
            </a:r>
          </a:p>
          <a:p>
            <a:pPr algn="r"/>
            <a:r>
              <a:rPr lang="en-US" sz="1300" b="1" i="1" dirty="0">
                <a:latin typeface="Verdana" panose="020B0604030504040204" pitchFamily="34" charset="0"/>
                <a:ea typeface="Verdana" panose="020B0604030504040204" pitchFamily="34" charset="0"/>
              </a:rPr>
              <a:t>(Tuhfa Mursalah Sharif, by Abu Sa‘id Mukharrami, translation and commentary by Muhammad ‘Abdul-‘Aziz Jalandhari, p. 51)</a:t>
            </a:r>
          </a:p>
        </p:txBody>
      </p:sp>
    </p:spTree>
    <p:extLst>
      <p:ext uri="{BB962C8B-B14F-4D97-AF65-F5344CB8AC3E}">
        <p14:creationId xmlns:p14="http://schemas.microsoft.com/office/powerpoint/2010/main" val="70395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4412512" y="279833"/>
            <a:ext cx="7684238"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Opinion of non-Ahmadi Scholars</a:t>
            </a:r>
          </a:p>
        </p:txBody>
      </p:sp>
      <p:sp>
        <p:nvSpPr>
          <p:cNvPr id="4" name="TextBox 3">
            <a:extLst>
              <a:ext uri="{FF2B5EF4-FFF2-40B4-BE49-F238E27FC236}">
                <a16:creationId xmlns:a16="http://schemas.microsoft.com/office/drawing/2014/main" id="{0A3C36F4-6BEC-4741-0C8A-BAD27EBECD66}"/>
              </a:ext>
            </a:extLst>
          </p:cNvPr>
          <p:cNvSpPr txBox="1"/>
          <p:nvPr/>
        </p:nvSpPr>
        <p:spPr>
          <a:xfrm>
            <a:off x="198120" y="978823"/>
            <a:ext cx="11863070" cy="369332"/>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Hadrat Maulana Rum</a:t>
            </a:r>
            <a:r>
              <a:rPr lang="en-US" b="1" baseline="30000" dirty="0">
                <a:latin typeface="Verdana" panose="020B0604030504040204" pitchFamily="34" charset="0"/>
                <a:ea typeface="Verdana" panose="020B0604030504040204" pitchFamily="34" charset="0"/>
              </a:rPr>
              <a:t>rta</a:t>
            </a:r>
            <a:r>
              <a:rPr lang="en-US" b="1" dirty="0">
                <a:latin typeface="Verdana" panose="020B0604030504040204" pitchFamily="34" charset="0"/>
                <a:ea typeface="Verdana" panose="020B0604030504040204" pitchFamily="34" charset="0"/>
              </a:rPr>
              <a:t> </a:t>
            </a:r>
            <a:r>
              <a:rPr lang="en-US" dirty="0">
                <a:latin typeface="Verdana" panose="020B0604030504040204" pitchFamily="34" charset="0"/>
                <a:ea typeface="Verdana" panose="020B0604030504040204" pitchFamily="34" charset="0"/>
              </a:rPr>
              <a:t>(died 672 A.H.) writes:</a:t>
            </a:r>
          </a:p>
        </p:txBody>
      </p:sp>
      <p:sp>
        <p:nvSpPr>
          <p:cNvPr id="11" name="TextBox 10">
            <a:extLst>
              <a:ext uri="{FF2B5EF4-FFF2-40B4-BE49-F238E27FC236}">
                <a16:creationId xmlns:a16="http://schemas.microsoft.com/office/drawing/2014/main" id="{74D64240-2DB1-4F65-49C6-1181839AC6E5}"/>
              </a:ext>
            </a:extLst>
          </p:cNvPr>
          <p:cNvSpPr txBox="1"/>
          <p:nvPr/>
        </p:nvSpPr>
        <p:spPr>
          <a:xfrm>
            <a:off x="186690" y="1448680"/>
            <a:ext cx="7057390" cy="1292662"/>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The Holy Prophet</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is khatam because there neither was nor will be any equal to him in generosity, that is, spreading the blessings… </a:t>
            </a:r>
          </a:p>
          <a:p>
            <a:pPr algn="r"/>
            <a:r>
              <a:rPr lang="en-US" sz="1200" b="1" i="1" dirty="0">
                <a:latin typeface="Verdana" panose="020B0604030504040204" pitchFamily="34" charset="0"/>
                <a:ea typeface="Verdana" panose="020B0604030504040204" pitchFamily="34" charset="0"/>
              </a:rPr>
              <a:t>(Miftahul-‘Ulum, by Maulavi Muhammad Nadhir ‘Arshi)</a:t>
            </a:r>
          </a:p>
          <a:p>
            <a:pPr algn="r"/>
            <a:r>
              <a:rPr lang="en-US" sz="1200" b="1" i="1" dirty="0">
                <a:latin typeface="Verdana" panose="020B0604030504040204" pitchFamily="34" charset="0"/>
                <a:ea typeface="Verdana" panose="020B0604030504040204" pitchFamily="34" charset="0"/>
              </a:rPr>
              <a:t>(Sharah Mathnawi Jalal-ud-Din ar-Rumi</a:t>
            </a:r>
            <a:r>
              <a:rPr lang="en-US" sz="1200" b="1" i="1" baseline="30000" dirty="0">
                <a:latin typeface="Verdana" panose="020B0604030504040204" pitchFamily="34" charset="0"/>
                <a:ea typeface="Verdana" panose="020B0604030504040204" pitchFamily="34" charset="0"/>
              </a:rPr>
              <a:t>rta</a:t>
            </a:r>
            <a:r>
              <a:rPr lang="en-US" sz="1200" b="1" i="1" dirty="0">
                <a:latin typeface="Verdana" panose="020B0604030504040204" pitchFamily="34" charset="0"/>
                <a:ea typeface="Verdana" panose="020B0604030504040204" pitchFamily="34" charset="0"/>
              </a:rPr>
              <a:t>, vol. 15, Book 6, part 1, p. 56–57)</a:t>
            </a:r>
          </a:p>
        </p:txBody>
      </p:sp>
      <p:pic>
        <p:nvPicPr>
          <p:cNvPr id="5" name="Picture 4">
            <a:extLst>
              <a:ext uri="{FF2B5EF4-FFF2-40B4-BE49-F238E27FC236}">
                <a16:creationId xmlns:a16="http://schemas.microsoft.com/office/drawing/2014/main" id="{AD48CAEF-F20E-8942-7684-0E3713D0B860}"/>
              </a:ext>
            </a:extLst>
          </p:cNvPr>
          <p:cNvPicPr>
            <a:picLocks noChangeAspect="1"/>
          </p:cNvPicPr>
          <p:nvPr/>
        </p:nvPicPr>
        <p:blipFill>
          <a:blip r:embed="rId2"/>
          <a:stretch>
            <a:fillRect/>
          </a:stretch>
        </p:blipFill>
        <p:spPr>
          <a:xfrm>
            <a:off x="7433151" y="1238594"/>
            <a:ext cx="4403407" cy="1068323"/>
          </a:xfrm>
          <a:prstGeom prst="rect">
            <a:avLst/>
          </a:prstGeom>
        </p:spPr>
      </p:pic>
      <p:sp>
        <p:nvSpPr>
          <p:cNvPr id="7" name="TextBox 6">
            <a:extLst>
              <a:ext uri="{FF2B5EF4-FFF2-40B4-BE49-F238E27FC236}">
                <a16:creationId xmlns:a16="http://schemas.microsoft.com/office/drawing/2014/main" id="{63B889C1-6C18-D6F3-0665-77C6AF85B2EC}"/>
              </a:ext>
            </a:extLst>
          </p:cNvPr>
          <p:cNvSpPr txBox="1"/>
          <p:nvPr/>
        </p:nvSpPr>
        <p:spPr>
          <a:xfrm>
            <a:off x="198120" y="2976858"/>
            <a:ext cx="11863070" cy="646331"/>
          </a:xfrm>
          <a:prstGeom prst="rect">
            <a:avLst/>
          </a:prstGeom>
          <a:noFill/>
        </p:spPr>
        <p:txBody>
          <a:bodyPr wrap="square">
            <a:spAutoFit/>
          </a:bodyPr>
          <a:lstStyle/>
          <a:p>
            <a:r>
              <a:rPr lang="en-US" b="1" dirty="0">
                <a:latin typeface="Verdana" panose="020B0604030504040204" pitchFamily="34" charset="0"/>
                <a:ea typeface="Verdana" panose="020B0604030504040204" pitchFamily="34" charset="0"/>
              </a:rPr>
              <a:t>Maulana Muhammad Qasim Nanotawi</a:t>
            </a:r>
            <a:r>
              <a:rPr lang="en-US" dirty="0">
                <a:latin typeface="Verdana" panose="020B0604030504040204" pitchFamily="34" charset="0"/>
                <a:ea typeface="Verdana" panose="020B0604030504040204" pitchFamily="34" charset="0"/>
              </a:rPr>
              <a:t>, founder of the Deobandi sect, which is now in the forefront of distorting the meaning of Khatamun-Nabiyyin, writes:</a:t>
            </a:r>
          </a:p>
        </p:txBody>
      </p:sp>
      <p:sp>
        <p:nvSpPr>
          <p:cNvPr id="9" name="TextBox 8">
            <a:extLst>
              <a:ext uri="{FF2B5EF4-FFF2-40B4-BE49-F238E27FC236}">
                <a16:creationId xmlns:a16="http://schemas.microsoft.com/office/drawing/2014/main" id="{B654405C-33EB-AC77-AB5A-6849B488DA27}"/>
              </a:ext>
            </a:extLst>
          </p:cNvPr>
          <p:cNvSpPr txBox="1"/>
          <p:nvPr/>
        </p:nvSpPr>
        <p:spPr>
          <a:xfrm>
            <a:off x="198120" y="3740975"/>
            <a:ext cx="11993880" cy="252376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Prophets are similar to governors as they are charged with the duty of delivering divine commandments to the people. They are God’s vicegerents. Therefore, it is necessary for them to hold positions of authority. The office of a governor or minister is considered the highest in a chain of subordinate officers. A governor or a minister has the authority to set aside the orders or directives of his subordinates. His orders, on the other hand, cannot be set aside by subordinate officers. The final authority rests with the governor. Similarly, there is no one above the ranks or with more authority than the ‘Khatamun-Nabiyyin.’ All others are subordinate to him. </a:t>
            </a:r>
          </a:p>
          <a:p>
            <a:endParaRPr lang="en-US" dirty="0">
              <a:latin typeface="Verdana" panose="020B0604030504040204" pitchFamily="34" charset="0"/>
              <a:ea typeface="Verdana" panose="020B0604030504040204" pitchFamily="34" charset="0"/>
            </a:endParaRPr>
          </a:p>
          <a:p>
            <a:pPr algn="r"/>
            <a:r>
              <a:rPr lang="en-US" sz="1400" b="1" i="1" dirty="0">
                <a:latin typeface="Verdana" panose="020B0604030504040204" pitchFamily="34" charset="0"/>
                <a:ea typeface="Verdana" panose="020B0604030504040204" pitchFamily="34" charset="0"/>
              </a:rPr>
              <a:t>(Collection of Rare Periodicals and Addresses— Mubahathah Shahjahanpur, 1914, p. 25) </a:t>
            </a:r>
          </a:p>
        </p:txBody>
      </p:sp>
    </p:spTree>
    <p:extLst>
      <p:ext uri="{BB962C8B-B14F-4D97-AF65-F5344CB8AC3E}">
        <p14:creationId xmlns:p14="http://schemas.microsoft.com/office/powerpoint/2010/main" val="76365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5220586" y="276447"/>
            <a:ext cx="687616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Opinion of non-Ahmadi Scholars</a:t>
            </a:r>
          </a:p>
        </p:txBody>
      </p:sp>
      <p:sp>
        <p:nvSpPr>
          <p:cNvPr id="6" name="TextBox 5">
            <a:extLst>
              <a:ext uri="{FF2B5EF4-FFF2-40B4-BE49-F238E27FC236}">
                <a16:creationId xmlns:a16="http://schemas.microsoft.com/office/drawing/2014/main" id="{3E208E69-7498-86F6-F9C4-2F0DDB4EA00C}"/>
              </a:ext>
            </a:extLst>
          </p:cNvPr>
          <p:cNvSpPr txBox="1"/>
          <p:nvPr/>
        </p:nvSpPr>
        <p:spPr>
          <a:xfrm>
            <a:off x="171451" y="1582340"/>
            <a:ext cx="11982450" cy="3693319"/>
          </a:xfrm>
          <a:prstGeom prst="rect">
            <a:avLst/>
          </a:prstGeom>
          <a:noFill/>
        </p:spPr>
        <p:txBody>
          <a:bodyPr wrap="square">
            <a:spAutoFit/>
          </a:bodyPr>
          <a:lstStyle/>
          <a:p>
            <a:pPr algn="l"/>
            <a:r>
              <a:rPr lang="en-US" b="1" i="0" dirty="0">
                <a:solidFill>
                  <a:srgbClr val="212529"/>
                </a:solidFill>
                <a:effectLst/>
                <a:latin typeface="Verdana" panose="020B0604030504040204" pitchFamily="34" charset="0"/>
                <a:ea typeface="Verdana" panose="020B0604030504040204" pitchFamily="34" charset="0"/>
              </a:rPr>
              <a:t>Advent of a Prophet within the Ummah is Not in Conflict with ‘Khatm-e-Nubuwwat’</a:t>
            </a:r>
          </a:p>
          <a:p>
            <a:pPr algn="l"/>
            <a:endParaRPr lang="en-US" i="0" dirty="0">
              <a:solidFill>
                <a:srgbClr val="212529"/>
              </a:solidFill>
              <a:effectLst/>
              <a:latin typeface="Verdana" panose="020B0604030504040204" pitchFamily="34" charset="0"/>
              <a:ea typeface="Verdana" panose="020B0604030504040204" pitchFamily="34" charset="0"/>
            </a:endParaRPr>
          </a:p>
          <a:p>
            <a:pPr algn="l"/>
            <a:r>
              <a:rPr lang="en-US" i="0" dirty="0">
                <a:solidFill>
                  <a:srgbClr val="212529"/>
                </a:solidFill>
                <a:effectLst/>
                <a:latin typeface="Verdana" panose="020B0604030504040204" pitchFamily="34" charset="0"/>
                <a:ea typeface="Verdana" panose="020B0604030504040204" pitchFamily="34" charset="0"/>
              </a:rPr>
              <a:t>Now where does their claim go that all past righteous scholars were unanimous in their interpretation and had no doubt about Khatamiyyat having no other meaning than being last in regard to time, and that there can be no other Prophet of any kind. </a:t>
            </a:r>
            <a:r>
              <a:rPr lang="en-US" b="1" i="0" dirty="0">
                <a:solidFill>
                  <a:srgbClr val="212529"/>
                </a:solidFill>
                <a:effectLst/>
                <a:latin typeface="Verdana" panose="020B0604030504040204" pitchFamily="34" charset="0"/>
                <a:ea typeface="Verdana" panose="020B0604030504040204" pitchFamily="34" charset="0"/>
              </a:rPr>
              <a:t>Hadrat Mujaddid Alf-e-Thani </a:t>
            </a:r>
            <a:r>
              <a:rPr lang="en-US" i="0" dirty="0">
                <a:solidFill>
                  <a:srgbClr val="212529"/>
                </a:solidFill>
                <a:effectLst/>
                <a:latin typeface="Verdana" panose="020B0604030504040204" pitchFamily="34" charset="0"/>
                <a:ea typeface="Verdana" panose="020B0604030504040204" pitchFamily="34" charset="0"/>
              </a:rPr>
              <a:t>who holds a high rank among the Muslims of the Indo-Pak subcontinent, says:</a:t>
            </a:r>
          </a:p>
          <a:p>
            <a:pPr algn="l"/>
            <a:endParaRPr lang="en-US" dirty="0">
              <a:solidFill>
                <a:srgbClr val="212529"/>
              </a:solidFill>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Following the advent of Hadrat Muhammad the Chosen One, the Seal of the Prophet</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the attainment of the attributes of prophethood by his followers as subordinate or by way of inheritance, will in no way conflict with his status as the Seal of the Prophets. So do not be amongst the doubters. </a:t>
            </a:r>
          </a:p>
          <a:p>
            <a:pPr algn="r"/>
            <a:endParaRPr lang="en-US" b="1" i="1" dirty="0">
              <a:latin typeface="Verdana" panose="020B0604030504040204" pitchFamily="34" charset="0"/>
              <a:ea typeface="Verdana" panose="020B0604030504040204" pitchFamily="34" charset="0"/>
            </a:endParaRPr>
          </a:p>
          <a:p>
            <a:pPr algn="r"/>
            <a:r>
              <a:rPr lang="en-US" b="1" i="1" dirty="0">
                <a:latin typeface="Verdana" panose="020B0604030504040204" pitchFamily="34" charset="0"/>
                <a:ea typeface="Verdana" panose="020B0604030504040204" pitchFamily="34" charset="0"/>
              </a:rPr>
              <a:t>(Maktubat Imam Rabbani, Book 1, Maktub no. 301, vol. 5, p. 141)</a:t>
            </a:r>
          </a:p>
          <a:p>
            <a:pPr algn="l"/>
            <a:endParaRPr lang="en-US" i="0" dirty="0">
              <a:solidFill>
                <a:srgbClr val="212529"/>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5883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972C49-276F-4A73-FB9B-16FFE2B6EEB0}"/>
              </a:ext>
            </a:extLst>
          </p:cNvPr>
          <p:cNvSpPr txBox="1"/>
          <p:nvPr/>
        </p:nvSpPr>
        <p:spPr>
          <a:xfrm>
            <a:off x="228600" y="2485222"/>
            <a:ext cx="11734800" cy="1600438"/>
          </a:xfrm>
          <a:prstGeom prst="rect">
            <a:avLst/>
          </a:prstGeom>
          <a:noFill/>
        </p:spPr>
        <p:txBody>
          <a:bodyPr wrap="square">
            <a:spAutoFit/>
          </a:bodyPr>
          <a:lstStyle/>
          <a:p>
            <a:pPr algn="ctr"/>
            <a:r>
              <a:rPr lang="en-US" b="1" dirty="0">
                <a:latin typeface="Verdana" panose="020B0604030504040204" pitchFamily="34" charset="0"/>
                <a:ea typeface="Verdana" panose="020B0604030504040204" pitchFamily="34" charset="0"/>
                <a:hlinkClick r:id="rId2"/>
              </a:rPr>
              <a:t>True Insights into the Concept of Khatm-e-Nubuwwat </a:t>
            </a:r>
            <a:endParaRPr lang="en-US" sz="2000" b="1" dirty="0">
              <a:latin typeface="Verdana" panose="020B0604030504040204" pitchFamily="34" charset="0"/>
              <a:ea typeface="Verdana" panose="020B0604030504040204" pitchFamily="34" charset="0"/>
            </a:endParaRPr>
          </a:p>
          <a:p>
            <a:pPr algn="ctr"/>
            <a:endParaRPr lang="en-US" sz="1600" b="1" i="1" dirty="0">
              <a:latin typeface="Verdana" panose="020B0604030504040204" pitchFamily="34" charset="0"/>
              <a:ea typeface="Verdana" panose="020B0604030504040204" pitchFamily="34" charset="0"/>
            </a:endParaRPr>
          </a:p>
          <a:p>
            <a:pPr algn="ctr"/>
            <a:r>
              <a:rPr lang="en-US" sz="1600" b="1" i="1" dirty="0">
                <a:latin typeface="Verdana" panose="020B0604030504040204" pitchFamily="34" charset="0"/>
                <a:ea typeface="Verdana" panose="020B0604030504040204" pitchFamily="34" charset="0"/>
              </a:rPr>
              <a:t>A Review of the Pakistani Government’s “White Paper”: Qadiyaniyyat— A Grave Threat to Islam </a:t>
            </a:r>
          </a:p>
          <a:p>
            <a:pPr algn="ctr"/>
            <a:r>
              <a:rPr lang="en-US" sz="1600" b="1" i="1" dirty="0">
                <a:latin typeface="Verdana" panose="020B0604030504040204" pitchFamily="34" charset="0"/>
                <a:ea typeface="Verdana" panose="020B0604030504040204" pitchFamily="34" charset="0"/>
              </a:rPr>
              <a:t>Replies to Some Allegations</a:t>
            </a:r>
          </a:p>
          <a:p>
            <a:pPr algn="ctr"/>
            <a:endParaRPr lang="en-US" sz="1600" b="1" i="1" dirty="0">
              <a:latin typeface="Verdana" panose="020B0604030504040204" pitchFamily="34" charset="0"/>
              <a:ea typeface="Verdana" panose="020B0604030504040204" pitchFamily="34" charset="0"/>
            </a:endParaRPr>
          </a:p>
          <a:p>
            <a:pPr algn="ctr"/>
            <a:r>
              <a:rPr lang="en-US" sz="1600" b="1" dirty="0">
                <a:latin typeface="Verdana" panose="020B0604030504040204" pitchFamily="34" charset="0"/>
                <a:ea typeface="Verdana" panose="020B0604030504040204" pitchFamily="34" charset="0"/>
              </a:rPr>
              <a:t>Hadrat Mirza Tahir Ahmad, Khalifatul-Masih IV</a:t>
            </a:r>
            <a:r>
              <a:rPr lang="en-US" sz="1600" b="1" baseline="30000" dirty="0">
                <a:latin typeface="Verdana" panose="020B0604030504040204" pitchFamily="34" charset="0"/>
                <a:ea typeface="Verdana" panose="020B0604030504040204" pitchFamily="34" charset="0"/>
              </a:rPr>
              <a:t>rta</a:t>
            </a:r>
          </a:p>
        </p:txBody>
      </p:sp>
      <p:sp>
        <p:nvSpPr>
          <p:cNvPr id="2" name="TextBox 1">
            <a:extLst>
              <a:ext uri="{FF2B5EF4-FFF2-40B4-BE49-F238E27FC236}">
                <a16:creationId xmlns:a16="http://schemas.microsoft.com/office/drawing/2014/main" id="{004A27FA-984D-09F0-74C0-591DF0810F5C}"/>
              </a:ext>
            </a:extLst>
          </p:cNvPr>
          <p:cNvSpPr txBox="1"/>
          <p:nvPr/>
        </p:nvSpPr>
        <p:spPr>
          <a:xfrm>
            <a:off x="7315200" y="253763"/>
            <a:ext cx="4876800" cy="523220"/>
          </a:xfrm>
          <a:prstGeom prst="rect">
            <a:avLst/>
          </a:prstGeom>
          <a:noFill/>
        </p:spPr>
        <p:txBody>
          <a:bodyPr wrap="square">
            <a:spAutoFit/>
          </a:bodyPr>
          <a:lstStyle>
            <a:defPPr>
              <a:defRPr lang="en-US"/>
            </a:defPPr>
            <a:lvl1pPr algn="r">
              <a:defRPr sz="2800" b="1">
                <a:solidFill>
                  <a:schemeClr val="bg1"/>
                </a:solidFill>
                <a:latin typeface="Verdana" panose="020B0604030504040204" pitchFamily="34" charset="0"/>
                <a:ea typeface="Verdana" panose="020B0604030504040204" pitchFamily="34" charset="0"/>
              </a:defRPr>
            </a:lvl1pPr>
          </a:lstStyle>
          <a:p>
            <a:r>
              <a:rPr lang="en-US" dirty="0"/>
              <a:t>For Further Insight</a:t>
            </a:r>
          </a:p>
        </p:txBody>
      </p:sp>
    </p:spTree>
    <p:extLst>
      <p:ext uri="{BB962C8B-B14F-4D97-AF65-F5344CB8AC3E}">
        <p14:creationId xmlns:p14="http://schemas.microsoft.com/office/powerpoint/2010/main" val="3542465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10D50-385B-B9D9-121D-121CACD9306B}"/>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Salat</a:t>
            </a:r>
          </a:p>
        </p:txBody>
      </p:sp>
      <p:sp>
        <p:nvSpPr>
          <p:cNvPr id="12" name="TextBox 11">
            <a:extLst>
              <a:ext uri="{FF2B5EF4-FFF2-40B4-BE49-F238E27FC236}">
                <a16:creationId xmlns:a16="http://schemas.microsoft.com/office/drawing/2014/main" id="{2CF57150-FD86-5398-84C0-B238225C9E35}"/>
              </a:ext>
            </a:extLst>
          </p:cNvPr>
          <p:cNvSpPr txBox="1"/>
          <p:nvPr/>
        </p:nvSpPr>
        <p:spPr>
          <a:xfrm>
            <a:off x="111247" y="1028343"/>
            <a:ext cx="6248400" cy="4801314"/>
          </a:xfrm>
          <a:prstGeom prst="rect">
            <a:avLst/>
          </a:prstGeom>
          <a:noFill/>
        </p:spPr>
        <p:txBody>
          <a:bodyPr wrap="square">
            <a:spAutoFit/>
          </a:bodyPr>
          <a:lstStyle/>
          <a:p>
            <a:r>
              <a:rPr lang="en-US" sz="1700" b="1" dirty="0">
                <a:latin typeface="Verdana" panose="020B0604030504040204" pitchFamily="34" charset="0"/>
                <a:ea typeface="Verdana" panose="020B0604030504040204" pitchFamily="34" charset="0"/>
              </a:rPr>
              <a:t>The Lives of the Pious </a:t>
            </a:r>
          </a:p>
          <a:p>
            <a:r>
              <a:rPr lang="en-US" sz="1700" dirty="0">
                <a:latin typeface="Verdana" panose="020B0604030504040204" pitchFamily="34" charset="0"/>
                <a:ea typeface="Verdana" panose="020B0604030504040204" pitchFamily="34" charset="0"/>
              </a:rPr>
              <a:t>The pious, holy and righteous personages who have passed throughout history, spent their nights standing and in prostration until the sun would rise upon them. Do you believe that they possessed extraordinary physical strength? Were they well-built, strong, muscular wrestlers? Not at all. Know well that physical power and strength can never accomplish that which spiritual power and strength can. You must have observed many people who eat three or four times a day and consume many fine and nutritious foods like pilau rice, but what is the outcome? They remain asleep and go on snoring until the sun rises. They become so completely overtaken by sleep and sloth that even to offer the Isha prayer becomes an arduous and incredibly difficult task, let alone Tahajjud.</a:t>
            </a:r>
          </a:p>
          <a:p>
            <a:endParaRPr lang="en-US" sz="1700" dirty="0">
              <a:latin typeface="Verdana" panose="020B0604030504040204" pitchFamily="34" charset="0"/>
              <a:ea typeface="Verdana" panose="020B0604030504040204" pitchFamily="34" charset="0"/>
            </a:endParaRPr>
          </a:p>
          <a:p>
            <a:pPr algn="r"/>
            <a:r>
              <a:rPr lang="en-US" sz="1700" b="1" i="1" dirty="0">
                <a:latin typeface="Verdana" panose="020B0604030504040204" pitchFamily="34" charset="0"/>
                <a:ea typeface="Verdana" panose="020B0604030504040204" pitchFamily="34" charset="0"/>
              </a:rPr>
              <a:t>Malfuzat, Volume 1, P.54</a:t>
            </a:r>
          </a:p>
        </p:txBody>
      </p:sp>
      <p:pic>
        <p:nvPicPr>
          <p:cNvPr id="14" name="Picture 13">
            <a:extLst>
              <a:ext uri="{FF2B5EF4-FFF2-40B4-BE49-F238E27FC236}">
                <a16:creationId xmlns:a16="http://schemas.microsoft.com/office/drawing/2014/main" id="{D746DC72-D645-A241-C7F6-D135630FD89B}"/>
              </a:ext>
            </a:extLst>
          </p:cNvPr>
          <p:cNvPicPr>
            <a:picLocks noChangeAspect="1"/>
          </p:cNvPicPr>
          <p:nvPr/>
        </p:nvPicPr>
        <p:blipFill>
          <a:blip r:embed="rId2"/>
          <a:stretch>
            <a:fillRect/>
          </a:stretch>
        </p:blipFill>
        <p:spPr>
          <a:xfrm>
            <a:off x="6359647" y="1303854"/>
            <a:ext cx="5721106" cy="3449490"/>
          </a:xfrm>
          <a:prstGeom prst="rect">
            <a:avLst/>
          </a:prstGeom>
        </p:spPr>
      </p:pic>
    </p:spTree>
    <p:extLst>
      <p:ext uri="{BB962C8B-B14F-4D97-AF65-F5344CB8AC3E}">
        <p14:creationId xmlns:p14="http://schemas.microsoft.com/office/powerpoint/2010/main" val="205225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EE7C3-65A4-7147-BC0E-BCA4B5E436C5}"/>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Al Wasiyyat</a:t>
            </a:r>
          </a:p>
        </p:txBody>
      </p:sp>
      <p:sp>
        <p:nvSpPr>
          <p:cNvPr id="5" name="TextBox 4">
            <a:extLst>
              <a:ext uri="{FF2B5EF4-FFF2-40B4-BE49-F238E27FC236}">
                <a16:creationId xmlns:a16="http://schemas.microsoft.com/office/drawing/2014/main" id="{8FF6317A-AB04-DC8A-1EC8-3DA9FD5D2B76}"/>
              </a:ext>
            </a:extLst>
          </p:cNvPr>
          <p:cNvSpPr txBox="1"/>
          <p:nvPr/>
        </p:nvSpPr>
        <p:spPr>
          <a:xfrm>
            <a:off x="335280" y="1012339"/>
            <a:ext cx="11761470" cy="1938992"/>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So dear friends! since it is the Sunnatullah, from time immemorial, that God Almighty shows two Manifestations so that the two false joys of the opponents be put to an end; it is not possible now that God should relinquish His Sunnah of old. So, do not grieve over what I have said to you; nor should your hearts be distressed. For it is essential for you to witness the second Manifestation also, and its Coming is better for you because it is everlasting the continuity of which will not end till the Day of Judgement.</a:t>
            </a:r>
          </a:p>
        </p:txBody>
      </p:sp>
      <p:grpSp>
        <p:nvGrpSpPr>
          <p:cNvPr id="10" name="Group 9">
            <a:extLst>
              <a:ext uri="{FF2B5EF4-FFF2-40B4-BE49-F238E27FC236}">
                <a16:creationId xmlns:a16="http://schemas.microsoft.com/office/drawing/2014/main" id="{2A464B42-395C-6CE1-348B-26BD73719A2A}"/>
              </a:ext>
            </a:extLst>
          </p:cNvPr>
          <p:cNvGrpSpPr/>
          <p:nvPr/>
        </p:nvGrpSpPr>
        <p:grpSpPr>
          <a:xfrm>
            <a:off x="2470784" y="3264426"/>
            <a:ext cx="6876416" cy="2861079"/>
            <a:chOff x="2938144" y="3187419"/>
            <a:chExt cx="6876416" cy="2861079"/>
          </a:xfrm>
        </p:grpSpPr>
        <p:pic>
          <p:nvPicPr>
            <p:cNvPr id="9" name="Picture 8">
              <a:extLst>
                <a:ext uri="{FF2B5EF4-FFF2-40B4-BE49-F238E27FC236}">
                  <a16:creationId xmlns:a16="http://schemas.microsoft.com/office/drawing/2014/main" id="{B50DE686-0631-A307-1FEC-B39A89A35F70}"/>
                </a:ext>
              </a:extLst>
            </p:cNvPr>
            <p:cNvPicPr>
              <a:picLocks noChangeAspect="1"/>
            </p:cNvPicPr>
            <p:nvPr/>
          </p:nvPicPr>
          <p:blipFill>
            <a:blip r:embed="rId2"/>
            <a:stretch>
              <a:fillRect/>
            </a:stretch>
          </p:blipFill>
          <p:spPr>
            <a:xfrm>
              <a:off x="3017520" y="3187419"/>
              <a:ext cx="6797040" cy="2861079"/>
            </a:xfrm>
            <a:prstGeom prst="rect">
              <a:avLst/>
            </a:prstGeom>
          </p:spPr>
        </p:pic>
        <p:sp>
          <p:nvSpPr>
            <p:cNvPr id="6" name="TextBox 5">
              <a:extLst>
                <a:ext uri="{FF2B5EF4-FFF2-40B4-BE49-F238E27FC236}">
                  <a16:creationId xmlns:a16="http://schemas.microsoft.com/office/drawing/2014/main" id="{3D709FC7-86E4-EA57-6967-46E561DD0D95}"/>
                </a:ext>
              </a:extLst>
            </p:cNvPr>
            <p:cNvSpPr txBox="1"/>
            <p:nvPr/>
          </p:nvSpPr>
          <p:spPr>
            <a:xfrm>
              <a:off x="2938144" y="5679166"/>
              <a:ext cx="5291455"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81995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80762"/>
            <a:ext cx="11404160" cy="369332"/>
          </a:xfrm>
          <a:prstGeom prst="rect">
            <a:avLst/>
          </a:prstGeom>
          <a:noFill/>
        </p:spPr>
        <p:txBody>
          <a:bodyPr wrap="square">
            <a:spAutoFit/>
          </a:bodyPr>
          <a:lstStyle/>
          <a:p>
            <a:r>
              <a:rPr lang="en-US" i="0" dirty="0">
                <a:effectLst/>
                <a:latin typeface="Verdana" panose="020B0604030504040204" pitchFamily="34" charset="0"/>
                <a:ea typeface="Verdana" panose="020B0604030504040204" pitchFamily="34" charset="0"/>
              </a:rPr>
              <a:t>Q. You have two coins equaling 30 cents; one of them is not a quarter. Which coins do you have?</a:t>
            </a:r>
            <a:endParaRPr lang="en-US"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902397" y="1508976"/>
            <a:ext cx="7085985" cy="1046527"/>
          </a:xfrm>
          <a:prstGeom prst="rect">
            <a:avLst/>
          </a:prstGeom>
          <a:noFill/>
          <a:ln>
            <a:noFill/>
          </a:ln>
          <a:effectLst/>
        </p:spPr>
        <p:txBody>
          <a:bodyPr vert="horz" wrap="none" lIns="0" tIns="0" rIns="0" bIns="0" numCol="1" anchor="t" anchorCtr="0" compatLnSpc="1">
            <a:prstTxWarp prst="textNoShape">
              <a:avLst/>
            </a:prstTxWarp>
            <a:noAutofit/>
          </a:bodyPr>
          <a:lstStyle/>
          <a:p>
            <a:pPr marL="285750" lvl="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dime and a nickel</a:t>
            </a:r>
          </a:p>
          <a:p>
            <a:pPr marL="28575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quarter and a nickel </a:t>
            </a:r>
          </a:p>
          <a:p>
            <a:pPr marL="285750" lvl="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quarter and a dime</a:t>
            </a:r>
          </a:p>
          <a:p>
            <a:pPr marL="285750" lvl="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dime and a dime</a:t>
            </a:r>
          </a:p>
        </p:txBody>
      </p:sp>
      <p:sp>
        <p:nvSpPr>
          <p:cNvPr id="8" name="TextBox 7">
            <a:extLst>
              <a:ext uri="{FF2B5EF4-FFF2-40B4-BE49-F238E27FC236}">
                <a16:creationId xmlns:a16="http://schemas.microsoft.com/office/drawing/2014/main" id="{7F977F9F-F9FA-11DA-8293-9634017DAEE5}"/>
              </a:ext>
            </a:extLst>
          </p:cNvPr>
          <p:cNvSpPr txBox="1"/>
          <p:nvPr/>
        </p:nvSpPr>
        <p:spPr>
          <a:xfrm>
            <a:off x="544000" y="2784396"/>
            <a:ext cx="1140416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sz="1800" dirty="0"/>
              <a:t>Q. If Mrs. Smith’s rooster lays an egg in Mr. Brown’s yard, who owns the egg?</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902397" y="3170244"/>
            <a:ext cx="2445160" cy="1077218"/>
          </a:xfrm>
          <a:prstGeom prst="rect">
            <a:avLst/>
          </a:prstGeom>
          <a:noFill/>
        </p:spPr>
        <p:txBody>
          <a:bodyPr wrap="square">
            <a:spAutoFit/>
          </a:bodyPr>
          <a:lstStyle/>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Mr. Brown</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Mrs. Smith</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No one</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Mr. Smith</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44000" y="4322368"/>
            <a:ext cx="11284206" cy="646331"/>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sz="1800" dirty="0"/>
              <a:t>Q. There were ten cars in the shop. Customers bought all but nine of them. How many remain in the shop?</a:t>
            </a:r>
          </a:p>
        </p:txBody>
      </p:sp>
      <p:sp>
        <p:nvSpPr>
          <p:cNvPr id="3" name="Rectangle 3">
            <a:extLst>
              <a:ext uri="{FF2B5EF4-FFF2-40B4-BE49-F238E27FC236}">
                <a16:creationId xmlns:a16="http://schemas.microsoft.com/office/drawing/2014/main" id="{D3B9C81D-2142-3166-449F-9FA0CE159EC9}"/>
              </a:ext>
            </a:extLst>
          </p:cNvPr>
          <p:cNvSpPr>
            <a:spLocks noChangeArrowheads="1"/>
          </p:cNvSpPr>
          <p:nvPr/>
        </p:nvSpPr>
        <p:spPr bwMode="auto">
          <a:xfrm>
            <a:off x="902397" y="5043606"/>
            <a:ext cx="2445160" cy="1077218"/>
          </a:xfrm>
          <a:prstGeom prst="rect">
            <a:avLst/>
          </a:prstGeom>
          <a:noFill/>
        </p:spPr>
        <p:txBody>
          <a:bodyPr wrap="square">
            <a:spAutoFit/>
          </a:bodyPr>
          <a:lstStyle/>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8</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0</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1</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9</a:t>
            </a:r>
          </a:p>
        </p:txBody>
      </p:sp>
    </p:spTree>
    <p:extLst>
      <p:ext uri="{BB962C8B-B14F-4D97-AF65-F5344CB8AC3E}">
        <p14:creationId xmlns:p14="http://schemas.microsoft.com/office/powerpoint/2010/main" val="379744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4" name="TextBox 3">
            <a:extLst>
              <a:ext uri="{FF2B5EF4-FFF2-40B4-BE49-F238E27FC236}">
                <a16:creationId xmlns:a16="http://schemas.microsoft.com/office/drawing/2014/main" id="{B56158EA-180B-C789-E74C-6D52EFD1D267}"/>
              </a:ext>
            </a:extLst>
          </p:cNvPr>
          <p:cNvSpPr txBox="1"/>
          <p:nvPr/>
        </p:nvSpPr>
        <p:spPr>
          <a:xfrm>
            <a:off x="544000" y="1080762"/>
            <a:ext cx="11404160" cy="369332"/>
          </a:xfrm>
          <a:prstGeom prst="rect">
            <a:avLst/>
          </a:prstGeom>
          <a:noFill/>
        </p:spPr>
        <p:txBody>
          <a:bodyPr wrap="square">
            <a:spAutoFit/>
          </a:bodyPr>
          <a:lstStyle/>
          <a:p>
            <a:r>
              <a:rPr lang="en-US" i="0" dirty="0">
                <a:effectLst/>
                <a:latin typeface="Verdana" panose="020B0604030504040204" pitchFamily="34" charset="0"/>
                <a:ea typeface="Verdana" panose="020B0604030504040204" pitchFamily="34" charset="0"/>
              </a:rPr>
              <a:t>Q. You have two coins equaling 30 cents; one of them is not a quarter. Which coins do you have?</a:t>
            </a:r>
            <a:endParaRPr lang="en-US" dirty="0">
              <a:latin typeface="Verdana" panose="020B0604030504040204" pitchFamily="34" charset="0"/>
              <a:ea typeface="Verdana" panose="020B0604030504040204" pitchFamily="34" charset="0"/>
            </a:endParaRPr>
          </a:p>
        </p:txBody>
      </p:sp>
      <p:sp>
        <p:nvSpPr>
          <p:cNvPr id="6" name="Rectangle 2">
            <a:extLst>
              <a:ext uri="{FF2B5EF4-FFF2-40B4-BE49-F238E27FC236}">
                <a16:creationId xmlns:a16="http://schemas.microsoft.com/office/drawing/2014/main" id="{7FC86118-D606-1EC4-CD32-A2370E423E5E}"/>
              </a:ext>
            </a:extLst>
          </p:cNvPr>
          <p:cNvSpPr>
            <a:spLocks noChangeArrowheads="1"/>
          </p:cNvSpPr>
          <p:nvPr/>
        </p:nvSpPr>
        <p:spPr bwMode="auto">
          <a:xfrm>
            <a:off x="902397" y="1508976"/>
            <a:ext cx="7085985" cy="1046527"/>
          </a:xfrm>
          <a:prstGeom prst="rect">
            <a:avLst/>
          </a:prstGeom>
          <a:noFill/>
          <a:ln>
            <a:noFill/>
          </a:ln>
          <a:effectLst/>
        </p:spPr>
        <p:txBody>
          <a:bodyPr vert="horz" wrap="none" lIns="0" tIns="0" rIns="0" bIns="0" numCol="1" anchor="t" anchorCtr="0" compatLnSpc="1">
            <a:prstTxWarp prst="textNoShape">
              <a:avLst/>
            </a:prstTxWarp>
            <a:noAutofit/>
          </a:bodyPr>
          <a:lstStyle/>
          <a:p>
            <a:pPr marL="285750" lvl="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dime and a nickel</a:t>
            </a:r>
          </a:p>
          <a:p>
            <a:pPr marL="285750" indent="-285750" eaLnBrk="0" fontAlgn="base" hangingPunct="0">
              <a:spcBef>
                <a:spcPct val="0"/>
              </a:spcBef>
              <a:spcAft>
                <a:spcPct val="0"/>
              </a:spcAft>
              <a:buFont typeface="+mj-lt"/>
              <a:buAutoNum type="arabicPeriod"/>
            </a:pPr>
            <a:r>
              <a:rPr lang="en-US" altLang="en-US" sz="1600" dirty="0">
                <a:highlight>
                  <a:srgbClr val="00FFFF"/>
                </a:highlight>
                <a:latin typeface="Verdana" panose="020B0604030504040204" pitchFamily="34" charset="0"/>
                <a:ea typeface="Verdana" panose="020B0604030504040204" pitchFamily="34" charset="0"/>
              </a:rPr>
              <a:t>A quarter and a nickel – The nickel is not a quarter </a:t>
            </a:r>
          </a:p>
          <a:p>
            <a:pPr marL="285750" lvl="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quarter and a dime</a:t>
            </a:r>
          </a:p>
          <a:p>
            <a:pPr marL="285750" lvl="0" indent="-285750" eaLnBrk="0" fontAlgn="base" hangingPunct="0">
              <a:spcBef>
                <a:spcPct val="0"/>
              </a:spcBef>
              <a:spcAft>
                <a:spcPct val="0"/>
              </a:spcAft>
              <a:buFont typeface="+mj-lt"/>
              <a:buAutoNum type="arabicPeriod"/>
            </a:pPr>
            <a:r>
              <a:rPr lang="en-US" altLang="en-US" sz="1600" dirty="0">
                <a:latin typeface="Verdana" panose="020B0604030504040204" pitchFamily="34" charset="0"/>
                <a:ea typeface="Verdana" panose="020B0604030504040204" pitchFamily="34" charset="0"/>
              </a:rPr>
              <a:t>A dime and a dime</a:t>
            </a:r>
          </a:p>
        </p:txBody>
      </p:sp>
      <p:sp>
        <p:nvSpPr>
          <p:cNvPr id="8" name="TextBox 7">
            <a:extLst>
              <a:ext uri="{FF2B5EF4-FFF2-40B4-BE49-F238E27FC236}">
                <a16:creationId xmlns:a16="http://schemas.microsoft.com/office/drawing/2014/main" id="{7F977F9F-F9FA-11DA-8293-9634017DAEE5}"/>
              </a:ext>
            </a:extLst>
          </p:cNvPr>
          <p:cNvSpPr txBox="1"/>
          <p:nvPr/>
        </p:nvSpPr>
        <p:spPr>
          <a:xfrm>
            <a:off x="544000" y="2784396"/>
            <a:ext cx="1140416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sz="1800" dirty="0"/>
              <a:t>Q. If Mrs. Smith’s rooster lays an egg in Mr. Brown’s yard, who owns the egg?</a:t>
            </a:r>
          </a:p>
        </p:txBody>
      </p:sp>
      <p:sp>
        <p:nvSpPr>
          <p:cNvPr id="9" name="Rectangle 3">
            <a:extLst>
              <a:ext uri="{FF2B5EF4-FFF2-40B4-BE49-F238E27FC236}">
                <a16:creationId xmlns:a16="http://schemas.microsoft.com/office/drawing/2014/main" id="{1CC7C646-B0F9-C15F-07EA-7585A08556FE}"/>
              </a:ext>
            </a:extLst>
          </p:cNvPr>
          <p:cNvSpPr>
            <a:spLocks noChangeArrowheads="1"/>
          </p:cNvSpPr>
          <p:nvPr/>
        </p:nvSpPr>
        <p:spPr bwMode="auto">
          <a:xfrm>
            <a:off x="902396" y="3170244"/>
            <a:ext cx="5721923" cy="1077218"/>
          </a:xfrm>
          <a:prstGeom prst="rect">
            <a:avLst/>
          </a:prstGeom>
          <a:noFill/>
        </p:spPr>
        <p:txBody>
          <a:bodyPr wrap="square">
            <a:spAutoFit/>
          </a:bodyPr>
          <a:lstStyle/>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Mr. Brown</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Mrs. Smith</a:t>
            </a:r>
          </a:p>
          <a:p>
            <a:pPr marL="285750" indent="-285750">
              <a:buFont typeface="+mj-lt"/>
              <a:buAutoNum type="arabicPeriod"/>
            </a:pPr>
            <a:r>
              <a:rPr lang="en-US" altLang="en-US" sz="1600" dirty="0">
                <a:highlight>
                  <a:srgbClr val="00FFFF"/>
                </a:highlight>
                <a:latin typeface="Verdana" panose="020B0604030504040204" pitchFamily="34" charset="0"/>
                <a:ea typeface="Verdana" panose="020B0604030504040204" pitchFamily="34" charset="0"/>
              </a:rPr>
              <a:t>No one – Roosters don’t lay eggs</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Mr. Smith</a:t>
            </a:r>
          </a:p>
        </p:txBody>
      </p:sp>
      <p:sp>
        <p:nvSpPr>
          <p:cNvPr id="11" name="TextBox 10">
            <a:extLst>
              <a:ext uri="{FF2B5EF4-FFF2-40B4-BE49-F238E27FC236}">
                <a16:creationId xmlns:a16="http://schemas.microsoft.com/office/drawing/2014/main" id="{F59E2069-0B0E-B3BA-C339-71A62193B61D}"/>
              </a:ext>
            </a:extLst>
          </p:cNvPr>
          <p:cNvSpPr txBox="1"/>
          <p:nvPr/>
        </p:nvSpPr>
        <p:spPr>
          <a:xfrm>
            <a:off x="544000" y="4322368"/>
            <a:ext cx="11284206" cy="646331"/>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r>
              <a:rPr lang="en-US" sz="1800" dirty="0"/>
              <a:t>Q. There were ten cars in the shop. Customers bought all but nine of them. How many remain in the shop?</a:t>
            </a:r>
          </a:p>
        </p:txBody>
      </p:sp>
      <p:sp>
        <p:nvSpPr>
          <p:cNvPr id="3" name="Rectangle 3">
            <a:extLst>
              <a:ext uri="{FF2B5EF4-FFF2-40B4-BE49-F238E27FC236}">
                <a16:creationId xmlns:a16="http://schemas.microsoft.com/office/drawing/2014/main" id="{D3B9C81D-2142-3166-449F-9FA0CE159EC9}"/>
              </a:ext>
            </a:extLst>
          </p:cNvPr>
          <p:cNvSpPr>
            <a:spLocks noChangeArrowheads="1"/>
          </p:cNvSpPr>
          <p:nvPr/>
        </p:nvSpPr>
        <p:spPr bwMode="auto">
          <a:xfrm>
            <a:off x="902396" y="5043606"/>
            <a:ext cx="3537523" cy="1077218"/>
          </a:xfrm>
          <a:prstGeom prst="rect">
            <a:avLst/>
          </a:prstGeom>
          <a:noFill/>
        </p:spPr>
        <p:txBody>
          <a:bodyPr wrap="square">
            <a:spAutoFit/>
          </a:bodyPr>
          <a:lstStyle/>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8</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0</a:t>
            </a:r>
          </a:p>
          <a:p>
            <a:pPr marL="285750" indent="-285750">
              <a:buFont typeface="+mj-lt"/>
              <a:buAutoNum type="arabicPeriod"/>
            </a:pPr>
            <a:r>
              <a:rPr lang="en-US" altLang="en-US" sz="1600" dirty="0">
                <a:latin typeface="Verdana" panose="020B0604030504040204" pitchFamily="34" charset="0"/>
                <a:ea typeface="Verdana" panose="020B0604030504040204" pitchFamily="34" charset="0"/>
              </a:rPr>
              <a:t>1</a:t>
            </a:r>
          </a:p>
          <a:p>
            <a:pPr marL="285750" indent="-285750">
              <a:buFont typeface="+mj-lt"/>
              <a:buAutoNum type="arabicPeriod"/>
            </a:pPr>
            <a:r>
              <a:rPr lang="en-US" altLang="en-US" sz="1600" dirty="0">
                <a:highlight>
                  <a:srgbClr val="00FFFF"/>
                </a:highlight>
                <a:latin typeface="Verdana" panose="020B0604030504040204" pitchFamily="34" charset="0"/>
                <a:ea typeface="Verdana" panose="020B0604030504040204" pitchFamily="34" charset="0"/>
              </a:rPr>
              <a:t>9 – All but 9</a:t>
            </a:r>
          </a:p>
        </p:txBody>
      </p:sp>
    </p:spTree>
    <p:extLst>
      <p:ext uri="{BB962C8B-B14F-4D97-AF65-F5344CB8AC3E}">
        <p14:creationId xmlns:p14="http://schemas.microsoft.com/office/powerpoint/2010/main" val="54468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8BBC916-F468-60F3-3E1D-67345765394C}"/>
              </a:ext>
            </a:extLst>
          </p:cNvPr>
          <p:cNvSpPr txBox="1">
            <a:spLocks/>
          </p:cNvSpPr>
          <p:nvPr/>
        </p:nvSpPr>
        <p:spPr>
          <a:xfrm>
            <a:off x="838198" y="797251"/>
            <a:ext cx="10515600" cy="111731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b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Ghunnah - Noon Mushadad/Meem Mushadad</a:t>
            </a:r>
          </a:p>
        </p:txBody>
      </p:sp>
      <p:sp>
        <p:nvSpPr>
          <p:cNvPr id="3" name="TextBox 2">
            <a:extLst>
              <a:ext uri="{FF2B5EF4-FFF2-40B4-BE49-F238E27FC236}">
                <a16:creationId xmlns:a16="http://schemas.microsoft.com/office/drawing/2014/main" id="{49277355-AA92-46B7-F3A1-B68C9CAFB161}"/>
              </a:ext>
            </a:extLst>
          </p:cNvPr>
          <p:cNvSpPr txBox="1"/>
          <p:nvPr/>
        </p:nvSpPr>
        <p:spPr>
          <a:xfrm>
            <a:off x="0" y="1988537"/>
            <a:ext cx="11849744"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Ghunnah  means a sustained nasal sound that is emitted from the nose pipe. Meem and Noon are the only two letters which emit this sustained nasal sound when they bear the sign of Shaddah</a:t>
            </a:r>
            <a:r>
              <a:rPr kumimoji="0" lang="en-US" sz="1600" b="0" i="0" u="none" strike="noStrike" kern="1200" cap="none" spc="0" normalizeH="0" baseline="0" noProof="0" dirty="0">
                <a:ln>
                  <a:noFill/>
                </a:ln>
                <a:solidFill>
                  <a:prstClr val="black"/>
                </a:solidFill>
                <a:effectLst/>
                <a:uLnTx/>
                <a:uFillTx/>
                <a:latin typeface="Noto Nastaliq Urdu Medium" panose="020B0502040504020204" pitchFamily="34" charset="-78"/>
                <a:ea typeface="Verdana" panose="020B0604030504040204" pitchFamily="34" charset="0"/>
                <a:cs typeface="Noto Nastaliq Urdu Medium" panose="020B0502040504020204" pitchFamily="34" charset="-78"/>
              </a:rPr>
              <a:t>(</a:t>
            </a:r>
            <a:r>
              <a:rPr kumimoji="0" lang="ar-SA" sz="1600" b="1" i="0" u="none" strike="noStrike" kern="1200" cap="none" spc="0" normalizeH="0" baseline="0" noProof="0" dirty="0">
                <a:ln>
                  <a:noFill/>
                </a:ln>
                <a:solidFill>
                  <a:srgbClr val="0000FF"/>
                </a:solidFill>
                <a:effectLst/>
                <a:uLnTx/>
                <a:uFillTx/>
                <a:latin typeface="Noto Nastaliq Urdu Medium" panose="020B0502040504020204" pitchFamily="34" charset="-78"/>
                <a:ea typeface="+mn-ea"/>
                <a:cs typeface="Noto Nastaliq Urdu Medium" panose="020B0502040504020204" pitchFamily="34" charset="-78"/>
              </a:rPr>
              <a:t>نّ ,مّ</a:t>
            </a:r>
            <a:r>
              <a:rPr kumimoji="0" lang="en-US" sz="1600" b="0" i="0" u="none" strike="noStrike" kern="1200" cap="none" spc="0" normalizeH="0" baseline="0" noProof="0" dirty="0">
                <a:ln>
                  <a:noFill/>
                </a:ln>
                <a:solidFill>
                  <a:prstClr val="black"/>
                </a:solidFill>
                <a:effectLst/>
                <a:uLnTx/>
                <a:uFillTx/>
                <a:latin typeface="Noto Nastaliq Urdu Medium" panose="020B0502040504020204" pitchFamily="34" charset="-78"/>
                <a:ea typeface="+mn-ea"/>
                <a:cs typeface="Noto Nastaliq Urdu Medium" panose="020B0502040504020204" pitchFamily="34" charset="-78"/>
              </a:rPr>
              <a:t> ). </a:t>
            </a: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This nasalization sound should  be two seconds long.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It is the simplest rule to remember, one just need to check, does the noon/meem have a </a:t>
            </a:r>
            <a:r>
              <a:rPr kumimoji="0" lang="en-US" sz="16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shaddah</a:t>
            </a: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on top? If so, sound a Ghunnah for two seconds.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a:cs typeface="Arial"/>
              <a:sym typeface="Aria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Arial"/>
                <a:cs typeface="Arial"/>
                <a:sym typeface="Arial"/>
                <a:hlinkClick r:id="rId3"/>
              </a:rPr>
              <a:t>Click here for a short video</a:t>
            </a:r>
            <a:endParaRPr kumimoji="0" lang="en-US" sz="1800" b="0" i="0" u="none" strike="noStrike" kern="1200" cap="none" spc="0" normalizeH="0" baseline="0" noProof="0" dirty="0">
              <a:ln>
                <a:noFill/>
              </a:ln>
              <a:solidFill>
                <a:prstClr val="black"/>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695112A-FE55-9703-5DB7-28F6E86C30EA}"/>
              </a:ext>
            </a:extLst>
          </p:cNvPr>
          <p:cNvPicPr>
            <a:picLocks noChangeAspect="1"/>
          </p:cNvPicPr>
          <p:nvPr/>
        </p:nvPicPr>
        <p:blipFill>
          <a:blip r:embed="rId4"/>
          <a:stretch>
            <a:fillRect/>
          </a:stretch>
        </p:blipFill>
        <p:spPr>
          <a:xfrm>
            <a:off x="2818942" y="3596365"/>
            <a:ext cx="6554115" cy="790685"/>
          </a:xfrm>
          <a:prstGeom prst="rect">
            <a:avLst/>
          </a:prstGeom>
        </p:spPr>
      </p:pic>
      <p:pic>
        <p:nvPicPr>
          <p:cNvPr id="5" name="Picture 4">
            <a:extLst>
              <a:ext uri="{FF2B5EF4-FFF2-40B4-BE49-F238E27FC236}">
                <a16:creationId xmlns:a16="http://schemas.microsoft.com/office/drawing/2014/main" id="{63A9FDBD-6D7A-7CDE-6762-46D74F9F0479}"/>
              </a:ext>
            </a:extLst>
          </p:cNvPr>
          <p:cNvPicPr>
            <a:picLocks noChangeAspect="1"/>
          </p:cNvPicPr>
          <p:nvPr/>
        </p:nvPicPr>
        <p:blipFill>
          <a:blip r:embed="rId5"/>
          <a:stretch>
            <a:fillRect/>
          </a:stretch>
        </p:blipFill>
        <p:spPr>
          <a:xfrm>
            <a:off x="2781280" y="4375075"/>
            <a:ext cx="6573167" cy="752580"/>
          </a:xfrm>
          <a:prstGeom prst="rect">
            <a:avLst/>
          </a:prstGeom>
        </p:spPr>
      </p:pic>
      <p:pic>
        <p:nvPicPr>
          <p:cNvPr id="6" name="Picture 5">
            <a:extLst>
              <a:ext uri="{FF2B5EF4-FFF2-40B4-BE49-F238E27FC236}">
                <a16:creationId xmlns:a16="http://schemas.microsoft.com/office/drawing/2014/main" id="{BFE49CF2-FA4F-93E5-341C-C9ED999695AF}"/>
              </a:ext>
            </a:extLst>
          </p:cNvPr>
          <p:cNvPicPr>
            <a:picLocks noChangeAspect="1"/>
          </p:cNvPicPr>
          <p:nvPr/>
        </p:nvPicPr>
        <p:blipFill>
          <a:blip r:embed="rId6"/>
          <a:stretch>
            <a:fillRect/>
          </a:stretch>
        </p:blipFill>
        <p:spPr>
          <a:xfrm>
            <a:off x="149901" y="5043060"/>
            <a:ext cx="1791630" cy="826496"/>
          </a:xfrm>
          <a:prstGeom prst="rect">
            <a:avLst/>
          </a:prstGeom>
        </p:spPr>
      </p:pic>
    </p:spTree>
    <p:extLst>
      <p:ext uri="{BB962C8B-B14F-4D97-AF65-F5344CB8AC3E}">
        <p14:creationId xmlns:p14="http://schemas.microsoft.com/office/powerpoint/2010/main" val="213895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365637" y="1351508"/>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31845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2098158" y="2128639"/>
            <a:ext cx="7995683" cy="2062103"/>
          </a:xfrm>
          <a:prstGeom prst="rect">
            <a:avLst/>
          </a:prstGeom>
          <a:noFill/>
        </p:spPr>
        <p:txBody>
          <a:bodyPr wrap="square">
            <a:spAutoFit/>
          </a:bodyPr>
          <a:lstStyle/>
          <a:p>
            <a:pPr algn="ctr"/>
            <a:r>
              <a:rPr lang="en-US" sz="3600" b="1" dirty="0">
                <a:latin typeface="Verdana" panose="020B0604030504040204" pitchFamily="34" charset="0"/>
                <a:ea typeface="Verdana" panose="020B0604030504040204" pitchFamily="34" charset="0"/>
              </a:rPr>
              <a:t>Health</a:t>
            </a:r>
          </a:p>
          <a:p>
            <a:pPr algn="ctr"/>
            <a:endParaRPr lang="en-US" sz="3600" b="1" dirty="0">
              <a:latin typeface="Verdana" panose="020B0604030504040204" pitchFamily="34" charset="0"/>
              <a:ea typeface="Verdana" panose="020B0604030504040204" pitchFamily="34" charset="0"/>
            </a:endParaRPr>
          </a:p>
          <a:p>
            <a:pPr algn="ctr"/>
            <a:r>
              <a:rPr lang="en-US" sz="2800" dirty="0">
                <a:latin typeface="Verdana" panose="020B0604030504040204" pitchFamily="34" charset="0"/>
                <a:ea typeface="Verdana" panose="020B0604030504040204" pitchFamily="34" charset="0"/>
              </a:rPr>
              <a:t>Avoid Keto Diet</a:t>
            </a:r>
          </a:p>
          <a:p>
            <a:pPr algn="ctr"/>
            <a:r>
              <a:rPr lang="en-US" sz="2800" dirty="0">
                <a:latin typeface="Verdana" panose="020B0604030504040204" pitchFamily="34" charset="0"/>
                <a:ea typeface="Verdana" panose="020B0604030504040204" pitchFamily="34" charset="0"/>
              </a:rPr>
              <a:t>Consume Mediterranean Diet</a:t>
            </a:r>
          </a:p>
        </p:txBody>
      </p:sp>
    </p:spTree>
    <p:extLst>
      <p:ext uri="{BB962C8B-B14F-4D97-AF65-F5344CB8AC3E}">
        <p14:creationId xmlns:p14="http://schemas.microsoft.com/office/powerpoint/2010/main" val="76482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KETO DIET &amp;  HEART DISEASE"/>
          <p:cNvSpPr txBox="1">
            <a:spLocks noGrp="1"/>
          </p:cNvSpPr>
          <p:nvPr>
            <p:ph type="ctrTitle"/>
          </p:nvPr>
        </p:nvSpPr>
        <p:spPr>
          <a:xfrm>
            <a:off x="1047750" y="510540"/>
            <a:ext cx="10096500" cy="1135380"/>
          </a:xfrm>
          <a:prstGeom prst="rect">
            <a:avLst/>
          </a:prstGeom>
        </p:spPr>
        <p:txBody>
          <a:bodyPr anchor="t" anchorCtr="0">
            <a:normAutofit fontScale="90000"/>
          </a:bodyPr>
          <a:lstStyle/>
          <a:p>
            <a:r>
              <a:rPr dirty="0">
                <a:latin typeface="Verdana" panose="020B0604030504040204" pitchFamily="34" charset="0"/>
                <a:ea typeface="Verdana" panose="020B0604030504040204" pitchFamily="34" charset="0"/>
              </a:rPr>
              <a:t>KETO DIET &amp; </a:t>
            </a: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HEART DISEASE</a:t>
            </a:r>
          </a:p>
        </p:txBody>
      </p:sp>
      <p:pic>
        <p:nvPicPr>
          <p:cNvPr id="133" name="image.png" descr="image.png"/>
          <p:cNvPicPr>
            <a:picLocks noChangeAspect="1"/>
          </p:cNvPicPr>
          <p:nvPr/>
        </p:nvPicPr>
        <p:blipFill>
          <a:blip r:embed="rId2"/>
          <a:stretch>
            <a:fillRect/>
          </a:stretch>
        </p:blipFill>
        <p:spPr>
          <a:xfrm>
            <a:off x="4047847" y="1937426"/>
            <a:ext cx="4096306" cy="409412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KETO IS A MEDICAL DIET"/>
          <p:cNvSpPr txBox="1">
            <a:spLocks noGrp="1"/>
          </p:cNvSpPr>
          <p:nvPr>
            <p:ph type="title"/>
          </p:nvPr>
        </p:nvSpPr>
        <p:spPr>
          <a:xfrm>
            <a:off x="1016000" y="638301"/>
            <a:ext cx="10604500" cy="889000"/>
          </a:xfrm>
          <a:prstGeom prst="rect">
            <a:avLst/>
          </a:prstGeom>
          <a:ln w="12700">
            <a:miter lim="400000"/>
          </a:ln>
        </p:spPr>
        <p:txBody>
          <a:bodyPr lIns="50800" tIns="50800" rIns="50800" bIns="50800" anchor="t" anchorCtr="0">
            <a:noAutofit/>
          </a:bodyPr>
          <a:lstStyle>
            <a:lvl1pPr defTabSz="775969">
              <a:defRPr sz="9212"/>
            </a:lvl1pPr>
          </a:lstStyle>
          <a:p>
            <a:r>
              <a:rPr sz="4400" dirty="0">
                <a:latin typeface="Verdana" panose="020B0604030504040204" pitchFamily="34" charset="0"/>
                <a:ea typeface="Verdana" panose="020B0604030504040204" pitchFamily="34" charset="0"/>
              </a:rPr>
              <a:t>KETO IS A MEDICAL DIET</a:t>
            </a:r>
          </a:p>
        </p:txBody>
      </p:sp>
      <p:sp>
        <p:nvSpPr>
          <p:cNvPr id="136" name="KETO DIET is advertised as a weight-loss wonder, but this eating plan is actually a medical diet that comes with serious risks…"/>
          <p:cNvSpPr txBox="1">
            <a:spLocks noGrp="1"/>
          </p:cNvSpPr>
          <p:nvPr>
            <p:ph type="body" sz="half" idx="1"/>
          </p:nvPr>
        </p:nvSpPr>
        <p:spPr>
          <a:xfrm>
            <a:off x="609600" y="2028699"/>
            <a:ext cx="5618480" cy="4191000"/>
          </a:xfrm>
          <a:prstGeom prst="rect">
            <a:avLst/>
          </a:prstGeom>
        </p:spPr>
        <p:txBody>
          <a:bodyPr>
            <a:normAutofit fontScale="40000" lnSpcReduction="20000"/>
          </a:bodyPr>
          <a:lstStyle/>
          <a:p>
            <a:pPr marL="336738" indent="-336738" defTabSz="408622">
              <a:spcBef>
                <a:spcPts val="3800"/>
              </a:spcBef>
              <a:defRPr sz="5544">
                <a:solidFill>
                  <a:srgbClr val="000000"/>
                </a:solidFill>
              </a:defRPr>
            </a:pPr>
            <a:r>
              <a:rPr dirty="0">
                <a:latin typeface="Verdana" panose="020B0604030504040204" pitchFamily="34" charset="0"/>
                <a:ea typeface="Verdana" panose="020B0604030504040204" pitchFamily="34" charset="0"/>
              </a:rPr>
              <a:t>The keto diet is</a:t>
            </a:r>
            <a:r>
              <a:rPr lang="en-US" dirty="0">
                <a:latin typeface="Verdana" panose="020B0604030504040204" pitchFamily="34" charset="0"/>
                <a:ea typeface="Verdana" panose="020B0604030504040204" pitchFamily="34" charset="0"/>
              </a:rPr>
              <a:t> a medial diet</a:t>
            </a:r>
            <a:r>
              <a:rPr dirty="0">
                <a:latin typeface="Verdana" panose="020B0604030504040204" pitchFamily="34" charset="0"/>
                <a:ea typeface="Verdana" panose="020B0604030504040204" pitchFamily="34" charset="0"/>
              </a:rPr>
              <a:t> primarily used to help reduce the frequency of epileptic seizures in Children</a:t>
            </a:r>
            <a:endParaRPr lang="en-US" dirty="0">
              <a:latin typeface="Verdana" panose="020B0604030504040204" pitchFamily="34" charset="0"/>
              <a:ea typeface="Verdana" panose="020B0604030504040204" pitchFamily="34" charset="0"/>
            </a:endParaRPr>
          </a:p>
          <a:p>
            <a:pPr marL="336738" indent="-336738" defTabSz="408622">
              <a:spcBef>
                <a:spcPts val="3800"/>
              </a:spcBef>
              <a:defRPr sz="5544">
                <a:solidFill>
                  <a:srgbClr val="000000"/>
                </a:solidFill>
              </a:defRPr>
            </a:pPr>
            <a:r>
              <a:rPr lang="en-US" sz="6000" dirty="0">
                <a:latin typeface="Verdana" panose="020B0604030504040204" pitchFamily="34" charset="0"/>
                <a:ea typeface="Verdana" panose="020B0604030504040204" pitchFamily="34" charset="0"/>
              </a:rPr>
              <a:t>The ketogenic or Keto diet involves consuming a </a:t>
            </a:r>
            <a:r>
              <a:rPr lang="en-US" sz="6000" b="1" dirty="0">
                <a:latin typeface="Verdana" panose="020B0604030504040204" pitchFamily="34" charset="0"/>
                <a:ea typeface="Verdana" panose="020B0604030504040204" pitchFamily="34" charset="0"/>
              </a:rPr>
              <a:t>very low amount of carbohydrates and replacing them with fat; up to 90% calories from fat</a:t>
            </a:r>
          </a:p>
        </p:txBody>
      </p:sp>
      <p:pic>
        <p:nvPicPr>
          <p:cNvPr id="137" name="image.png" descr="image.png"/>
          <p:cNvPicPr>
            <a:picLocks noChangeAspect="1"/>
          </p:cNvPicPr>
          <p:nvPr/>
        </p:nvPicPr>
        <p:blipFill>
          <a:blip r:embed="rId2"/>
          <a:stretch>
            <a:fillRect/>
          </a:stretch>
        </p:blipFill>
        <p:spPr>
          <a:xfrm>
            <a:off x="6763657" y="2517902"/>
            <a:ext cx="5022851" cy="281279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heart disease"/>
          <p:cNvSpPr txBox="1">
            <a:spLocks noGrp="1"/>
          </p:cNvSpPr>
          <p:nvPr>
            <p:ph type="title"/>
          </p:nvPr>
        </p:nvSpPr>
        <p:spPr>
          <a:prstGeom prst="rect">
            <a:avLst/>
          </a:prstGeom>
        </p:spPr>
        <p:txBody>
          <a:bodyPr>
            <a:normAutofit/>
          </a:bodyPr>
          <a:lstStyle>
            <a:lvl1pPr defTabSz="775969">
              <a:defRPr sz="9212"/>
            </a:lvl1pPr>
          </a:lstStyle>
          <a:p>
            <a:r>
              <a:rPr sz="4400" dirty="0">
                <a:latin typeface="Verdana" panose="020B0604030504040204" pitchFamily="34" charset="0"/>
                <a:ea typeface="Verdana" panose="020B0604030504040204" pitchFamily="34" charset="0"/>
              </a:rPr>
              <a:t>heart disease</a:t>
            </a:r>
          </a:p>
        </p:txBody>
      </p:sp>
      <p:sp>
        <p:nvSpPr>
          <p:cNvPr id="148" name="Keto diet, which bans carbohydrates cuts out healthy food such as fruit, beans and legumes, and whole grains…"/>
          <p:cNvSpPr txBox="1">
            <a:spLocks noGrp="1"/>
          </p:cNvSpPr>
          <p:nvPr>
            <p:ph type="body" sz="half" idx="1"/>
          </p:nvPr>
        </p:nvSpPr>
        <p:spPr>
          <a:xfrm>
            <a:off x="670560" y="1828800"/>
            <a:ext cx="5852160" cy="4191000"/>
          </a:xfrm>
          <a:prstGeom prst="rect">
            <a:avLst/>
          </a:prstGeom>
        </p:spPr>
        <p:txBody>
          <a:bodyPr>
            <a:normAutofit fontScale="62500" lnSpcReduction="20000"/>
          </a:bodyPr>
          <a:lstStyle/>
          <a:p>
            <a:pPr defTabSz="276542">
              <a:spcBef>
                <a:spcPts val="2550"/>
              </a:spcBef>
              <a:buSzPct val="100000"/>
              <a:buFont typeface="Wingdings" panose="05000000000000000000" pitchFamily="2" charset="2"/>
              <a:buChar char="v"/>
              <a:defRPr sz="3752">
                <a:solidFill>
                  <a:srgbClr val="000000"/>
                </a:solidFill>
              </a:defRPr>
            </a:pPr>
            <a:r>
              <a:rPr dirty="0">
                <a:latin typeface="Verdana" panose="020B0604030504040204" pitchFamily="34" charset="0"/>
                <a:ea typeface="Verdana" panose="020B0604030504040204" pitchFamily="34" charset="0"/>
              </a:rPr>
              <a:t>Keto diet, which bans carbohydrates </a:t>
            </a:r>
            <a:r>
              <a:rPr b="1" dirty="0">
                <a:latin typeface="Verdana" panose="020B0604030504040204" pitchFamily="34" charset="0"/>
                <a:ea typeface="Verdana" panose="020B0604030504040204" pitchFamily="34" charset="0"/>
              </a:rPr>
              <a:t>cuts out healthy food such as fruit, </a:t>
            </a:r>
            <a:r>
              <a:rPr lang="en-US" b="1" dirty="0">
                <a:latin typeface="Verdana" panose="020B0604030504040204" pitchFamily="34" charset="0"/>
                <a:ea typeface="Verdana" panose="020B0604030504040204" pitchFamily="34" charset="0"/>
              </a:rPr>
              <a:t>vegetables, </a:t>
            </a:r>
            <a:r>
              <a:rPr b="1" dirty="0">
                <a:latin typeface="Verdana" panose="020B0604030504040204" pitchFamily="34" charset="0"/>
                <a:ea typeface="Verdana" panose="020B0604030504040204" pitchFamily="34" charset="0"/>
              </a:rPr>
              <a:t>beans and legumes, and whole grains</a:t>
            </a:r>
          </a:p>
          <a:p>
            <a:pPr defTabSz="276542">
              <a:spcBef>
                <a:spcPts val="2550"/>
              </a:spcBef>
              <a:buSzPct val="100000"/>
              <a:buFont typeface="Wingdings" panose="05000000000000000000" pitchFamily="2" charset="2"/>
              <a:buChar char="v"/>
              <a:defRPr sz="3752">
                <a:solidFill>
                  <a:srgbClr val="000000"/>
                </a:solidFill>
              </a:defRPr>
            </a:pPr>
            <a:r>
              <a:rPr dirty="0">
                <a:latin typeface="Verdana" panose="020B0604030504040204" pitchFamily="34" charset="0"/>
                <a:ea typeface="Verdana" panose="020B0604030504040204" pitchFamily="34" charset="0"/>
              </a:rPr>
              <a:t>This can increase your risk for </a:t>
            </a:r>
            <a:r>
              <a:rPr b="1" dirty="0">
                <a:latin typeface="Verdana" panose="020B0604030504040204" pitchFamily="34" charset="0"/>
                <a:ea typeface="Verdana" panose="020B0604030504040204" pitchFamily="34" charset="0"/>
              </a:rPr>
              <a:t>Nutritional Deficiencies </a:t>
            </a:r>
            <a:r>
              <a:rPr dirty="0">
                <a:latin typeface="Verdana" panose="020B0604030504040204" pitchFamily="34" charset="0"/>
                <a:ea typeface="Verdana" panose="020B0604030504040204" pitchFamily="34" charset="0"/>
              </a:rPr>
              <a:t>in micronutrients, including selenium, magnesium, phosphorus, and vitamins B and C.</a:t>
            </a:r>
          </a:p>
        </p:txBody>
      </p:sp>
      <p:pic>
        <p:nvPicPr>
          <p:cNvPr id="149" name="image.png" descr="image.png"/>
          <p:cNvPicPr>
            <a:picLocks noChangeAspect="1"/>
          </p:cNvPicPr>
          <p:nvPr/>
        </p:nvPicPr>
        <p:blipFill>
          <a:blip r:embed="rId2"/>
          <a:stretch>
            <a:fillRect/>
          </a:stretch>
        </p:blipFill>
        <p:spPr>
          <a:xfrm>
            <a:off x="6763657" y="2517902"/>
            <a:ext cx="5022851" cy="281279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other adverse effects…"/>
          <p:cNvSpPr txBox="1">
            <a:spLocks noGrp="1"/>
          </p:cNvSpPr>
          <p:nvPr>
            <p:ph type="title"/>
          </p:nvPr>
        </p:nvSpPr>
        <p:spPr>
          <a:xfrm>
            <a:off x="355600" y="391921"/>
            <a:ext cx="11643360" cy="1149350"/>
          </a:xfrm>
          <a:prstGeom prst="rect">
            <a:avLst/>
          </a:prstGeom>
        </p:spPr>
        <p:txBody>
          <a:bodyPr>
            <a:noAutofit/>
          </a:bodyPr>
          <a:lstStyle/>
          <a:p>
            <a:pPr defTabSz="251778">
              <a:defRPr sz="5124"/>
            </a:pPr>
            <a:r>
              <a:rPr sz="4400" dirty="0">
                <a:latin typeface="Verdana" panose="020B0604030504040204" pitchFamily="34" charset="0"/>
                <a:ea typeface="Verdana" panose="020B0604030504040204" pitchFamily="34" charset="0"/>
              </a:rPr>
              <a:t>other adverse effects</a:t>
            </a:r>
          </a:p>
          <a:p>
            <a:pPr defTabSz="251778">
              <a:defRPr sz="5124"/>
            </a:pPr>
            <a:r>
              <a:rPr sz="4400" dirty="0">
                <a:latin typeface="Verdana" panose="020B0604030504040204" pitchFamily="34" charset="0"/>
                <a:ea typeface="Verdana" panose="020B0604030504040204" pitchFamily="34" charset="0"/>
              </a:rPr>
              <a:t>of keto diet</a:t>
            </a:r>
          </a:p>
        </p:txBody>
      </p:sp>
      <p:sp>
        <p:nvSpPr>
          <p:cNvPr id="152" name="Liver problems. Keto diet can contain about 90% calories from fat. High fat burden can worsen existing liver disease worse…"/>
          <p:cNvSpPr txBox="1">
            <a:spLocks noGrp="1"/>
          </p:cNvSpPr>
          <p:nvPr>
            <p:ph type="body" sz="half" idx="1"/>
          </p:nvPr>
        </p:nvSpPr>
        <p:spPr>
          <a:xfrm>
            <a:off x="283572" y="1737360"/>
            <a:ext cx="6584588" cy="4445000"/>
          </a:xfrm>
          <a:prstGeom prst="rect">
            <a:avLst/>
          </a:prstGeom>
        </p:spPr>
        <p:txBody>
          <a:bodyPr>
            <a:noAutofit/>
          </a:bodyPr>
          <a:lstStyle/>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Liver problems</a:t>
            </a:r>
            <a:r>
              <a:rPr sz="2000" dirty="0">
                <a:latin typeface="Verdana" panose="020B0604030504040204" pitchFamily="34" charset="0"/>
                <a:ea typeface="Verdana" panose="020B0604030504040204" pitchFamily="34" charset="0"/>
              </a:rPr>
              <a:t>. High fat burden can worsen existing liver disease</a:t>
            </a:r>
            <a:endParaRPr lang="en-US" sz="2000" dirty="0">
              <a:latin typeface="Verdana" panose="020B0604030504040204" pitchFamily="34" charset="0"/>
              <a:ea typeface="Verdana" panose="020B0604030504040204" pitchFamily="34" charset="0"/>
            </a:endParaRPr>
          </a:p>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lang="en-US" sz="2000" dirty="0">
                <a:latin typeface="Verdana" panose="020B0604030504040204" pitchFamily="34" charset="0"/>
                <a:ea typeface="Verdana" panose="020B0604030504040204" pitchFamily="34" charset="0"/>
              </a:rPr>
              <a:t>Keto diet can lead to </a:t>
            </a:r>
            <a:r>
              <a:rPr lang="en-US" sz="2000" b="1" dirty="0">
                <a:latin typeface="Verdana" panose="020B0604030504040204" pitchFamily="34" charset="0"/>
                <a:ea typeface="Verdana" panose="020B0604030504040204" pitchFamily="34" charset="0"/>
              </a:rPr>
              <a:t>heart problems </a:t>
            </a:r>
            <a:r>
              <a:rPr lang="en-US" sz="2000" dirty="0">
                <a:latin typeface="Verdana" panose="020B0604030504040204" pitchFamily="34" charset="0"/>
                <a:ea typeface="Verdana" panose="020B0604030504040204" pitchFamily="34" charset="0"/>
              </a:rPr>
              <a:t>by raising bad cholesterol</a:t>
            </a:r>
            <a:endParaRPr sz="2000" dirty="0">
              <a:latin typeface="Verdana" panose="020B0604030504040204" pitchFamily="34" charset="0"/>
              <a:ea typeface="Verdana" panose="020B0604030504040204" pitchFamily="34" charset="0"/>
            </a:endParaRPr>
          </a:p>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Kidney problems. </a:t>
            </a:r>
            <a:r>
              <a:rPr sz="2000" dirty="0">
                <a:latin typeface="Verdana" panose="020B0604030504040204" pitchFamily="34" charset="0"/>
                <a:ea typeface="Verdana" panose="020B0604030504040204" pitchFamily="34" charset="0"/>
              </a:rPr>
              <a:t>The kidneys help metabolize protein, and the keto diet may overload and worsen existing kidney disease</a:t>
            </a:r>
          </a:p>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lang="en-US" sz="2000" b="1" dirty="0">
                <a:latin typeface="Verdana" panose="020B0604030504040204" pitchFamily="34" charset="0"/>
                <a:ea typeface="Verdana" panose="020B0604030504040204" pitchFamily="34" charset="0"/>
              </a:rPr>
              <a:t>T</a:t>
            </a:r>
            <a:r>
              <a:rPr sz="2000" b="1" dirty="0">
                <a:latin typeface="Verdana" panose="020B0604030504040204" pitchFamily="34" charset="0"/>
                <a:ea typeface="Verdana" panose="020B0604030504040204" pitchFamily="34" charset="0"/>
              </a:rPr>
              <a:t>he current recommended intake for protein averages 46 grams per day for women, and 56 grams for men</a:t>
            </a:r>
          </a:p>
        </p:txBody>
      </p:sp>
      <p:pic>
        <p:nvPicPr>
          <p:cNvPr id="153" name="image.png" descr="image.png"/>
          <p:cNvPicPr>
            <a:picLocks noChangeAspect="1"/>
          </p:cNvPicPr>
          <p:nvPr/>
        </p:nvPicPr>
        <p:blipFill>
          <a:blip r:embed="rId2"/>
          <a:stretch>
            <a:fillRect/>
          </a:stretch>
        </p:blipFill>
        <p:spPr>
          <a:xfrm>
            <a:off x="6868160" y="2517902"/>
            <a:ext cx="4918348" cy="275427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other adverse effects…"/>
          <p:cNvSpPr txBox="1">
            <a:spLocks noGrp="1"/>
          </p:cNvSpPr>
          <p:nvPr>
            <p:ph type="title"/>
          </p:nvPr>
        </p:nvSpPr>
        <p:spPr>
          <a:xfrm>
            <a:off x="793750" y="314960"/>
            <a:ext cx="10604500" cy="1145540"/>
          </a:xfrm>
          <a:prstGeom prst="rect">
            <a:avLst/>
          </a:prstGeom>
        </p:spPr>
        <p:txBody>
          <a:bodyPr>
            <a:noAutofit/>
          </a:bodyPr>
          <a:lstStyle/>
          <a:p>
            <a:pPr defTabSz="251778">
              <a:defRPr sz="5124"/>
            </a:pPr>
            <a:r>
              <a:rPr sz="4400" dirty="0">
                <a:latin typeface="Verdana" panose="020B0604030504040204" pitchFamily="34" charset="0"/>
                <a:ea typeface="Verdana" panose="020B0604030504040204" pitchFamily="34" charset="0"/>
              </a:rPr>
              <a:t>other adverse effects</a:t>
            </a:r>
          </a:p>
          <a:p>
            <a:pPr defTabSz="251778">
              <a:defRPr sz="5124"/>
            </a:pPr>
            <a:r>
              <a:rPr sz="4400" dirty="0">
                <a:latin typeface="Verdana" panose="020B0604030504040204" pitchFamily="34" charset="0"/>
                <a:ea typeface="Verdana" panose="020B0604030504040204" pitchFamily="34" charset="0"/>
              </a:rPr>
              <a:t>of keto diet</a:t>
            </a:r>
          </a:p>
        </p:txBody>
      </p:sp>
      <p:sp>
        <p:nvSpPr>
          <p:cNvPr id="156" name="Constipation. The keto diet is low in fibers found in grains and legumes and frequently results in constipation.…"/>
          <p:cNvSpPr txBox="1">
            <a:spLocks noGrp="1"/>
          </p:cNvSpPr>
          <p:nvPr>
            <p:ph type="body" sz="half" idx="1"/>
          </p:nvPr>
        </p:nvSpPr>
        <p:spPr>
          <a:xfrm>
            <a:off x="421187" y="1838960"/>
            <a:ext cx="6960508" cy="4203700"/>
          </a:xfrm>
          <a:prstGeom prst="rect">
            <a:avLst/>
          </a:prstGeom>
        </p:spPr>
        <p:txBody>
          <a:bodyPr anchor="t" anchorCtr="0">
            <a:noAutofit/>
          </a:bodyPr>
          <a:lstStyle/>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Constipation.</a:t>
            </a:r>
            <a:r>
              <a:rPr sz="2000" dirty="0">
                <a:latin typeface="Verdana" panose="020B0604030504040204" pitchFamily="34" charset="0"/>
                <a:ea typeface="Verdana" panose="020B0604030504040204" pitchFamily="34" charset="0"/>
              </a:rPr>
              <a:t> The keto diet is low in fibers found in grains and legumes and frequently results in constipation. </a:t>
            </a:r>
          </a:p>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Fuzzy thinking and mood swings</a:t>
            </a:r>
            <a:br>
              <a:rPr sz="2000" b="1" dirty="0">
                <a:latin typeface="Verdana" panose="020B0604030504040204" pitchFamily="34" charset="0"/>
                <a:ea typeface="Verdana" panose="020B0604030504040204" pitchFamily="34" charset="0"/>
              </a:rPr>
            </a:br>
            <a:r>
              <a:rPr sz="2000" dirty="0">
                <a:latin typeface="Verdana" panose="020B0604030504040204" pitchFamily="34" charset="0"/>
                <a:ea typeface="Verdana" panose="020B0604030504040204" pitchFamily="34" charset="0"/>
              </a:rPr>
              <a:t>The brain needs sugar from healthy carbohydrates to function. Low-carb diets may cause confusion and irritability</a:t>
            </a:r>
          </a:p>
          <a:p>
            <a:pPr marL="255104" indent="-255104" defTabSz="309563">
              <a:spcBef>
                <a:spcPts val="2850"/>
              </a:spcBef>
              <a:buSzPct val="80000"/>
              <a:defRPr sz="4200">
                <a:solidFill>
                  <a:srgbClr val="000000"/>
                </a:solidFill>
                <a:latin typeface="Times New Roman"/>
                <a:ea typeface="Times New Roman"/>
                <a:cs typeface="Times New Roman"/>
                <a:sym typeface="Times New Roman"/>
              </a:defRPr>
            </a:pPr>
            <a:r>
              <a:rPr sz="2000" b="1" dirty="0">
                <a:latin typeface="Verdana" panose="020B0604030504040204" pitchFamily="34" charset="0"/>
                <a:ea typeface="Verdana" panose="020B0604030504040204" pitchFamily="34" charset="0"/>
              </a:rPr>
              <a:t>Th</a:t>
            </a:r>
            <a:r>
              <a:rPr lang="en-US" sz="2000" b="1" dirty="0">
                <a:latin typeface="Verdana" panose="020B0604030504040204" pitchFamily="34" charset="0"/>
                <a:ea typeface="Verdana" panose="020B0604030504040204" pitchFamily="34" charset="0"/>
              </a:rPr>
              <a:t>e</a:t>
            </a:r>
            <a:r>
              <a:rPr sz="2000" b="1" dirty="0">
                <a:latin typeface="Verdana" panose="020B0604030504040204" pitchFamily="34" charset="0"/>
                <a:ea typeface="Verdana" panose="020B0604030504040204" pitchFamily="34" charset="0"/>
              </a:rPr>
              <a:t>se risks add up</a:t>
            </a:r>
            <a:r>
              <a:rPr sz="2000" dirty="0">
                <a:latin typeface="Verdana" panose="020B0604030504040204" pitchFamily="34" charset="0"/>
                <a:ea typeface="Verdana" panose="020B0604030504040204" pitchFamily="34" charset="0"/>
              </a:rPr>
              <a:t> — so make sure that you talk to a doctor and a registered dietitian before ever attempting a ketogenic diet.</a:t>
            </a:r>
          </a:p>
        </p:txBody>
      </p:sp>
      <p:pic>
        <p:nvPicPr>
          <p:cNvPr id="157" name="image.png" descr="image.png"/>
          <p:cNvPicPr>
            <a:picLocks noChangeAspect="1"/>
          </p:cNvPicPr>
          <p:nvPr/>
        </p:nvPicPr>
        <p:blipFill>
          <a:blip r:embed="rId2"/>
          <a:stretch>
            <a:fillRect/>
          </a:stretch>
        </p:blipFill>
        <p:spPr>
          <a:xfrm>
            <a:off x="7664905" y="2517902"/>
            <a:ext cx="4121603" cy="2308098"/>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830E2-130A-19C1-3EE5-70FD34121521}"/>
              </a:ext>
            </a:extLst>
          </p:cNvPr>
          <p:cNvSpPr>
            <a:spLocks noGrp="1"/>
          </p:cNvSpPr>
          <p:nvPr>
            <p:ph type="title"/>
          </p:nvPr>
        </p:nvSpPr>
        <p:spPr/>
        <p:txBody>
          <a:bodyPr>
            <a:normAutofit/>
          </a:bodyPr>
          <a:lstStyle/>
          <a:p>
            <a:r>
              <a:rPr lang="en-US" sz="4400" dirty="0">
                <a:latin typeface="Verdana" panose="020B0604030504040204" pitchFamily="34" charset="0"/>
                <a:ea typeface="Verdana" panose="020B0604030504040204" pitchFamily="34" charset="0"/>
              </a:rPr>
              <a:t>Mediterranean diet</a:t>
            </a:r>
          </a:p>
        </p:txBody>
      </p:sp>
      <p:sp>
        <p:nvSpPr>
          <p:cNvPr id="7" name="TextBox 6">
            <a:extLst>
              <a:ext uri="{FF2B5EF4-FFF2-40B4-BE49-F238E27FC236}">
                <a16:creationId xmlns:a16="http://schemas.microsoft.com/office/drawing/2014/main" id="{8B1CB819-0C71-8D76-7B04-5D2164584490}"/>
              </a:ext>
            </a:extLst>
          </p:cNvPr>
          <p:cNvSpPr txBox="1"/>
          <p:nvPr/>
        </p:nvSpPr>
        <p:spPr>
          <a:xfrm>
            <a:off x="377190" y="1928157"/>
            <a:ext cx="9569450"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R="0" indent="0" defTabSz="825500" fontAlgn="auto" hangingPunct="0">
              <a:lnSpc>
                <a:spcPct val="100000"/>
              </a:lnSpc>
              <a:spcBef>
                <a:spcPts val="0"/>
              </a:spcBef>
              <a:spcAft>
                <a:spcPts val="0"/>
              </a:spcAft>
              <a:buClrTx/>
              <a:buSzPct val="80000"/>
              <a:buFontTx/>
              <a:buNone/>
              <a:tabLst/>
              <a:defRPr kumimoji="0" sz="2000" b="1"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defRPr>
            </a:lvl1pPr>
            <a:lvl2pPr marR="0" lvl="1" indent="-223838" defTabSz="412750">
              <a:lnSpc>
                <a:spcPct val="110000"/>
              </a:lnSpc>
              <a:spcBef>
                <a:spcPts val="0"/>
              </a:spcBef>
              <a:spcAft>
                <a:spcPts val="0"/>
              </a:spcAft>
              <a:buClrTx/>
              <a:buSzPct val="80000"/>
              <a:buFont typeface="Wingdings" panose="05000000000000000000" pitchFamily="2" charset="2"/>
              <a:buChar char="v"/>
              <a:tabLst/>
              <a:defRPr sz="2000" b="0" i="0" u="none" strike="noStrike" cap="none" spc="0" baseline="0">
                <a:solidFill>
                  <a:srgbClr val="000000"/>
                </a:solidFill>
                <a:uFillTx/>
                <a:latin typeface="Verdana" panose="020B0604030504040204" pitchFamily="34" charset="0"/>
                <a:ea typeface="Verdana" panose="020B0604030504040204" pitchFamily="34" charset="0"/>
              </a:defRPr>
            </a:lvl2pPr>
            <a:lvl3pPr marL="741017" marR="0" indent="-182217" defTabSz="412750">
              <a:lnSpc>
                <a:spcPct val="110000"/>
              </a:lnSpc>
              <a:spcBef>
                <a:spcPts val="2300"/>
              </a:spcBef>
              <a:spcAft>
                <a:spcPts val="0"/>
              </a:spcAft>
              <a:buClrTx/>
              <a:buSzPct val="45000"/>
              <a:buFontTx/>
              <a:buBlip>
                <a:blip r:embed="rId2"/>
              </a:buBlip>
              <a:tabLst/>
              <a:defRPr sz="1500" b="0" i="0" u="none" strike="noStrike" cap="none" spc="0" baseline="0">
                <a:solidFill>
                  <a:srgbClr val="57554B"/>
                </a:solidFill>
                <a:uFillTx/>
                <a:latin typeface="Hoefler Text"/>
                <a:ea typeface="Hoefler Text"/>
                <a:cs typeface="Hoefler Text"/>
              </a:defRPr>
            </a:lvl3pPr>
            <a:lvl4pPr marL="558800" marR="0" lvl="3" indent="-182217" defTabSz="412750">
              <a:lnSpc>
                <a:spcPct val="110000"/>
              </a:lnSpc>
              <a:spcBef>
                <a:spcPts val="0"/>
              </a:spcBef>
              <a:spcAft>
                <a:spcPts val="0"/>
              </a:spcAft>
              <a:buClrTx/>
              <a:buSzPct val="45000"/>
              <a:buFontTx/>
              <a:buBlip>
                <a:blip r:embed="rId2"/>
              </a:buBlip>
              <a:tabLst/>
              <a:defRPr sz="2000" b="0" i="0" u="none" strike="noStrike" cap="none" spc="0" baseline="0">
                <a:solidFill>
                  <a:schemeClr val="bg1"/>
                </a:solidFill>
                <a:uFillTx/>
                <a:latin typeface="Verdana" panose="020B0604030504040204" pitchFamily="34" charset="0"/>
                <a:ea typeface="Verdana" panose="020B0604030504040204" pitchFamily="34" charset="0"/>
                <a:cs typeface="Hoefler Text"/>
              </a:defRPr>
            </a:lvl4pPr>
            <a:lvl5pPr marL="1299817" marR="0" indent="-182217" defTabSz="412750">
              <a:lnSpc>
                <a:spcPct val="110000"/>
              </a:lnSpc>
              <a:spcBef>
                <a:spcPts val="2300"/>
              </a:spcBef>
              <a:spcAft>
                <a:spcPts val="0"/>
              </a:spcAft>
              <a:buClrTx/>
              <a:buSzPct val="45000"/>
              <a:buFontTx/>
              <a:buBlip>
                <a:blip r:embed="rId2"/>
              </a:buBlip>
              <a:tabLst/>
              <a:defRPr sz="1500" b="0" i="0" u="none" strike="noStrike" cap="none" spc="0" baseline="0">
                <a:solidFill>
                  <a:srgbClr val="57554B"/>
                </a:solidFill>
                <a:uFillTx/>
                <a:latin typeface="Hoefler Text"/>
                <a:ea typeface="Hoefler Text"/>
                <a:cs typeface="Hoefler Text"/>
              </a:defRPr>
            </a:lvl5pPr>
            <a:lvl6pPr marL="19050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6pPr>
            <a:lvl7pPr marL="22225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7pPr>
            <a:lvl8pPr marL="25400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8pPr>
            <a:lvl9pPr marL="28575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9pPr>
          </a:lstStyle>
          <a:p>
            <a:r>
              <a:rPr lang="en-US" dirty="0">
                <a:sym typeface="Hoefler Text"/>
              </a:rPr>
              <a:t>In general, you will eat:</a:t>
            </a:r>
          </a:p>
          <a:p>
            <a:pPr marL="517525" indent="-342900">
              <a:buFont typeface="Wingdings" panose="05000000000000000000" pitchFamily="2" charset="2"/>
              <a:buChar char="v"/>
            </a:pPr>
            <a:r>
              <a:rPr lang="en-US" b="0" dirty="0">
                <a:sym typeface="Hoefler Text"/>
              </a:rPr>
              <a:t>Lots of fruits, vegetables, beans lentils and nuts</a:t>
            </a:r>
          </a:p>
          <a:p>
            <a:pPr marL="517525" indent="-342900">
              <a:buFont typeface="Wingdings" panose="05000000000000000000" pitchFamily="2" charset="2"/>
              <a:buChar char="v"/>
            </a:pPr>
            <a:r>
              <a:rPr lang="en-US" b="0" dirty="0">
                <a:sym typeface="Hoefler Text"/>
              </a:rPr>
              <a:t>Good number of whole grains like whole wheat bread and brown rice</a:t>
            </a:r>
          </a:p>
          <a:p>
            <a:pPr marL="517525" indent="-342900">
              <a:buFont typeface="Wingdings" panose="05000000000000000000" pitchFamily="2" charset="2"/>
              <a:buChar char="v"/>
            </a:pPr>
            <a:r>
              <a:rPr lang="en-US" b="0" dirty="0">
                <a:sym typeface="Hoefler Text"/>
              </a:rPr>
              <a:t>Plenty of extra virgin olive oil</a:t>
            </a:r>
          </a:p>
          <a:p>
            <a:pPr marL="517525" indent="-342900">
              <a:buFont typeface="Wingdings" panose="05000000000000000000" pitchFamily="2" charset="2"/>
              <a:buChar char="v"/>
            </a:pPr>
            <a:r>
              <a:rPr lang="en-US" b="0" dirty="0">
                <a:sym typeface="Hoefler Text"/>
              </a:rPr>
              <a:t>Good amount of fish rich in omega 3 fatty acids</a:t>
            </a:r>
          </a:p>
          <a:p>
            <a:pPr marL="517525" indent="-342900">
              <a:buFont typeface="Wingdings" panose="05000000000000000000" pitchFamily="2" charset="2"/>
              <a:buChar char="v"/>
            </a:pPr>
            <a:r>
              <a:rPr lang="en-US" b="0" dirty="0">
                <a:sym typeface="Hoefler Text"/>
              </a:rPr>
              <a:t>Moderate amount of natural cheese and yogurt</a:t>
            </a:r>
          </a:p>
          <a:p>
            <a:pPr marL="517525" indent="-342900">
              <a:buFont typeface="Wingdings" panose="05000000000000000000" pitchFamily="2" charset="2"/>
              <a:buChar char="v"/>
            </a:pPr>
            <a:r>
              <a:rPr lang="en-US" b="0" dirty="0">
                <a:sym typeface="Hoefler Text"/>
              </a:rPr>
              <a:t>Little or no red meat (replacing it with poultry and fish)</a:t>
            </a:r>
          </a:p>
          <a:p>
            <a:pPr marL="517525" indent="-342900">
              <a:buFont typeface="Wingdings" panose="05000000000000000000" pitchFamily="2" charset="2"/>
              <a:buChar char="v"/>
            </a:pPr>
            <a:r>
              <a:rPr lang="en-US" b="0" dirty="0">
                <a:sym typeface="Hoefler Text"/>
              </a:rPr>
              <a:t>Little or no sugary drinks</a:t>
            </a:r>
          </a:p>
        </p:txBody>
      </p:sp>
      <p:pic>
        <p:nvPicPr>
          <p:cNvPr id="10" name="Picture 9">
            <a:extLst>
              <a:ext uri="{FF2B5EF4-FFF2-40B4-BE49-F238E27FC236}">
                <a16:creationId xmlns:a16="http://schemas.microsoft.com/office/drawing/2014/main" id="{7543CB2D-4AFC-3D6C-90BA-DDDA076DDABE}"/>
              </a:ext>
            </a:extLst>
          </p:cNvPr>
          <p:cNvPicPr>
            <a:picLocks noChangeAspect="1"/>
          </p:cNvPicPr>
          <p:nvPr/>
        </p:nvPicPr>
        <p:blipFill>
          <a:blip r:embed="rId3"/>
          <a:stretch>
            <a:fillRect/>
          </a:stretch>
        </p:blipFill>
        <p:spPr>
          <a:xfrm>
            <a:off x="10166985" y="1928157"/>
            <a:ext cx="1647825" cy="3381375"/>
          </a:xfrm>
          <a:prstGeom prst="rect">
            <a:avLst/>
          </a:prstGeom>
        </p:spPr>
      </p:pic>
    </p:spTree>
    <p:extLst>
      <p:ext uri="{BB962C8B-B14F-4D97-AF65-F5344CB8AC3E}">
        <p14:creationId xmlns:p14="http://schemas.microsoft.com/office/powerpoint/2010/main" val="410671936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E830E2-130A-19C1-3EE5-70FD34121521}"/>
              </a:ext>
            </a:extLst>
          </p:cNvPr>
          <p:cNvSpPr>
            <a:spLocks noGrp="1"/>
          </p:cNvSpPr>
          <p:nvPr>
            <p:ph type="title"/>
          </p:nvPr>
        </p:nvSpPr>
        <p:spPr/>
        <p:txBody>
          <a:bodyPr>
            <a:normAutofit/>
          </a:bodyPr>
          <a:lstStyle/>
          <a:p>
            <a:r>
              <a:rPr lang="en-US" sz="4400" dirty="0">
                <a:latin typeface="Verdana" panose="020B0604030504040204" pitchFamily="34" charset="0"/>
                <a:ea typeface="Verdana" panose="020B0604030504040204" pitchFamily="34" charset="0"/>
              </a:rPr>
              <a:t>Mediterranean diet</a:t>
            </a:r>
          </a:p>
        </p:txBody>
      </p:sp>
      <p:sp>
        <p:nvSpPr>
          <p:cNvPr id="2" name="TextBox 1">
            <a:extLst>
              <a:ext uri="{FF2B5EF4-FFF2-40B4-BE49-F238E27FC236}">
                <a16:creationId xmlns:a16="http://schemas.microsoft.com/office/drawing/2014/main" id="{DAFEA647-F171-37B7-C02F-69DBC6A0BC8C}"/>
              </a:ext>
            </a:extLst>
          </p:cNvPr>
          <p:cNvSpPr txBox="1"/>
          <p:nvPr/>
        </p:nvSpPr>
        <p:spPr>
          <a:xfrm>
            <a:off x="377190" y="1900872"/>
            <a:ext cx="970153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defPPr>
              <a:defRPr lang="en-US"/>
            </a:defPPr>
            <a:lvl1pPr marR="0" indent="0" defTabSz="825500" fontAlgn="auto" hangingPunct="0">
              <a:lnSpc>
                <a:spcPct val="100000"/>
              </a:lnSpc>
              <a:spcBef>
                <a:spcPts val="0"/>
              </a:spcBef>
              <a:spcAft>
                <a:spcPts val="0"/>
              </a:spcAft>
              <a:buClrTx/>
              <a:buSzTx/>
              <a:buFontTx/>
              <a:buNone/>
              <a:tabLst/>
              <a:defRPr kumimoji="0" sz="2000" b="1" i="0" u="none" strike="noStrike" cap="none" spc="0" normalizeH="0" baseline="0">
                <a:ln>
                  <a:noFill/>
                </a:ln>
                <a:solidFill>
                  <a:srgbClr val="57554B"/>
                </a:solidFill>
                <a:effectLst/>
                <a:uFillTx/>
                <a:latin typeface="Verdana" panose="020B0604030504040204" pitchFamily="34" charset="0"/>
                <a:ea typeface="Verdana" panose="020B0604030504040204" pitchFamily="34" charset="0"/>
                <a:cs typeface="Hoefler Text"/>
              </a:defRPr>
            </a:lvl1pPr>
            <a:lvl2pPr marL="461617" marR="0" indent="-182217" defTabSz="412750">
              <a:lnSpc>
                <a:spcPct val="110000"/>
              </a:lnSpc>
              <a:spcBef>
                <a:spcPts val="2300"/>
              </a:spcBef>
              <a:spcAft>
                <a:spcPts val="0"/>
              </a:spcAft>
              <a:buClrTx/>
              <a:buSzPct val="45000"/>
              <a:buFontTx/>
              <a:buBlip>
                <a:blip r:embed="rId2"/>
              </a:buBlip>
              <a:tabLst/>
              <a:defRPr sz="1500" b="0" i="0" u="none" strike="noStrike" cap="none" spc="0" baseline="0">
                <a:solidFill>
                  <a:srgbClr val="57554B"/>
                </a:solidFill>
                <a:uFillTx/>
                <a:latin typeface="Hoefler Text"/>
                <a:ea typeface="Hoefler Text"/>
                <a:cs typeface="Hoefler Text"/>
              </a:defRPr>
            </a:lvl2pPr>
            <a:lvl3pPr marL="741017" marR="0" indent="-182217" defTabSz="412750">
              <a:lnSpc>
                <a:spcPct val="110000"/>
              </a:lnSpc>
              <a:spcBef>
                <a:spcPts val="2300"/>
              </a:spcBef>
              <a:spcAft>
                <a:spcPts val="0"/>
              </a:spcAft>
              <a:buClrTx/>
              <a:buSzPct val="45000"/>
              <a:buFontTx/>
              <a:buBlip>
                <a:blip r:embed="rId2"/>
              </a:buBlip>
              <a:tabLst/>
              <a:defRPr sz="1500" b="0" i="0" u="none" strike="noStrike" cap="none" spc="0" baseline="0">
                <a:solidFill>
                  <a:srgbClr val="57554B"/>
                </a:solidFill>
                <a:uFillTx/>
                <a:latin typeface="Hoefler Text"/>
                <a:ea typeface="Hoefler Text"/>
                <a:cs typeface="Hoefler Text"/>
              </a:defRPr>
            </a:lvl3pPr>
            <a:lvl4pPr marL="558800" marR="0" lvl="3" indent="-182217" defTabSz="412750">
              <a:lnSpc>
                <a:spcPct val="110000"/>
              </a:lnSpc>
              <a:spcBef>
                <a:spcPts val="0"/>
              </a:spcBef>
              <a:spcAft>
                <a:spcPts val="0"/>
              </a:spcAft>
              <a:buClrTx/>
              <a:buSzPct val="45000"/>
              <a:buFontTx/>
              <a:buBlip>
                <a:blip r:embed="rId2"/>
              </a:buBlip>
              <a:tabLst/>
              <a:defRPr sz="2000" b="0" i="0" u="none" strike="noStrike" cap="none" spc="0" baseline="0">
                <a:solidFill>
                  <a:schemeClr val="bg1"/>
                </a:solidFill>
                <a:uFillTx/>
                <a:latin typeface="Verdana" panose="020B0604030504040204" pitchFamily="34" charset="0"/>
                <a:ea typeface="Verdana" panose="020B0604030504040204" pitchFamily="34" charset="0"/>
                <a:cs typeface="Hoefler Text"/>
              </a:defRPr>
            </a:lvl4pPr>
            <a:lvl5pPr marL="1299817" marR="0" indent="-182217" defTabSz="412750">
              <a:lnSpc>
                <a:spcPct val="110000"/>
              </a:lnSpc>
              <a:spcBef>
                <a:spcPts val="2300"/>
              </a:spcBef>
              <a:spcAft>
                <a:spcPts val="0"/>
              </a:spcAft>
              <a:buClrTx/>
              <a:buSzPct val="45000"/>
              <a:buFontTx/>
              <a:buBlip>
                <a:blip r:embed="rId2"/>
              </a:buBlip>
              <a:tabLst/>
              <a:defRPr sz="1500" b="0" i="0" u="none" strike="noStrike" cap="none" spc="0" baseline="0">
                <a:solidFill>
                  <a:srgbClr val="57554B"/>
                </a:solidFill>
                <a:uFillTx/>
                <a:latin typeface="Hoefler Text"/>
                <a:ea typeface="Hoefler Text"/>
                <a:cs typeface="Hoefler Text"/>
              </a:defRPr>
            </a:lvl5pPr>
            <a:lvl6pPr marL="19050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6pPr>
            <a:lvl7pPr marL="22225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7pPr>
            <a:lvl8pPr marL="25400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8pPr>
            <a:lvl9pPr marL="2857500" marR="0" indent="-317500" defTabSz="412750">
              <a:lnSpc>
                <a:spcPct val="110000"/>
              </a:lnSpc>
              <a:spcBef>
                <a:spcPts val="3850"/>
              </a:spcBef>
              <a:spcAft>
                <a:spcPts val="0"/>
              </a:spcAft>
              <a:buClrTx/>
              <a:buSzPct val="45000"/>
              <a:buFontTx/>
              <a:buBlip>
                <a:blip r:embed="rId2"/>
              </a:buBlip>
              <a:tabLst/>
              <a:defRPr sz="2800" b="0" i="0" u="none" strike="noStrike" cap="none" spc="0" baseline="0">
                <a:solidFill>
                  <a:srgbClr val="57554B"/>
                </a:solidFill>
                <a:uFillTx/>
                <a:latin typeface="Hoefler Text"/>
                <a:ea typeface="Hoefler Text"/>
                <a:cs typeface="Hoefler Text"/>
              </a:defRPr>
            </a:lvl9pPr>
          </a:lstStyle>
          <a:p>
            <a:pPr>
              <a:buSzPct val="80000"/>
            </a:pPr>
            <a:r>
              <a:rPr lang="en-US" dirty="0">
                <a:solidFill>
                  <a:srgbClr val="000000"/>
                </a:solidFill>
                <a:cs typeface="+mn-cs"/>
                <a:sym typeface="Academy Engraved LET Plain:1.0"/>
              </a:rPr>
              <a:t>The Mediterranean Diet has many benefits, including:</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Lowering your risk of cardiovascular disease, including a heart attack or stroke.</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Supporting a body weight that’s healthy for you.</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Supporting healthy blood sugar levels, blood pressure and cholesterol.</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Lowering your risk of metabolic syndrome.</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Supporting a healthy balance of gut microbiota (bacteria and other microorganisms) in your digestive system.</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Lowering your risk for certain types of cancer.</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Slowing the decline of brain function as you age.</a:t>
            </a:r>
          </a:p>
          <a:p>
            <a:pPr marL="233363" lvl="1" indent="-182563">
              <a:spcBef>
                <a:spcPts val="0"/>
              </a:spcBef>
              <a:buSzPct val="80000"/>
              <a:buFont typeface="Wingdings" panose="05000000000000000000" pitchFamily="2" charset="2"/>
              <a:buChar char="v"/>
            </a:pPr>
            <a:r>
              <a:rPr lang="en-US" sz="2000" dirty="0">
                <a:solidFill>
                  <a:srgbClr val="000000"/>
                </a:solidFill>
                <a:latin typeface="Verdana" panose="020B0604030504040204" pitchFamily="34" charset="0"/>
                <a:ea typeface="Verdana" panose="020B0604030504040204" pitchFamily="34" charset="0"/>
                <a:cs typeface="+mn-cs"/>
                <a:sym typeface="Academy Engraved LET Plain:1.0"/>
              </a:rPr>
              <a:t>Helping you live longer.</a:t>
            </a:r>
          </a:p>
        </p:txBody>
      </p:sp>
      <p:pic>
        <p:nvPicPr>
          <p:cNvPr id="4" name="Picture 3">
            <a:extLst>
              <a:ext uri="{FF2B5EF4-FFF2-40B4-BE49-F238E27FC236}">
                <a16:creationId xmlns:a16="http://schemas.microsoft.com/office/drawing/2014/main" id="{F80F3A41-48E8-4A11-E634-FACBB665A25D}"/>
              </a:ext>
            </a:extLst>
          </p:cNvPr>
          <p:cNvPicPr>
            <a:picLocks noChangeAspect="1"/>
          </p:cNvPicPr>
          <p:nvPr/>
        </p:nvPicPr>
        <p:blipFill>
          <a:blip r:embed="rId3"/>
          <a:stretch>
            <a:fillRect/>
          </a:stretch>
        </p:blipFill>
        <p:spPr>
          <a:xfrm>
            <a:off x="10166985" y="1900872"/>
            <a:ext cx="1647825" cy="3381375"/>
          </a:xfrm>
          <a:prstGeom prst="rect">
            <a:avLst/>
          </a:prstGeom>
        </p:spPr>
      </p:pic>
    </p:spTree>
    <p:extLst>
      <p:ext uri="{BB962C8B-B14F-4D97-AF65-F5344CB8AC3E}">
        <p14:creationId xmlns:p14="http://schemas.microsoft.com/office/powerpoint/2010/main" val="24653829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425134" y="1202233"/>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AD554279-FB6E-F68F-27C9-08A9BFE89142}"/>
              </a:ext>
            </a:extLst>
          </p:cNvPr>
          <p:cNvPicPr>
            <a:picLocks noChangeAspect="1"/>
          </p:cNvPicPr>
          <p:nvPr/>
        </p:nvPicPr>
        <p:blipFill>
          <a:blip r:embed="rId5"/>
          <a:stretch>
            <a:fillRect/>
          </a:stretch>
        </p:blipFill>
        <p:spPr>
          <a:xfrm>
            <a:off x="10184429" y="998860"/>
            <a:ext cx="1582437" cy="1634534"/>
          </a:xfrm>
          <a:prstGeom prst="rect">
            <a:avLst/>
          </a:prstGeom>
        </p:spPr>
      </p:pic>
      <p:sp>
        <p:nvSpPr>
          <p:cNvPr id="7" name="TextBox 6">
            <a:extLst>
              <a:ext uri="{FF2B5EF4-FFF2-40B4-BE49-F238E27FC236}">
                <a16:creationId xmlns:a16="http://schemas.microsoft.com/office/drawing/2014/main" id="{E8B5450B-FF19-B0AF-CA53-234DB6B287C8}"/>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E545DFC4-509D-61B9-DED4-9A689D3C4C57}"/>
              </a:ext>
            </a:extLst>
          </p:cNvPr>
          <p:cNvPicPr>
            <a:picLocks noChangeAspect="1"/>
          </p:cNvPicPr>
          <p:nvPr/>
        </p:nvPicPr>
        <p:blipFill>
          <a:blip r:embed="rId6"/>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1897C8B7-1E8E-F01F-0209-01E71DBCA323}"/>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18927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10" name="TextBox 9">
            <a:extLst>
              <a:ext uri="{FF2B5EF4-FFF2-40B4-BE49-F238E27FC236}">
                <a16:creationId xmlns:a16="http://schemas.microsoft.com/office/drawing/2014/main" id="{90C691B6-5E29-8839-8241-C380CF3D8A7D}"/>
              </a:ext>
            </a:extLst>
          </p:cNvPr>
          <p:cNvSpPr txBox="1"/>
          <p:nvPr/>
        </p:nvSpPr>
        <p:spPr>
          <a:xfrm>
            <a:off x="196851" y="1637385"/>
            <a:ext cx="6004559" cy="1600438"/>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Muhammad is not the father of any of your men, but he is the Messenger of Allah and the Seal of the Prophets; and Allah has full knowledge of all things.</a:t>
            </a:r>
            <a:endParaRPr lang="en-US" sz="2000" dirty="0">
              <a:latin typeface="Verdana" panose="020B0604030504040204" pitchFamily="34" charset="0"/>
              <a:ea typeface="Verdana" panose="020B0604030504040204" pitchFamily="34" charset="0"/>
            </a:endParaRPr>
          </a:p>
          <a:p>
            <a:pPr algn="r"/>
            <a:r>
              <a:rPr lang="en-US" b="1" i="1" dirty="0">
                <a:latin typeface="Verdana" panose="020B0604030504040204" pitchFamily="34" charset="0"/>
                <a:ea typeface="Verdana" panose="020B0604030504040204" pitchFamily="34" charset="0"/>
              </a:rPr>
              <a:t>Chapter 33, Verse 41</a:t>
            </a:r>
          </a:p>
        </p:txBody>
      </p:sp>
      <p:grpSp>
        <p:nvGrpSpPr>
          <p:cNvPr id="11" name="Group 10">
            <a:extLst>
              <a:ext uri="{FF2B5EF4-FFF2-40B4-BE49-F238E27FC236}">
                <a16:creationId xmlns:a16="http://schemas.microsoft.com/office/drawing/2014/main" id="{41D587AC-CD13-A643-2136-4A6CBB0B16DF}"/>
              </a:ext>
            </a:extLst>
          </p:cNvPr>
          <p:cNvGrpSpPr/>
          <p:nvPr/>
        </p:nvGrpSpPr>
        <p:grpSpPr>
          <a:xfrm>
            <a:off x="6563360" y="1733905"/>
            <a:ext cx="5431789" cy="1222655"/>
            <a:chOff x="5917534" y="1769465"/>
            <a:chExt cx="6274465" cy="1496347"/>
          </a:xfrm>
        </p:grpSpPr>
        <p:pic>
          <p:nvPicPr>
            <p:cNvPr id="7" name="Picture 6">
              <a:extLst>
                <a:ext uri="{FF2B5EF4-FFF2-40B4-BE49-F238E27FC236}">
                  <a16:creationId xmlns:a16="http://schemas.microsoft.com/office/drawing/2014/main" id="{3B36096A-6D6C-5C4B-6265-ABCAF7F05A16}"/>
                </a:ext>
              </a:extLst>
            </p:cNvPr>
            <p:cNvPicPr>
              <a:picLocks noChangeAspect="1"/>
            </p:cNvPicPr>
            <p:nvPr/>
          </p:nvPicPr>
          <p:blipFill>
            <a:blip r:embed="rId2"/>
            <a:stretch>
              <a:fillRect/>
            </a:stretch>
          </p:blipFill>
          <p:spPr>
            <a:xfrm>
              <a:off x="6695440" y="1769465"/>
              <a:ext cx="5496559" cy="1496347"/>
            </a:xfrm>
            <a:prstGeom prst="rect">
              <a:avLst/>
            </a:prstGeom>
          </p:spPr>
        </p:pic>
        <p:pic>
          <p:nvPicPr>
            <p:cNvPr id="9" name="Picture 8">
              <a:extLst>
                <a:ext uri="{FF2B5EF4-FFF2-40B4-BE49-F238E27FC236}">
                  <a16:creationId xmlns:a16="http://schemas.microsoft.com/office/drawing/2014/main" id="{6861D3C4-8CEC-2D07-BC64-CE367C52976A}"/>
                </a:ext>
              </a:extLst>
            </p:cNvPr>
            <p:cNvPicPr>
              <a:picLocks noChangeAspect="1"/>
            </p:cNvPicPr>
            <p:nvPr/>
          </p:nvPicPr>
          <p:blipFill>
            <a:blip r:embed="rId3"/>
            <a:stretch>
              <a:fillRect/>
            </a:stretch>
          </p:blipFill>
          <p:spPr>
            <a:xfrm>
              <a:off x="5917534" y="2459970"/>
              <a:ext cx="747427" cy="798837"/>
            </a:xfrm>
            <a:prstGeom prst="rect">
              <a:avLst/>
            </a:prstGeom>
          </p:spPr>
        </p:pic>
      </p:grpSp>
      <p:sp>
        <p:nvSpPr>
          <p:cNvPr id="5" name="TextBox 4">
            <a:extLst>
              <a:ext uri="{FF2B5EF4-FFF2-40B4-BE49-F238E27FC236}">
                <a16:creationId xmlns:a16="http://schemas.microsoft.com/office/drawing/2014/main" id="{48964312-0EA4-295E-EF4B-FC2F74A898C9}"/>
              </a:ext>
            </a:extLst>
          </p:cNvPr>
          <p:cNvSpPr txBox="1"/>
          <p:nvPr/>
        </p:nvSpPr>
        <p:spPr>
          <a:xfrm>
            <a:off x="196851" y="3651160"/>
            <a:ext cx="6122669" cy="1631216"/>
          </a:xfrm>
          <a:prstGeom prst="rect">
            <a:avLst/>
          </a:prstGeom>
          <a:noFill/>
        </p:spPr>
        <p:txBody>
          <a:bodyPr wrap="square">
            <a:spAutoFit/>
          </a:bodyPr>
          <a:lstStyle/>
          <a:p>
            <a:r>
              <a:rPr lang="en-US" sz="2000" b="0" i="0" dirty="0">
                <a:effectLst/>
                <a:highlight>
                  <a:srgbClr val="FFFFFF"/>
                </a:highlight>
                <a:latin typeface="Verdana" panose="020B0604030504040204" pitchFamily="34" charset="0"/>
                <a:ea typeface="Verdana" panose="020B0604030504040204" pitchFamily="34" charset="0"/>
              </a:rPr>
              <a:t>And whoso obeys Allah and this Messenger </a:t>
            </a:r>
            <a:r>
              <a:rPr lang="en-US" sz="2000" b="0" i="1" dirty="0">
                <a:effectLst/>
                <a:highlight>
                  <a:srgbClr val="FFFFFF"/>
                </a:highlight>
                <a:latin typeface="Verdana" panose="020B0604030504040204" pitchFamily="34" charset="0"/>
                <a:ea typeface="Verdana" panose="020B0604030504040204" pitchFamily="34" charset="0"/>
              </a:rPr>
              <a:t>of His</a:t>
            </a:r>
            <a:r>
              <a:rPr lang="en-US" sz="2000" b="0" i="0" dirty="0">
                <a:effectLst/>
                <a:highlight>
                  <a:srgbClr val="FFFFFF"/>
                </a:highlight>
                <a:latin typeface="Verdana" panose="020B0604030504040204" pitchFamily="34" charset="0"/>
                <a:ea typeface="Verdana" panose="020B0604030504040204" pitchFamily="34" charset="0"/>
              </a:rPr>
              <a:t> shall be among those on whom Allah has bestowed His blessings, namely, the Prophets, the Truthful, the Martyrs, and the Righteous. And excellent companions are these.</a:t>
            </a:r>
            <a:endParaRPr lang="en-US" sz="2000" dirty="0">
              <a:latin typeface="Verdana" panose="020B0604030504040204" pitchFamily="34" charset="0"/>
              <a:ea typeface="Verdana" panose="020B0604030504040204" pitchFamily="34" charset="0"/>
            </a:endParaRPr>
          </a:p>
        </p:txBody>
      </p:sp>
      <p:pic>
        <p:nvPicPr>
          <p:cNvPr id="12" name="Picture 11">
            <a:extLst>
              <a:ext uri="{FF2B5EF4-FFF2-40B4-BE49-F238E27FC236}">
                <a16:creationId xmlns:a16="http://schemas.microsoft.com/office/drawing/2014/main" id="{1BFAFCB7-571D-D603-D5D9-5A9C8E4C4EFC}"/>
              </a:ext>
            </a:extLst>
          </p:cNvPr>
          <p:cNvPicPr>
            <a:picLocks noChangeAspect="1"/>
          </p:cNvPicPr>
          <p:nvPr/>
        </p:nvPicPr>
        <p:blipFill>
          <a:blip r:embed="rId4"/>
          <a:stretch>
            <a:fillRect/>
          </a:stretch>
        </p:blipFill>
        <p:spPr>
          <a:xfrm>
            <a:off x="6453374" y="3559121"/>
            <a:ext cx="5643375" cy="1769095"/>
          </a:xfrm>
          <a:prstGeom prst="rect">
            <a:avLst/>
          </a:prstGeom>
        </p:spPr>
      </p:pic>
      <p:sp>
        <p:nvSpPr>
          <p:cNvPr id="14" name="TextBox 13">
            <a:extLst>
              <a:ext uri="{FF2B5EF4-FFF2-40B4-BE49-F238E27FC236}">
                <a16:creationId xmlns:a16="http://schemas.microsoft.com/office/drawing/2014/main" id="{BEC2C578-469C-5CE4-F241-0981C219B99D}"/>
              </a:ext>
            </a:extLst>
          </p:cNvPr>
          <p:cNvSpPr txBox="1"/>
          <p:nvPr/>
        </p:nvSpPr>
        <p:spPr>
          <a:xfrm>
            <a:off x="2941572" y="5332938"/>
            <a:ext cx="3259838"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rPr>
              <a:t>Chapter 4, Verse 70</a:t>
            </a:r>
          </a:p>
        </p:txBody>
      </p:sp>
    </p:spTree>
    <p:extLst>
      <p:ext uri="{BB962C8B-B14F-4D97-AF65-F5344CB8AC3E}">
        <p14:creationId xmlns:p14="http://schemas.microsoft.com/office/powerpoint/2010/main" val="224630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 </a:t>
            </a:r>
            <a:r>
              <a:rPr lang="en-US" sz="2000"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Hadith</a:t>
            </a:r>
          </a:p>
        </p:txBody>
      </p:sp>
      <p:grpSp>
        <p:nvGrpSpPr>
          <p:cNvPr id="3" name="Group 2">
            <a:extLst>
              <a:ext uri="{FF2B5EF4-FFF2-40B4-BE49-F238E27FC236}">
                <a16:creationId xmlns:a16="http://schemas.microsoft.com/office/drawing/2014/main" id="{A1963B7B-32FE-25AA-6CA0-A678914D74C5}"/>
              </a:ext>
            </a:extLst>
          </p:cNvPr>
          <p:cNvGrpSpPr/>
          <p:nvPr/>
        </p:nvGrpSpPr>
        <p:grpSpPr>
          <a:xfrm>
            <a:off x="299720" y="1113739"/>
            <a:ext cx="11592560" cy="2315261"/>
            <a:chOff x="299720" y="1120676"/>
            <a:chExt cx="11592560" cy="2315261"/>
          </a:xfrm>
        </p:grpSpPr>
        <p:pic>
          <p:nvPicPr>
            <p:cNvPr id="4" name="Picture 3">
              <a:extLst>
                <a:ext uri="{FF2B5EF4-FFF2-40B4-BE49-F238E27FC236}">
                  <a16:creationId xmlns:a16="http://schemas.microsoft.com/office/drawing/2014/main" id="{4EA09421-335C-6C6D-3554-64706A2953A9}"/>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C15A105F-A943-526B-6924-019AF2113802}"/>
                </a:ext>
              </a:extLst>
            </p:cNvPr>
            <p:cNvSpPr txBox="1"/>
            <p:nvPr/>
          </p:nvSpPr>
          <p:spPr>
            <a:xfrm>
              <a:off x="461963" y="1127613"/>
              <a:ext cx="5847397"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O Allah, Bless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045B22A5-6DAE-443B-F164-78DA13F154D9}"/>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CC24326A-640B-056D-2A3A-177FEF53D9A6}"/>
              </a:ext>
            </a:extLst>
          </p:cNvPr>
          <p:cNvSpPr txBox="1"/>
          <p:nvPr/>
        </p:nvSpPr>
        <p:spPr>
          <a:xfrm>
            <a:off x="197485" y="3926840"/>
            <a:ext cx="11797030" cy="1938992"/>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Anas ibn Malik</a:t>
            </a:r>
            <a:r>
              <a:rPr lang="en-US" sz="2000" baseline="30000" dirty="0">
                <a:latin typeface="Verdana" panose="020B0604030504040204" pitchFamily="34" charset="0"/>
                <a:ea typeface="Verdana" panose="020B0604030504040204" pitchFamily="34" charset="0"/>
              </a:rPr>
              <a:t>ra</a:t>
            </a:r>
            <a:r>
              <a:rPr lang="en-US" sz="2000" dirty="0">
                <a:latin typeface="Verdana" panose="020B0604030504040204" pitchFamily="34" charset="0"/>
                <a:ea typeface="Verdana" panose="020B0604030504040204" pitchFamily="34" charset="0"/>
              </a:rPr>
              <a:t> relates that the Holy Prophet</a:t>
            </a:r>
            <a:r>
              <a:rPr lang="en-US" sz="2000" baseline="30000" dirty="0">
                <a:latin typeface="Verdana" panose="020B0604030504040204" pitchFamily="34" charset="0"/>
                <a:ea typeface="Verdana" panose="020B0604030504040204" pitchFamily="34" charset="0"/>
              </a:rPr>
              <a:t>sa</a:t>
            </a:r>
            <a:r>
              <a:rPr lang="en-US" sz="2000" dirty="0">
                <a:latin typeface="Verdana" panose="020B0604030504040204" pitchFamily="34" charset="0"/>
                <a:ea typeface="Verdana" panose="020B0604030504040204" pitchFamily="34" charset="0"/>
              </a:rPr>
              <a:t> desired to send a letter to the leaders of foreign nations. Someone said to him that these people do not accept any letter unless it bears a seal (Khatam). Thereupon the Holy Prophet</a:t>
            </a:r>
            <a:r>
              <a:rPr lang="en-US" sz="2000" baseline="30000" dirty="0">
                <a:latin typeface="Verdana" panose="020B0604030504040204" pitchFamily="34" charset="0"/>
                <a:ea typeface="Verdana" panose="020B0604030504040204" pitchFamily="34" charset="0"/>
              </a:rPr>
              <a:t>sa</a:t>
            </a:r>
            <a:r>
              <a:rPr lang="en-US" sz="2000" dirty="0">
                <a:latin typeface="Verdana" panose="020B0604030504040204" pitchFamily="34" charset="0"/>
                <a:ea typeface="Verdana" panose="020B0604030504040204" pitchFamily="34" charset="0"/>
              </a:rPr>
              <a:t> had a signet ring (Khatam) made of silver, bearing the words “Muhammad Messenger of Allah.”</a:t>
            </a:r>
          </a:p>
          <a:p>
            <a:endParaRPr lang="en-US" sz="2000" b="1" i="1" dirty="0">
              <a:latin typeface="Verdana" panose="020B0604030504040204" pitchFamily="34" charset="0"/>
              <a:ea typeface="Verdana" panose="020B0604030504040204" pitchFamily="34" charset="0"/>
            </a:endParaRPr>
          </a:p>
          <a:p>
            <a:pPr algn="r"/>
            <a:r>
              <a:rPr lang="en-US" sz="2000" b="1" i="1" dirty="0">
                <a:latin typeface="Verdana" panose="020B0604030504040204" pitchFamily="34" charset="0"/>
                <a:ea typeface="Verdana" panose="020B0604030504040204" pitchFamily="34" charset="0"/>
              </a:rPr>
              <a:t>Bukhari and Muslim</a:t>
            </a:r>
          </a:p>
        </p:txBody>
      </p:sp>
    </p:spTree>
    <p:extLst>
      <p:ext uri="{BB962C8B-B14F-4D97-AF65-F5344CB8AC3E}">
        <p14:creationId xmlns:p14="http://schemas.microsoft.com/office/powerpoint/2010/main" val="2286722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dirty="0"/>
              <a:t>Suggested Time 15 mins</a:t>
            </a:r>
          </a:p>
        </p:txBody>
      </p:sp>
    </p:spTree>
    <p:extLst>
      <p:ext uri="{BB962C8B-B14F-4D97-AF65-F5344CB8AC3E}">
        <p14:creationId xmlns:p14="http://schemas.microsoft.com/office/powerpoint/2010/main" val="42048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10" name="TextBox 9">
            <a:extLst>
              <a:ext uri="{FF2B5EF4-FFF2-40B4-BE49-F238E27FC236}">
                <a16:creationId xmlns:a16="http://schemas.microsoft.com/office/drawing/2014/main" id="{90C691B6-5E29-8839-8241-C380CF3D8A7D}"/>
              </a:ext>
            </a:extLst>
          </p:cNvPr>
          <p:cNvSpPr txBox="1"/>
          <p:nvPr/>
        </p:nvSpPr>
        <p:spPr>
          <a:xfrm>
            <a:off x="196851" y="1637385"/>
            <a:ext cx="6004559" cy="1600438"/>
          </a:xfrm>
          <a:prstGeom prst="rect">
            <a:avLst/>
          </a:prstGeom>
          <a:noFill/>
        </p:spPr>
        <p:txBody>
          <a:bodyPr wrap="square">
            <a:spAutoFit/>
          </a:bodyPr>
          <a:lstStyle/>
          <a:p>
            <a:r>
              <a:rPr lang="en-US" sz="2000" b="0" i="0" dirty="0">
                <a:effectLst/>
                <a:latin typeface="Verdana" panose="020B0604030504040204" pitchFamily="34" charset="0"/>
                <a:ea typeface="Verdana" panose="020B0604030504040204" pitchFamily="34" charset="0"/>
              </a:rPr>
              <a:t>Muhammad is not the father of any of your men, but he is the Messenger of Allah and the Seal of the Prophets; and Allah has full knowledge of all things.</a:t>
            </a:r>
            <a:endParaRPr lang="en-US" sz="2000" dirty="0">
              <a:latin typeface="Verdana" panose="020B0604030504040204" pitchFamily="34" charset="0"/>
              <a:ea typeface="Verdana" panose="020B0604030504040204" pitchFamily="34" charset="0"/>
            </a:endParaRPr>
          </a:p>
          <a:p>
            <a:pPr algn="r"/>
            <a:r>
              <a:rPr lang="en-US" b="1" i="1" dirty="0">
                <a:latin typeface="Verdana" panose="020B0604030504040204" pitchFamily="34" charset="0"/>
                <a:ea typeface="Verdana" panose="020B0604030504040204" pitchFamily="34" charset="0"/>
              </a:rPr>
              <a:t>Chapter 33, Verse 41</a:t>
            </a:r>
          </a:p>
        </p:txBody>
      </p:sp>
      <p:grpSp>
        <p:nvGrpSpPr>
          <p:cNvPr id="11" name="Group 10">
            <a:extLst>
              <a:ext uri="{FF2B5EF4-FFF2-40B4-BE49-F238E27FC236}">
                <a16:creationId xmlns:a16="http://schemas.microsoft.com/office/drawing/2014/main" id="{41D587AC-CD13-A643-2136-4A6CBB0B16DF}"/>
              </a:ext>
            </a:extLst>
          </p:cNvPr>
          <p:cNvGrpSpPr/>
          <p:nvPr/>
        </p:nvGrpSpPr>
        <p:grpSpPr>
          <a:xfrm>
            <a:off x="6563360" y="1733905"/>
            <a:ext cx="5431789" cy="1222655"/>
            <a:chOff x="5917534" y="1769465"/>
            <a:chExt cx="6274465" cy="1496347"/>
          </a:xfrm>
        </p:grpSpPr>
        <p:pic>
          <p:nvPicPr>
            <p:cNvPr id="7" name="Picture 6">
              <a:extLst>
                <a:ext uri="{FF2B5EF4-FFF2-40B4-BE49-F238E27FC236}">
                  <a16:creationId xmlns:a16="http://schemas.microsoft.com/office/drawing/2014/main" id="{3B36096A-6D6C-5C4B-6265-ABCAF7F05A16}"/>
                </a:ext>
              </a:extLst>
            </p:cNvPr>
            <p:cNvPicPr>
              <a:picLocks noChangeAspect="1"/>
            </p:cNvPicPr>
            <p:nvPr/>
          </p:nvPicPr>
          <p:blipFill>
            <a:blip r:embed="rId2"/>
            <a:stretch>
              <a:fillRect/>
            </a:stretch>
          </p:blipFill>
          <p:spPr>
            <a:xfrm>
              <a:off x="6695440" y="1769465"/>
              <a:ext cx="5496559" cy="1496347"/>
            </a:xfrm>
            <a:prstGeom prst="rect">
              <a:avLst/>
            </a:prstGeom>
          </p:spPr>
        </p:pic>
        <p:pic>
          <p:nvPicPr>
            <p:cNvPr id="9" name="Picture 8">
              <a:extLst>
                <a:ext uri="{FF2B5EF4-FFF2-40B4-BE49-F238E27FC236}">
                  <a16:creationId xmlns:a16="http://schemas.microsoft.com/office/drawing/2014/main" id="{6861D3C4-8CEC-2D07-BC64-CE367C52976A}"/>
                </a:ext>
              </a:extLst>
            </p:cNvPr>
            <p:cNvPicPr>
              <a:picLocks noChangeAspect="1"/>
            </p:cNvPicPr>
            <p:nvPr/>
          </p:nvPicPr>
          <p:blipFill>
            <a:blip r:embed="rId3"/>
            <a:stretch>
              <a:fillRect/>
            </a:stretch>
          </p:blipFill>
          <p:spPr>
            <a:xfrm>
              <a:off x="5917534" y="2459970"/>
              <a:ext cx="747427" cy="798837"/>
            </a:xfrm>
            <a:prstGeom prst="rect">
              <a:avLst/>
            </a:prstGeom>
          </p:spPr>
        </p:pic>
      </p:grpSp>
      <p:sp>
        <p:nvSpPr>
          <p:cNvPr id="5" name="TextBox 4">
            <a:extLst>
              <a:ext uri="{FF2B5EF4-FFF2-40B4-BE49-F238E27FC236}">
                <a16:creationId xmlns:a16="http://schemas.microsoft.com/office/drawing/2014/main" id="{48964312-0EA4-295E-EF4B-FC2F74A898C9}"/>
              </a:ext>
            </a:extLst>
          </p:cNvPr>
          <p:cNvSpPr txBox="1"/>
          <p:nvPr/>
        </p:nvSpPr>
        <p:spPr>
          <a:xfrm>
            <a:off x="196851" y="3651160"/>
            <a:ext cx="6122669" cy="1631216"/>
          </a:xfrm>
          <a:prstGeom prst="rect">
            <a:avLst/>
          </a:prstGeom>
          <a:noFill/>
        </p:spPr>
        <p:txBody>
          <a:bodyPr wrap="square">
            <a:spAutoFit/>
          </a:bodyPr>
          <a:lstStyle/>
          <a:p>
            <a:r>
              <a:rPr lang="en-US" sz="2000" b="0" i="0" dirty="0">
                <a:effectLst/>
                <a:highlight>
                  <a:srgbClr val="FFFFFF"/>
                </a:highlight>
                <a:latin typeface="Verdana" panose="020B0604030504040204" pitchFamily="34" charset="0"/>
                <a:ea typeface="Verdana" panose="020B0604030504040204" pitchFamily="34" charset="0"/>
              </a:rPr>
              <a:t>And whoso obeys Allah and this Messenger </a:t>
            </a:r>
            <a:r>
              <a:rPr lang="en-US" sz="2000" b="0" i="1" dirty="0">
                <a:effectLst/>
                <a:highlight>
                  <a:srgbClr val="FFFFFF"/>
                </a:highlight>
                <a:latin typeface="Verdana" panose="020B0604030504040204" pitchFamily="34" charset="0"/>
                <a:ea typeface="Verdana" panose="020B0604030504040204" pitchFamily="34" charset="0"/>
              </a:rPr>
              <a:t>of His</a:t>
            </a:r>
            <a:r>
              <a:rPr lang="en-US" sz="2000" b="0" i="0" dirty="0">
                <a:effectLst/>
                <a:highlight>
                  <a:srgbClr val="FFFFFF"/>
                </a:highlight>
                <a:latin typeface="Verdana" panose="020B0604030504040204" pitchFamily="34" charset="0"/>
                <a:ea typeface="Verdana" panose="020B0604030504040204" pitchFamily="34" charset="0"/>
              </a:rPr>
              <a:t> shall be among those on whom Allah has bestowed His blessings, namely, the Prophets, the Truthful, the Martyrs, and the Righteous. And excellent companions are these.</a:t>
            </a:r>
            <a:endParaRPr lang="en-US" sz="2000" dirty="0">
              <a:latin typeface="Verdana" panose="020B0604030504040204" pitchFamily="34" charset="0"/>
              <a:ea typeface="Verdana" panose="020B0604030504040204" pitchFamily="34" charset="0"/>
            </a:endParaRPr>
          </a:p>
        </p:txBody>
      </p:sp>
      <p:pic>
        <p:nvPicPr>
          <p:cNvPr id="12" name="Picture 11">
            <a:extLst>
              <a:ext uri="{FF2B5EF4-FFF2-40B4-BE49-F238E27FC236}">
                <a16:creationId xmlns:a16="http://schemas.microsoft.com/office/drawing/2014/main" id="{1BFAFCB7-571D-D603-D5D9-5A9C8E4C4EFC}"/>
              </a:ext>
            </a:extLst>
          </p:cNvPr>
          <p:cNvPicPr>
            <a:picLocks noChangeAspect="1"/>
          </p:cNvPicPr>
          <p:nvPr/>
        </p:nvPicPr>
        <p:blipFill>
          <a:blip r:embed="rId4"/>
          <a:stretch>
            <a:fillRect/>
          </a:stretch>
        </p:blipFill>
        <p:spPr>
          <a:xfrm>
            <a:off x="6453374" y="3559121"/>
            <a:ext cx="5643375" cy="1769095"/>
          </a:xfrm>
          <a:prstGeom prst="rect">
            <a:avLst/>
          </a:prstGeom>
        </p:spPr>
      </p:pic>
      <p:sp>
        <p:nvSpPr>
          <p:cNvPr id="14" name="TextBox 13">
            <a:extLst>
              <a:ext uri="{FF2B5EF4-FFF2-40B4-BE49-F238E27FC236}">
                <a16:creationId xmlns:a16="http://schemas.microsoft.com/office/drawing/2014/main" id="{BEC2C578-469C-5CE4-F241-0981C219B99D}"/>
              </a:ext>
            </a:extLst>
          </p:cNvPr>
          <p:cNvSpPr txBox="1"/>
          <p:nvPr/>
        </p:nvSpPr>
        <p:spPr>
          <a:xfrm>
            <a:off x="2941572" y="5332938"/>
            <a:ext cx="3259838"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rPr>
              <a:t>Chapter 4, Verse 70</a:t>
            </a:r>
          </a:p>
        </p:txBody>
      </p:sp>
    </p:spTree>
    <p:extLst>
      <p:ext uri="{BB962C8B-B14F-4D97-AF65-F5344CB8AC3E}">
        <p14:creationId xmlns:p14="http://schemas.microsoft.com/office/powerpoint/2010/main" val="3801609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13BC3C7F-3A9A-8122-15F9-34E0BFA4BF2B}"/>
              </a:ext>
            </a:extLst>
          </p:cNvPr>
          <p:cNvSpPr txBox="1"/>
          <p:nvPr/>
        </p:nvSpPr>
        <p:spPr>
          <a:xfrm>
            <a:off x="178118" y="1554478"/>
            <a:ext cx="9473882" cy="4154984"/>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Your son joined his Muslim friends in a Muslim students’ club. One day, the president of the club walked up to him and said that the club is only for Muslims. They can’t include him as he has gone against the clear teachings of the Holy Quran in accepting a prophet after the Holy Prophet</a:t>
            </a:r>
            <a:r>
              <a:rPr lang="en-US" sz="2400" baseline="30000" dirty="0">
                <a:latin typeface="Verdana" panose="020B0604030504040204" pitchFamily="34" charset="0"/>
                <a:ea typeface="Verdana" panose="020B0604030504040204" pitchFamily="34" charset="0"/>
              </a:rPr>
              <a:t>saw</a:t>
            </a:r>
            <a:r>
              <a:rPr lang="en-US" sz="2400" dirty="0">
                <a:latin typeface="Verdana" panose="020B0604030504040204" pitchFamily="34" charset="0"/>
                <a:ea typeface="Verdana" panose="020B0604030504040204" pitchFamily="34" charset="0"/>
              </a:rPr>
              <a:t>. Your son is disappointed and asked you if that is true and how can he prove from the Holy Quran that the door of prophethood is not shut forever?</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What would your answer be?</a:t>
            </a:r>
          </a:p>
          <a:p>
            <a:pPr marL="342900" indent="-342900">
              <a:buFont typeface="Arial" panose="020B0604020202020204" pitchFamily="34" charset="0"/>
              <a:buChar char="•"/>
            </a:pPr>
            <a:endParaRPr lang="en-US" sz="24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55BD02FC-F93C-73BB-633C-380B0CB14B2C}"/>
              </a:ext>
            </a:extLst>
          </p:cNvPr>
          <p:cNvPicPr>
            <a:picLocks noChangeAspect="1"/>
          </p:cNvPicPr>
          <p:nvPr/>
        </p:nvPicPr>
        <p:blipFill>
          <a:blip r:embed="rId2"/>
          <a:stretch>
            <a:fillRect/>
          </a:stretch>
        </p:blipFill>
        <p:spPr>
          <a:xfrm>
            <a:off x="9756457" y="2094547"/>
            <a:ext cx="2257425" cy="1876425"/>
          </a:xfrm>
          <a:prstGeom prst="flowChartConnector">
            <a:avLst/>
          </a:prstGeom>
        </p:spPr>
      </p:pic>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A2B37C35-061D-73CA-AB40-8685DF1DD55D}"/>
              </a:ext>
            </a:extLst>
          </p:cNvPr>
          <p:cNvSpPr txBox="1"/>
          <p:nvPr/>
        </p:nvSpPr>
        <p:spPr>
          <a:xfrm>
            <a:off x="0" y="986542"/>
            <a:ext cx="12192000" cy="5262979"/>
          </a:xfrm>
          <a:prstGeom prst="rect">
            <a:avLst/>
          </a:prstGeom>
          <a:noFill/>
        </p:spPr>
        <p:txBody>
          <a:bodyPr wrap="square">
            <a:spAutoFit/>
          </a:bodyPr>
          <a:lstStyle/>
          <a:p>
            <a:pPr algn="l"/>
            <a:r>
              <a:rPr lang="en-US" sz="1600" b="0" i="0" dirty="0">
                <a:effectLst/>
                <a:latin typeface="Verdana" panose="020B0604030504040204" pitchFamily="34" charset="0"/>
                <a:ea typeface="Verdana" panose="020B0604030504040204" pitchFamily="34" charset="0"/>
              </a:rPr>
              <a:t>Briefly, according to the meaning of the word </a:t>
            </a:r>
            <a:r>
              <a:rPr lang="ar-SA" sz="1600" b="0" i="0" dirty="0">
                <a:effectLst/>
                <a:latin typeface="Verdana" panose="020B0604030504040204" pitchFamily="34" charset="0"/>
                <a:ea typeface="Verdana" panose="020B0604030504040204" pitchFamily="34" charset="0"/>
              </a:rPr>
              <a:t>خاتم </a:t>
            </a:r>
            <a:r>
              <a:rPr lang="en-US" sz="1600" b="0" i="0" dirty="0">
                <a:effectLst/>
                <a:latin typeface="Verdana" panose="020B0604030504040204" pitchFamily="34" charset="0"/>
                <a:ea typeface="Verdana" panose="020B0604030504040204" pitchFamily="34" charset="0"/>
              </a:rPr>
              <a:t> the expression </a:t>
            </a:r>
            <a:r>
              <a:rPr lang="ar-SA" sz="1600" b="0" i="0" dirty="0">
                <a:effectLst/>
                <a:latin typeface="Verdana" panose="020B0604030504040204" pitchFamily="34" charset="0"/>
                <a:ea typeface="Verdana" panose="020B0604030504040204" pitchFamily="34" charset="0"/>
              </a:rPr>
              <a:t>خاتم النبیین </a:t>
            </a:r>
            <a:r>
              <a:rPr lang="en-US" sz="1600" b="0" i="0" dirty="0">
                <a:effectLst/>
                <a:latin typeface="Verdana" panose="020B0604030504040204" pitchFamily="34" charset="0"/>
                <a:ea typeface="Verdana" panose="020B0604030504040204" pitchFamily="34" charset="0"/>
              </a:rPr>
              <a:t> can have four possible meanings:</a:t>
            </a:r>
          </a:p>
          <a:p>
            <a:pPr algn="l"/>
            <a:endParaRPr lang="en-US" sz="1600" b="0" i="0" dirty="0">
              <a:effectLst/>
              <a:latin typeface="Verdana" panose="020B0604030504040204" pitchFamily="34" charset="0"/>
              <a:ea typeface="Verdana" panose="020B0604030504040204" pitchFamily="34" charset="0"/>
            </a:endParaRPr>
          </a:p>
          <a:p>
            <a:pPr marL="342900" indent="-342900" algn="l">
              <a:buFont typeface="+mj-lt"/>
              <a:buAutoNum type="arabicPeriod"/>
            </a:pPr>
            <a:r>
              <a:rPr lang="en-US" sz="1600" b="0" i="0" dirty="0">
                <a:effectLst/>
                <a:latin typeface="Verdana" panose="020B0604030504040204" pitchFamily="34" charset="0"/>
                <a:ea typeface="Verdana" panose="020B0604030504040204" pitchFamily="34" charset="0"/>
              </a:rPr>
              <a:t>That the Holy Prophet was the Seal of the Prophets, i.e. no Prophet, past or future, can be regarded as true unless his prophethood bears the seal of the Holy Prophet</a:t>
            </a:r>
            <a:r>
              <a:rPr lang="en-US" sz="1600" b="0" i="0" baseline="30000" dirty="0">
                <a:effectLst/>
                <a:latin typeface="Verdana" panose="020B0604030504040204" pitchFamily="34" charset="0"/>
                <a:ea typeface="Verdana" panose="020B0604030504040204" pitchFamily="34" charset="0"/>
              </a:rPr>
              <a:t>sa</a:t>
            </a:r>
            <a:r>
              <a:rPr lang="en-US" sz="1600" b="0" i="0" dirty="0">
                <a:effectLst/>
                <a:latin typeface="Verdana" panose="020B0604030504040204" pitchFamily="34" charset="0"/>
                <a:ea typeface="Verdana" panose="020B0604030504040204" pitchFamily="34" charset="0"/>
              </a:rPr>
              <a:t>. The prophethood of every past Prophet must be confirmed and testified to by the Holy Prophet</a:t>
            </a:r>
            <a:r>
              <a:rPr lang="en-US" sz="1600" b="0" i="0" baseline="30000" dirty="0">
                <a:effectLst/>
                <a:latin typeface="Verdana" panose="020B0604030504040204" pitchFamily="34" charset="0"/>
                <a:ea typeface="Verdana" panose="020B0604030504040204" pitchFamily="34" charset="0"/>
              </a:rPr>
              <a:t>sa</a:t>
            </a:r>
            <a:r>
              <a:rPr lang="en-US" sz="1600" b="0" i="0" dirty="0">
                <a:effectLst/>
                <a:latin typeface="Verdana" panose="020B0604030504040204" pitchFamily="34" charset="0"/>
                <a:ea typeface="Verdana" panose="020B0604030504040204" pitchFamily="34" charset="0"/>
              </a:rPr>
              <a:t> and nobody can attain to prophethood after him except by being his </a:t>
            </a:r>
            <a:r>
              <a:rPr lang="ar-SA" sz="1600" b="0" i="0" dirty="0">
                <a:effectLst/>
                <a:latin typeface="Verdana" panose="020B0604030504040204" pitchFamily="34" charset="0"/>
                <a:ea typeface="Verdana" panose="020B0604030504040204" pitchFamily="34" charset="0"/>
              </a:rPr>
              <a:t>أمتی</a:t>
            </a:r>
            <a:r>
              <a:rPr lang="en-US" sz="1600" b="0" i="0" dirty="0">
                <a:effectLst/>
                <a:latin typeface="Verdana" panose="020B0604030504040204" pitchFamily="34" charset="0"/>
                <a:ea typeface="Verdana" panose="020B0604030504040204" pitchFamily="34" charset="0"/>
              </a:rPr>
              <a:t> (follower). All claims to prophethood must be judged and tested by reference to the revelation received by the Holy Prophet</a:t>
            </a:r>
            <a:r>
              <a:rPr lang="en-US" sz="1600" b="0" i="0" baseline="30000" dirty="0">
                <a:effectLst/>
                <a:latin typeface="Verdana" panose="020B0604030504040204" pitchFamily="34" charset="0"/>
                <a:ea typeface="Verdana" panose="020B0604030504040204" pitchFamily="34" charset="0"/>
              </a:rPr>
              <a:t>sa</a:t>
            </a:r>
            <a:r>
              <a:rPr lang="en-US" sz="1600" b="0" i="0" dirty="0">
                <a:effectLst/>
                <a:latin typeface="Verdana" panose="020B0604030504040204" pitchFamily="34" charset="0"/>
                <a:ea typeface="Verdana" panose="020B0604030504040204" pitchFamily="34" charset="0"/>
              </a:rPr>
              <a:t> and to his teachings.</a:t>
            </a:r>
          </a:p>
          <a:p>
            <a:pPr marL="342900" indent="-342900" algn="l">
              <a:buFont typeface="+mj-lt"/>
              <a:buAutoNum type="arabicPeriod"/>
            </a:pPr>
            <a:endParaRPr lang="en-US" sz="1600" b="0" i="0" dirty="0">
              <a:effectLst/>
              <a:latin typeface="Verdana" panose="020B0604030504040204" pitchFamily="34" charset="0"/>
              <a:ea typeface="Verdana" panose="020B0604030504040204" pitchFamily="34" charset="0"/>
            </a:endParaRPr>
          </a:p>
          <a:p>
            <a:pPr marL="342900" indent="-342900" algn="l">
              <a:buFont typeface="+mj-lt"/>
              <a:buAutoNum type="arabicPeriod"/>
            </a:pPr>
            <a:r>
              <a:rPr lang="en-US" sz="1600" b="0" i="0" dirty="0">
                <a:effectLst/>
                <a:latin typeface="Verdana" panose="020B0604030504040204" pitchFamily="34" charset="0"/>
                <a:ea typeface="Verdana" panose="020B0604030504040204" pitchFamily="34" charset="0"/>
              </a:rPr>
              <a:t>That the Holy Prophet was the best, the noblest and the most perfect of all the Prophets and that he was also a source of embellishment for them (</a:t>
            </a:r>
            <a:r>
              <a:rPr lang="en-US" sz="1600" b="0" i="0" dirty="0" err="1">
                <a:effectLst/>
                <a:latin typeface="Verdana" panose="020B0604030504040204" pitchFamily="34" charset="0"/>
                <a:ea typeface="Verdana" panose="020B0604030504040204" pitchFamily="34" charset="0"/>
              </a:rPr>
              <a:t>Zurqani</a:t>
            </a:r>
            <a:r>
              <a:rPr lang="en-US" sz="1600" b="0" i="0" dirty="0">
                <a:effectLst/>
                <a:latin typeface="Verdana" panose="020B0604030504040204" pitchFamily="34" charset="0"/>
                <a:ea typeface="Verdana" panose="020B0604030504040204" pitchFamily="34" charset="0"/>
              </a:rPr>
              <a:t>, </a:t>
            </a:r>
            <a:r>
              <a:rPr lang="en-US" sz="1600" b="0" i="1" dirty="0">
                <a:effectLst/>
                <a:latin typeface="Verdana" panose="020B0604030504040204" pitchFamily="34" charset="0"/>
                <a:ea typeface="Verdana" panose="020B0604030504040204" pitchFamily="34" charset="0"/>
              </a:rPr>
              <a:t>Sharah </a:t>
            </a:r>
            <a:r>
              <a:rPr lang="en-US" sz="1600" b="0" i="1" dirty="0" err="1">
                <a:effectLst/>
                <a:latin typeface="Verdana" panose="020B0604030504040204" pitchFamily="34" charset="0"/>
                <a:ea typeface="Verdana" panose="020B0604030504040204" pitchFamily="34" charset="0"/>
              </a:rPr>
              <a:t>Mawahibul-Ladunniyya</a:t>
            </a:r>
            <a:r>
              <a:rPr lang="en-US" sz="1600" b="0" i="0" dirty="0">
                <a:effectLst/>
                <a:latin typeface="Verdana" panose="020B0604030504040204" pitchFamily="34" charset="0"/>
                <a:ea typeface="Verdana" panose="020B0604030504040204" pitchFamily="34" charset="0"/>
              </a:rPr>
              <a:t>).</a:t>
            </a:r>
          </a:p>
          <a:p>
            <a:pPr marL="342900" indent="-342900" algn="l">
              <a:buFont typeface="+mj-lt"/>
              <a:buAutoNum type="arabicPeriod"/>
            </a:pPr>
            <a:endParaRPr lang="en-US" sz="1600" b="0" i="0" dirty="0">
              <a:effectLst/>
              <a:latin typeface="Verdana" panose="020B0604030504040204" pitchFamily="34" charset="0"/>
              <a:ea typeface="Verdana" panose="020B0604030504040204" pitchFamily="34" charset="0"/>
            </a:endParaRPr>
          </a:p>
          <a:p>
            <a:pPr marL="342900" indent="-342900" algn="l">
              <a:buFont typeface="+mj-lt"/>
              <a:buAutoNum type="arabicPeriod"/>
            </a:pPr>
            <a:r>
              <a:rPr lang="en-US" sz="1600" b="0" i="0" dirty="0">
                <a:effectLst/>
                <a:latin typeface="Verdana" panose="020B0604030504040204" pitchFamily="34" charset="0"/>
                <a:ea typeface="Verdana" panose="020B0604030504040204" pitchFamily="34" charset="0"/>
              </a:rPr>
              <a:t>That the Holy Prophet was the last of the Law-bearing Prophets. This interpretation has been accepted by many eminent Muslim theologians, saints and savants such as Ibn ‘Arabi, Shah Wali-Allah, Imam ‘</a:t>
            </a:r>
            <a:r>
              <a:rPr lang="en-US" sz="1600" b="0" i="0" dirty="0" err="1">
                <a:effectLst/>
                <a:latin typeface="Verdana" panose="020B0604030504040204" pitchFamily="34" charset="0"/>
                <a:ea typeface="Verdana" panose="020B0604030504040204" pitchFamily="34" charset="0"/>
              </a:rPr>
              <a:t>AliQari</a:t>
            </a:r>
            <a:r>
              <a:rPr lang="en-US" sz="1600" b="0" i="0" dirty="0">
                <a:effectLst/>
                <a:latin typeface="Verdana" panose="020B0604030504040204" pitchFamily="34" charset="0"/>
                <a:ea typeface="Verdana" panose="020B0604030504040204" pitchFamily="34" charset="0"/>
              </a:rPr>
              <a:t>, Mujaddid Alif Thani, etc. According to these great scholars and saints، no Prophet can come after the Holy Prophet who should abrogate his </a:t>
            </a:r>
            <a:r>
              <a:rPr lang="en-US" sz="1600" b="0" i="1" dirty="0" err="1">
                <a:effectLst/>
                <a:latin typeface="Verdana" panose="020B0604030504040204" pitchFamily="34" charset="0"/>
                <a:ea typeface="Verdana" panose="020B0604030504040204" pitchFamily="34" charset="0"/>
              </a:rPr>
              <a:t>Millah</a:t>
            </a:r>
            <a:r>
              <a:rPr lang="en-US" sz="1600" b="0" i="0" dirty="0">
                <a:effectLst/>
                <a:latin typeface="Verdana" panose="020B0604030504040204" pitchFamily="34" charset="0"/>
                <a:ea typeface="Verdana" panose="020B0604030504040204" pitchFamily="34" charset="0"/>
              </a:rPr>
              <a:t> or should not be in his </a:t>
            </a:r>
            <a:r>
              <a:rPr lang="en-US" sz="1600" b="0" i="1" dirty="0">
                <a:effectLst/>
                <a:latin typeface="Verdana" panose="020B0604030504040204" pitchFamily="34" charset="0"/>
                <a:ea typeface="Verdana" panose="020B0604030504040204" pitchFamily="34" charset="0"/>
              </a:rPr>
              <a:t>Ummah</a:t>
            </a:r>
            <a:r>
              <a:rPr lang="en-US" sz="1600" b="0" i="0" dirty="0">
                <a:effectLst/>
                <a:latin typeface="Verdana" panose="020B0604030504040204" pitchFamily="34" charset="0"/>
                <a:ea typeface="Verdana" panose="020B0604030504040204" pitchFamily="34" charset="0"/>
              </a:rPr>
              <a:t> (</a:t>
            </a:r>
            <a:r>
              <a:rPr lang="en-US" sz="1600" b="0" i="0" dirty="0" err="1">
                <a:effectLst/>
                <a:latin typeface="Verdana" panose="020B0604030504040204" pitchFamily="34" charset="0"/>
                <a:ea typeface="Verdana" panose="020B0604030504040204" pitchFamily="34" charset="0"/>
              </a:rPr>
              <a:t>Futuhat</a:t>
            </a:r>
            <a:r>
              <a:rPr lang="en-US" sz="1600" b="0" i="0" dirty="0">
                <a:effectLst/>
                <a:latin typeface="Verdana" panose="020B0604030504040204" pitchFamily="34" charset="0"/>
                <a:ea typeface="Verdana" panose="020B0604030504040204" pitchFamily="34" charset="0"/>
              </a:rPr>
              <a:t>, </a:t>
            </a:r>
            <a:r>
              <a:rPr lang="en-US" sz="1600" b="0" i="0" dirty="0" err="1">
                <a:effectLst/>
                <a:latin typeface="Verdana" panose="020B0604030504040204" pitchFamily="34" charset="0"/>
                <a:ea typeface="Verdana" panose="020B0604030504040204" pitchFamily="34" charset="0"/>
              </a:rPr>
              <a:t>Tafhimat</a:t>
            </a:r>
            <a:r>
              <a:rPr lang="en-US" sz="1600" b="0" i="0" dirty="0">
                <a:effectLst/>
                <a:latin typeface="Verdana" panose="020B0604030504040204" pitchFamily="34" charset="0"/>
                <a:ea typeface="Verdana" panose="020B0604030504040204" pitchFamily="34" charset="0"/>
              </a:rPr>
              <a:t>, </a:t>
            </a:r>
            <a:r>
              <a:rPr lang="en-US" sz="1600" b="0" i="0" dirty="0" err="1">
                <a:effectLst/>
                <a:latin typeface="Verdana" panose="020B0604030504040204" pitchFamily="34" charset="0"/>
                <a:ea typeface="Verdana" panose="020B0604030504040204" pitchFamily="34" charset="0"/>
              </a:rPr>
              <a:t>Mukatabat</a:t>
            </a:r>
            <a:r>
              <a:rPr lang="en-US" sz="1600" b="0" i="0" dirty="0">
                <a:effectLst/>
                <a:latin typeface="Verdana" panose="020B0604030504040204" pitchFamily="34" charset="0"/>
                <a:ea typeface="Verdana" panose="020B0604030504040204" pitchFamily="34" charset="0"/>
              </a:rPr>
              <a:t> &amp; </a:t>
            </a:r>
            <a:r>
              <a:rPr lang="en-US" sz="1600" b="0" i="0" dirty="0" err="1">
                <a:effectLst/>
                <a:latin typeface="Verdana" panose="020B0604030504040204" pitchFamily="34" charset="0"/>
                <a:ea typeface="Verdana" panose="020B0604030504040204" pitchFamily="34" charset="0"/>
              </a:rPr>
              <a:t>Yawaqit</a:t>
            </a:r>
            <a:r>
              <a:rPr lang="en-US" sz="1600" b="0" i="0" dirty="0">
                <a:effectLst/>
                <a:latin typeface="Verdana" panose="020B0604030504040204" pitchFamily="34" charset="0"/>
                <a:ea typeface="Verdana" panose="020B0604030504040204" pitchFamily="34" charset="0"/>
              </a:rPr>
              <a:t> </a:t>
            </a:r>
            <a:r>
              <a:rPr lang="en-US" sz="1600" b="0" i="0" dirty="0" err="1">
                <a:effectLst/>
                <a:latin typeface="Verdana" panose="020B0604030504040204" pitchFamily="34" charset="0"/>
                <a:ea typeface="Verdana" panose="020B0604030504040204" pitchFamily="34" charset="0"/>
              </a:rPr>
              <a:t>wal</a:t>
            </a:r>
            <a:r>
              <a:rPr lang="en-US" sz="1600" b="0" i="0" dirty="0">
                <a:effectLst/>
                <a:latin typeface="Verdana" panose="020B0604030504040204" pitchFamily="34" charset="0"/>
                <a:ea typeface="Verdana" panose="020B0604030504040204" pitchFamily="34" charset="0"/>
              </a:rPr>
              <a:t> </a:t>
            </a:r>
            <a:r>
              <a:rPr lang="en-US" sz="1600" b="0" i="0" dirty="0" err="1">
                <a:effectLst/>
                <a:latin typeface="Verdana" panose="020B0604030504040204" pitchFamily="34" charset="0"/>
                <a:ea typeface="Verdana" panose="020B0604030504040204" pitchFamily="34" charset="0"/>
              </a:rPr>
              <a:t>Jawahir</a:t>
            </a:r>
            <a:r>
              <a:rPr lang="en-US" sz="1600" b="0" i="0" dirty="0">
                <a:effectLst/>
                <a:latin typeface="Verdana" panose="020B0604030504040204" pitchFamily="34" charset="0"/>
                <a:ea typeface="Verdana" panose="020B0604030504040204" pitchFamily="34" charset="0"/>
              </a:rPr>
              <a:t>). ‘</a:t>
            </a:r>
            <a:r>
              <a:rPr lang="en-US" sz="1600" b="0" i="0" dirty="0" err="1">
                <a:effectLst/>
                <a:latin typeface="Verdana" panose="020B0604030504040204" pitchFamily="34" charset="0"/>
                <a:ea typeface="Verdana" panose="020B0604030504040204" pitchFamily="34" charset="0"/>
              </a:rPr>
              <a:t>A’ishah</a:t>
            </a:r>
            <a:r>
              <a:rPr lang="en-US" sz="1600" b="0" i="0" dirty="0">
                <a:effectLst/>
                <a:latin typeface="Verdana" panose="020B0604030504040204" pitchFamily="34" charset="0"/>
                <a:ea typeface="Verdana" panose="020B0604030504040204" pitchFamily="34" charset="0"/>
              </a:rPr>
              <a:t>, the talented spouse of the Holy Prophet, has removed all ambiguity about the meaning of the expression </a:t>
            </a:r>
            <a:r>
              <a:rPr lang="ar-SA" sz="1600" b="0" i="0" dirty="0">
                <a:effectLst/>
                <a:latin typeface="Verdana" panose="020B0604030504040204" pitchFamily="34" charset="0"/>
                <a:ea typeface="Verdana" panose="020B0604030504040204" pitchFamily="34" charset="0"/>
              </a:rPr>
              <a:t>خاتم النبیین. </a:t>
            </a:r>
            <a:r>
              <a:rPr lang="en-US" sz="1600" dirty="0">
                <a:latin typeface="Verdana" panose="020B0604030504040204" pitchFamily="34" charset="0"/>
                <a:ea typeface="Verdana" panose="020B0604030504040204" pitchFamily="34" charset="0"/>
              </a:rPr>
              <a:t>.  </a:t>
            </a:r>
            <a:r>
              <a:rPr lang="en-US" sz="1600" b="0" i="0" dirty="0">
                <a:effectLst/>
                <a:latin typeface="Verdana" panose="020B0604030504040204" pitchFamily="34" charset="0"/>
                <a:ea typeface="Verdana" panose="020B0604030504040204" pitchFamily="34" charset="0"/>
              </a:rPr>
              <a:t>She is reported to have said: </a:t>
            </a:r>
            <a:r>
              <a:rPr lang="ar-SA" sz="1600" b="0" i="0" dirty="0">
                <a:effectLst/>
                <a:latin typeface="Verdana" panose="020B0604030504040204" pitchFamily="34" charset="0"/>
                <a:ea typeface="Verdana" panose="020B0604030504040204" pitchFamily="34" charset="0"/>
              </a:rPr>
              <a:t>قولوا انه خاتم النبیین ولا تقولوا لا نبی بعدہ </a:t>
            </a:r>
            <a:r>
              <a:rPr lang="en-US" sz="1600" b="0" i="0" dirty="0">
                <a:effectLst/>
                <a:latin typeface="Verdana" panose="020B0604030504040204" pitchFamily="34" charset="0"/>
                <a:ea typeface="Verdana" panose="020B0604030504040204" pitchFamily="34" charset="0"/>
              </a:rPr>
              <a:t> i.e. Say that he (the Holy Prophet</a:t>
            </a:r>
            <a:r>
              <a:rPr lang="en-US" sz="1600" b="0" i="0" baseline="30000" dirty="0">
                <a:effectLst/>
                <a:latin typeface="Verdana" panose="020B0604030504040204" pitchFamily="34" charset="0"/>
                <a:ea typeface="Verdana" panose="020B0604030504040204" pitchFamily="34" charset="0"/>
              </a:rPr>
              <a:t>sa</a:t>
            </a:r>
            <a:r>
              <a:rPr lang="en-US" sz="1600" b="0" i="0" dirty="0">
                <a:effectLst/>
                <a:latin typeface="Verdana" panose="020B0604030504040204" pitchFamily="34" charset="0"/>
                <a:ea typeface="Verdana" panose="020B0604030504040204" pitchFamily="34" charset="0"/>
              </a:rPr>
              <a:t>) is </a:t>
            </a:r>
            <a:r>
              <a:rPr lang="ar-SA" sz="1600" b="0" i="0" dirty="0">
                <a:effectLst/>
                <a:latin typeface="Verdana" panose="020B0604030504040204" pitchFamily="34" charset="0"/>
                <a:ea typeface="Verdana" panose="020B0604030504040204" pitchFamily="34" charset="0"/>
              </a:rPr>
              <a:t>خاتم النبیین </a:t>
            </a:r>
            <a:r>
              <a:rPr lang="en-US" sz="1600" b="0" i="0" dirty="0">
                <a:effectLst/>
                <a:latin typeface="Verdana" panose="020B0604030504040204" pitchFamily="34" charset="0"/>
                <a:ea typeface="Verdana" panose="020B0604030504040204" pitchFamily="34" charset="0"/>
              </a:rPr>
              <a:t> but do not say that there will be no Prophet after him (</a:t>
            </a:r>
            <a:r>
              <a:rPr lang="en-US" sz="1600" b="0" i="0" dirty="0" err="1">
                <a:effectLst/>
                <a:latin typeface="Verdana" panose="020B0604030504040204" pitchFamily="34" charset="0"/>
                <a:ea typeface="Verdana" panose="020B0604030504040204" pitchFamily="34" charset="0"/>
              </a:rPr>
              <a:t>Manthur</a:t>
            </a:r>
            <a:r>
              <a:rPr lang="en-US" sz="1600" b="0" i="0" dirty="0">
                <a:effectLst/>
                <a:latin typeface="Verdana" panose="020B0604030504040204" pitchFamily="34" charset="0"/>
                <a:ea typeface="Verdana" panose="020B0604030504040204" pitchFamily="34" charset="0"/>
              </a:rPr>
              <a:t>). This saying of ‘A’ishah</a:t>
            </a:r>
            <a:r>
              <a:rPr lang="en-US" sz="1600" b="0" i="0" baseline="30000" dirty="0">
                <a:effectLst/>
                <a:latin typeface="Verdana" panose="020B0604030504040204" pitchFamily="34" charset="0"/>
                <a:ea typeface="Verdana" panose="020B0604030504040204" pitchFamily="34" charset="0"/>
              </a:rPr>
              <a:t>ra</a:t>
            </a:r>
            <a:r>
              <a:rPr lang="en-US" sz="1600" b="0" i="0" dirty="0">
                <a:effectLst/>
                <a:latin typeface="Verdana" panose="020B0604030504040204" pitchFamily="34" charset="0"/>
                <a:ea typeface="Verdana" panose="020B0604030504040204" pitchFamily="34" charset="0"/>
              </a:rPr>
              <a:t> makes it quite clear that the expression </a:t>
            </a:r>
            <a:r>
              <a:rPr lang="ar-SA" sz="1600" b="0" i="0" dirty="0">
                <a:effectLst/>
                <a:latin typeface="Verdana" panose="020B0604030504040204" pitchFamily="34" charset="0"/>
                <a:ea typeface="Verdana" panose="020B0604030504040204" pitchFamily="34" charset="0"/>
              </a:rPr>
              <a:t>خاتم النبیین </a:t>
            </a:r>
            <a:r>
              <a:rPr lang="en-US" sz="1600" b="0" i="0" dirty="0">
                <a:effectLst/>
                <a:latin typeface="Verdana" panose="020B0604030504040204" pitchFamily="34" charset="0"/>
                <a:ea typeface="Verdana" panose="020B0604030504040204" pitchFamily="34" charset="0"/>
              </a:rPr>
              <a:t> and </a:t>
            </a:r>
            <a:r>
              <a:rPr lang="ar-SA" sz="1600" b="0" i="0" dirty="0">
                <a:effectLst/>
                <a:latin typeface="Verdana" panose="020B0604030504040204" pitchFamily="34" charset="0"/>
                <a:ea typeface="Verdana" panose="020B0604030504040204" pitchFamily="34" charset="0"/>
              </a:rPr>
              <a:t>لانبی بعدہ </a:t>
            </a:r>
            <a:r>
              <a:rPr lang="en-US" sz="1600" b="0" i="0" dirty="0">
                <a:effectLst/>
                <a:latin typeface="Verdana" panose="020B0604030504040204" pitchFamily="34" charset="0"/>
                <a:ea typeface="Verdana" panose="020B0604030504040204" pitchFamily="34" charset="0"/>
              </a:rPr>
              <a:t> were considered by her to be contradictory to each other in meaning and significance.</a:t>
            </a:r>
          </a:p>
          <a:p>
            <a:pPr algn="l"/>
            <a:endParaRPr lang="en-US" sz="1600" b="0" i="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8951063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50800" dist="127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127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81935</TotalTime>
  <Words>3048</Words>
  <Application>Microsoft Office PowerPoint</Application>
  <PresentationFormat>Widescreen</PresentationFormat>
  <Paragraphs>209</Paragraphs>
  <Slides>28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Academy Engraved LET Plain:1.0</vt:lpstr>
      <vt:lpstr>Arial</vt:lpstr>
      <vt:lpstr>Bodoni SvtyTwo OS ITC TT-BookIt</vt:lpstr>
      <vt:lpstr>Bodoni SvtyTwo SC ITC TT-Book</vt:lpstr>
      <vt:lpstr>Calibri</vt:lpstr>
      <vt:lpstr>Calibri Light</vt:lpstr>
      <vt:lpstr>Helvetica</vt:lpstr>
      <vt:lpstr>Hoefler Text</vt:lpstr>
      <vt:lpstr>Noto Nastaliq Urdu Medium</vt:lpstr>
      <vt:lpstr>Verdana</vt:lpstr>
      <vt:lpstr>Wingdings</vt:lpstr>
      <vt:lpstr>Office Theme</vt:lpstr>
      <vt:lpstr>1_Office Theme</vt:lpstr>
      <vt:lpstr>Typeset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KETO DIET &amp;  HEART DISEASE</vt:lpstr>
      <vt:lpstr>KETO IS A MEDICAL DIET</vt:lpstr>
      <vt:lpstr>heart disease</vt:lpstr>
      <vt:lpstr>other adverse effects of keto diet</vt:lpstr>
      <vt:lpstr>other adverse effects of keto diet</vt:lpstr>
      <vt:lpstr>Mediterranean diet</vt:lpstr>
      <vt:lpstr>Mediterranean diet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Hashir Bukhari</cp:lastModifiedBy>
  <cp:revision>110</cp:revision>
  <dcterms:created xsi:type="dcterms:W3CDTF">2023-11-12T05:00:41Z</dcterms:created>
  <dcterms:modified xsi:type="dcterms:W3CDTF">2024-04-25T23:26:01Z</dcterms:modified>
</cp:coreProperties>
</file>