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92" r:id="rId3"/>
    <p:sldId id="322" r:id="rId4"/>
    <p:sldId id="278" r:id="rId5"/>
    <p:sldId id="307" r:id="rId6"/>
    <p:sldId id="260" r:id="rId7"/>
    <p:sldId id="323" r:id="rId8"/>
    <p:sldId id="261" r:id="rId9"/>
    <p:sldId id="295" r:id="rId10"/>
    <p:sldId id="315" r:id="rId11"/>
    <p:sldId id="321" r:id="rId12"/>
    <p:sldId id="265" r:id="rId13"/>
    <p:sldId id="290" r:id="rId14"/>
    <p:sldId id="288" r:id="rId15"/>
    <p:sldId id="316" r:id="rId16"/>
    <p:sldId id="266" r:id="rId17"/>
    <p:sldId id="272" r:id="rId18"/>
    <p:sldId id="293" r:id="rId19"/>
    <p:sldId id="317" r:id="rId20"/>
    <p:sldId id="257" r:id="rId21"/>
    <p:sldId id="258" r:id="rId22"/>
    <p:sldId id="318" r:id="rId23"/>
    <p:sldId id="319" r:id="rId24"/>
    <p:sldId id="320" r:id="rId25"/>
    <p:sldId id="262" r:id="rId26"/>
    <p:sldId id="263"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9" autoAdjust="0"/>
    <p:restoredTop sz="93677" autoAdjust="0"/>
  </p:normalViewPr>
  <p:slideViewPr>
    <p:cSldViewPr snapToGrid="0">
      <p:cViewPr varScale="1">
        <p:scale>
          <a:sx n="80" d="100"/>
          <a:sy n="80" d="100"/>
        </p:scale>
        <p:origin x="7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38E26-0BD8-44D4-B397-DA18C42A5428}"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BE690-C820-4497-A1D2-A97500CE639A}" type="slidenum">
              <a:rPr lang="en-US" smtClean="0"/>
              <a:t>‹#›</a:t>
            </a:fld>
            <a:endParaRPr lang="en-US"/>
          </a:p>
        </p:txBody>
      </p:sp>
    </p:spTree>
    <p:extLst>
      <p:ext uri="{BB962C8B-B14F-4D97-AF65-F5344CB8AC3E}">
        <p14:creationId xmlns:p14="http://schemas.microsoft.com/office/powerpoint/2010/main" val="396091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C6F0-AC34-0F77-B90B-37A2DBC2E5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245E9C-5466-4041-9F7C-299D215D6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A3138-16C2-36DE-F0C6-98E3CA60062E}"/>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5" name="Footer Placeholder 4">
            <a:extLst>
              <a:ext uri="{FF2B5EF4-FFF2-40B4-BE49-F238E27FC236}">
                <a16:creationId xmlns:a16="http://schemas.microsoft.com/office/drawing/2014/main" id="{B10EB270-D010-35F8-EC51-A4DC1C9CE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E685A-ADD0-120C-FBA4-13380F810822}"/>
              </a:ext>
            </a:extLst>
          </p:cNvPr>
          <p:cNvSpPr>
            <a:spLocks noGrp="1"/>
          </p:cNvSpPr>
          <p:nvPr>
            <p:ph type="sldNum" sz="quarter" idx="12"/>
          </p:nvPr>
        </p:nvSpPr>
        <p:spPr/>
        <p:txBody>
          <a:bodyPr/>
          <a:lstStyle/>
          <a:p>
            <a:fld id="{B4A9E892-88EE-4A3B-B047-90FD39BDC72D}" type="slidenum">
              <a:rPr lang="en-US" smtClean="0"/>
              <a:t>‹#›</a:t>
            </a:fld>
            <a:endParaRPr lang="en-US"/>
          </a:p>
        </p:txBody>
      </p:sp>
      <p:pic>
        <p:nvPicPr>
          <p:cNvPr id="8" name="Picture 7">
            <a:extLst>
              <a:ext uri="{FF2B5EF4-FFF2-40B4-BE49-F238E27FC236}">
                <a16:creationId xmlns:a16="http://schemas.microsoft.com/office/drawing/2014/main" id="{D687CBB3-C617-62F3-3881-0DB283F91221}"/>
              </a:ext>
            </a:extLst>
          </p:cNvPr>
          <p:cNvPicPr>
            <a:picLocks noChangeAspect="1"/>
          </p:cNvPicPr>
          <p:nvPr userDrawn="1"/>
        </p:nvPicPr>
        <p:blipFill>
          <a:blip r:embed="rId2"/>
          <a:stretch>
            <a:fillRect/>
          </a:stretch>
        </p:blipFill>
        <p:spPr>
          <a:xfrm>
            <a:off x="4762" y="4762"/>
            <a:ext cx="12182475" cy="6848475"/>
          </a:xfrm>
          <a:prstGeom prst="rect">
            <a:avLst/>
          </a:prstGeom>
        </p:spPr>
      </p:pic>
    </p:spTree>
    <p:extLst>
      <p:ext uri="{BB962C8B-B14F-4D97-AF65-F5344CB8AC3E}">
        <p14:creationId xmlns:p14="http://schemas.microsoft.com/office/powerpoint/2010/main" val="375875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549B-B775-3871-1692-970A55DA9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5400D-F748-AFB4-D3E5-0D294736D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24D0A-828F-B8B4-B698-0FB9313A0307}"/>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5" name="Footer Placeholder 4">
            <a:extLst>
              <a:ext uri="{FF2B5EF4-FFF2-40B4-BE49-F238E27FC236}">
                <a16:creationId xmlns:a16="http://schemas.microsoft.com/office/drawing/2014/main" id="{5ED9455D-F883-4B31-BCBB-B6B0E7332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9D055-640B-CC40-ACEE-6CF2DE69DBFD}"/>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43333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59D57-C883-F0C9-2FEF-92779A980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AA9F27-1C69-0966-8EAC-89278797FC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582BF-2B09-5A73-D504-578E4176B640}"/>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5" name="Footer Placeholder 4">
            <a:extLst>
              <a:ext uri="{FF2B5EF4-FFF2-40B4-BE49-F238E27FC236}">
                <a16:creationId xmlns:a16="http://schemas.microsoft.com/office/drawing/2014/main" id="{691168B7-D18A-6EA8-E7F1-727130CA1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EA555-8EDF-9B5F-1480-5830803637AD}"/>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200926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4" name="1054398042_3378x2084.jpg"/>
          <p:cNvSpPr>
            <a:spLocks noGrp="1"/>
          </p:cNvSpPr>
          <p:nvPr>
            <p:ph type="pic" idx="21"/>
          </p:nvPr>
        </p:nvSpPr>
        <p:spPr>
          <a:xfrm>
            <a:off x="0" y="-1949450"/>
            <a:ext cx="14293850" cy="8818350"/>
          </a:xfrm>
          <a:prstGeom prst="rect">
            <a:avLst/>
          </a:prstGeom>
        </p:spPr>
        <p:txBody>
          <a:bodyPr lIns="91439" tIns="45719" rIns="91439" bIns="45719">
            <a:noAutofit/>
          </a:bodyPr>
          <a:lstStyle/>
          <a:p>
            <a:endParaRPr/>
          </a:p>
        </p:txBody>
      </p:sp>
      <p:sp>
        <p:nvSpPr>
          <p:cNvPr id="25" name="Author and Date"/>
          <p:cNvSpPr txBox="1">
            <a:spLocks noGrp="1"/>
          </p:cNvSpPr>
          <p:nvPr>
            <p:ph type="body" sz="quarter" idx="22" hasCustomPrompt="1"/>
          </p:nvPr>
        </p:nvSpPr>
        <p:spPr>
          <a:xfrm>
            <a:off x="285750" y="6134629"/>
            <a:ext cx="11620500" cy="277623"/>
          </a:xfrm>
          <a:prstGeom prst="rect">
            <a:avLst/>
          </a:prstGeom>
        </p:spPr>
        <p:txBody>
          <a:bodyPr/>
          <a:lstStyle>
            <a:lvl1pPr defTabSz="412750">
              <a:lnSpc>
                <a:spcPct val="100000"/>
              </a:lnSpc>
              <a:tabLst/>
              <a:defRPr sz="1400" b="1" cap="all" spc="84">
                <a:solidFill>
                  <a:srgbClr val="FFFFFF"/>
                </a:solidFill>
                <a:latin typeface="Founders Grotesk Condensed"/>
                <a:ea typeface="Founders Grotesk Condensed"/>
                <a:cs typeface="Founders Grotesk Condensed"/>
                <a:sym typeface="Founders Grotesk Condensed"/>
              </a:defRPr>
            </a:lvl1pPr>
          </a:lstStyle>
          <a:p>
            <a:r>
              <a:t>Author and Date</a:t>
            </a:r>
          </a:p>
        </p:txBody>
      </p:sp>
      <p:sp>
        <p:nvSpPr>
          <p:cNvPr id="26" name="Body Level One…"/>
          <p:cNvSpPr txBox="1">
            <a:spLocks noGrp="1"/>
          </p:cNvSpPr>
          <p:nvPr>
            <p:ph type="body" sz="quarter" idx="1" hasCustomPrompt="1"/>
          </p:nvPr>
        </p:nvSpPr>
        <p:spPr>
          <a:xfrm>
            <a:off x="285750" y="426976"/>
            <a:ext cx="11620500" cy="1160525"/>
          </a:xfrm>
          <a:prstGeom prst="rect">
            <a:avLst/>
          </a:prstGeom>
        </p:spPr>
        <p:txBody>
          <a:bodyPr/>
          <a:lstStyle>
            <a:lvl1pPr defTabSz="412750">
              <a:lnSpc>
                <a:spcPct val="80000"/>
              </a:lnSpc>
              <a:tabLst/>
              <a:defRPr spc="-40">
                <a:solidFill>
                  <a:srgbClr val="FFFFFF"/>
                </a:solidFill>
                <a:latin typeface="Founders Grotesk"/>
                <a:ea typeface="Founders Grotesk"/>
                <a:cs typeface="Founders Grotesk"/>
                <a:sym typeface="Founders Grotesk"/>
              </a:defRPr>
            </a:lvl1pPr>
            <a:lvl2pPr defTabSz="412750">
              <a:lnSpc>
                <a:spcPct val="80000"/>
              </a:lnSpc>
              <a:tabLst/>
              <a:defRPr spc="-40">
                <a:solidFill>
                  <a:srgbClr val="FFFFFF"/>
                </a:solidFill>
                <a:latin typeface="Founders Grotesk"/>
                <a:ea typeface="Founders Grotesk"/>
                <a:cs typeface="Founders Grotesk"/>
                <a:sym typeface="Founders Grotesk"/>
              </a:defRPr>
            </a:lvl2pPr>
            <a:lvl3pPr defTabSz="412750">
              <a:lnSpc>
                <a:spcPct val="80000"/>
              </a:lnSpc>
              <a:tabLst/>
              <a:defRPr spc="-40">
                <a:solidFill>
                  <a:srgbClr val="FFFFFF"/>
                </a:solidFill>
                <a:latin typeface="Founders Grotesk"/>
                <a:ea typeface="Founders Grotesk"/>
                <a:cs typeface="Founders Grotesk"/>
                <a:sym typeface="Founders Grotesk"/>
              </a:defRPr>
            </a:lvl3pPr>
            <a:lvl4pPr defTabSz="412750">
              <a:lnSpc>
                <a:spcPct val="80000"/>
              </a:lnSpc>
              <a:tabLst/>
              <a:defRPr spc="-40">
                <a:solidFill>
                  <a:srgbClr val="FFFFFF"/>
                </a:solidFill>
                <a:latin typeface="Founders Grotesk"/>
                <a:ea typeface="Founders Grotesk"/>
                <a:cs typeface="Founders Grotesk"/>
                <a:sym typeface="Founders Grotesk"/>
              </a:defRPr>
            </a:lvl4pPr>
            <a:lvl5pPr defTabSz="412750">
              <a:lnSpc>
                <a:spcPct val="80000"/>
              </a:lnSpc>
              <a:tabLst/>
              <a:defRPr spc="-40">
                <a:solidFill>
                  <a:srgbClr val="FFFFFF"/>
                </a:solidFill>
                <a:latin typeface="Founders Grotesk"/>
                <a:ea typeface="Founders Grotesk"/>
                <a:cs typeface="Founders Grotesk"/>
                <a:sym typeface="Founders Grotesk"/>
              </a:defRPr>
            </a:lvl5pPr>
          </a:lstStyle>
          <a:p>
            <a:r>
              <a:t>Presentation Subtitle</a:t>
            </a:r>
          </a:p>
          <a:p>
            <a:pPr lvl="1"/>
            <a:endParaRPr/>
          </a:p>
          <a:p>
            <a:pPr lvl="2"/>
            <a:endParaRPr/>
          </a:p>
          <a:p>
            <a:pPr lvl="3"/>
            <a:endParaRPr/>
          </a:p>
          <a:p>
            <a:pPr lvl="4"/>
            <a:endParaRPr/>
          </a:p>
        </p:txBody>
      </p:sp>
      <p:sp>
        <p:nvSpPr>
          <p:cNvPr id="27" name="Line"/>
          <p:cNvSpPr/>
          <p:nvPr/>
        </p:nvSpPr>
        <p:spPr>
          <a:xfrm>
            <a:off x="317500" y="6096000"/>
            <a:ext cx="11557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28" name="Line"/>
          <p:cNvSpPr/>
          <p:nvPr/>
        </p:nvSpPr>
        <p:spPr>
          <a:xfrm>
            <a:off x="317500" y="4721668"/>
            <a:ext cx="11557000" cy="3175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29" name="Presentation Title"/>
          <p:cNvSpPr txBox="1">
            <a:spLocks noGrp="1"/>
          </p:cNvSpPr>
          <p:nvPr>
            <p:ph type="title" hasCustomPrompt="1"/>
          </p:nvPr>
        </p:nvSpPr>
        <p:spPr>
          <a:xfrm>
            <a:off x="285750" y="4762500"/>
            <a:ext cx="11620500" cy="1320800"/>
          </a:xfrm>
          <a:prstGeom prst="rect">
            <a:avLst/>
          </a:prstGeom>
        </p:spPr>
        <p:txBody>
          <a:bodyPr/>
          <a:lstStyle>
            <a:lvl1pPr>
              <a:lnSpc>
                <a:spcPct val="70000"/>
              </a:lnSpc>
              <a:defRPr sz="7500" spc="-150">
                <a:solidFill>
                  <a:srgbClr val="FFFFFF"/>
                </a:solidFill>
                <a:latin typeface="+mn-lt"/>
                <a:ea typeface="+mn-ea"/>
                <a:cs typeface="+mn-cs"/>
                <a:sym typeface="Founders Grotesk Semibold"/>
              </a:defRPr>
            </a:lvl1pPr>
          </a:lstStyle>
          <a:p>
            <a:r>
              <a:t>Presentation Title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23594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6578600" y="926124"/>
            <a:ext cx="5128419" cy="655321"/>
          </a:xfrm>
          <a:prstGeom prst="rect">
            <a:avLst/>
          </a:prstGeom>
        </p:spPr>
        <p:txBody>
          <a:bodyPr anchor="ctr"/>
          <a:lstStyle>
            <a:lvl1pPr defTabSz="408622">
              <a:lnSpc>
                <a:spcPct val="80000"/>
              </a:lnSpc>
              <a:tabLst/>
              <a:defRPr sz="3960" spc="-40">
                <a:solidFill>
                  <a:schemeClr val="accent1"/>
                </a:solidFill>
                <a:latin typeface="Founders Grotesk"/>
                <a:ea typeface="Founders Grotesk"/>
                <a:cs typeface="Founders Grotesk"/>
                <a:sym typeface="Founders Grotesk"/>
              </a:defRPr>
            </a:lvl1pPr>
          </a:lstStyle>
          <a:p>
            <a:r>
              <a:t>Slide Subtitle</a:t>
            </a:r>
          </a:p>
        </p:txBody>
      </p:sp>
      <p:sp>
        <p:nvSpPr>
          <p:cNvPr id="72" name="683033896_1440x1778.jpg"/>
          <p:cNvSpPr>
            <a:spLocks noGrp="1"/>
          </p:cNvSpPr>
          <p:nvPr>
            <p:ph type="pic" idx="22"/>
          </p:nvPr>
        </p:nvSpPr>
        <p:spPr>
          <a:xfrm>
            <a:off x="0" y="-335892"/>
            <a:ext cx="6098374" cy="7529798"/>
          </a:xfrm>
          <a:prstGeom prst="rect">
            <a:avLst/>
          </a:prstGeom>
        </p:spPr>
        <p:txBody>
          <a:bodyPr lIns="91439" tIns="45719" rIns="91439" bIns="45719">
            <a:noAutofit/>
          </a:bodyPr>
          <a:lstStyle/>
          <a:p>
            <a:endParaRPr/>
          </a:p>
        </p:txBody>
      </p:sp>
      <p:sp>
        <p:nvSpPr>
          <p:cNvPr id="73"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74"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75" name="Slide Title"/>
          <p:cNvSpPr txBox="1">
            <a:spLocks noGrp="1"/>
          </p:cNvSpPr>
          <p:nvPr>
            <p:ph type="title" hasCustomPrompt="1"/>
          </p:nvPr>
        </p:nvSpPr>
        <p:spPr>
          <a:xfrm>
            <a:off x="6578600" y="432405"/>
            <a:ext cx="5128419" cy="654051"/>
          </a:xfrm>
          <a:prstGeom prst="rect">
            <a:avLst/>
          </a:prstGeom>
        </p:spPr>
        <p:txBody>
          <a:bodyPr anchor="b"/>
          <a:lstStyle>
            <a:lvl1pPr>
              <a:defRPr spc="0">
                <a:solidFill>
                  <a:schemeClr val="accent1"/>
                </a:solidFill>
                <a:latin typeface="+mn-lt"/>
                <a:ea typeface="+mn-ea"/>
                <a:cs typeface="+mn-cs"/>
                <a:sym typeface="Founders Grotesk Semibold"/>
              </a:defRPr>
            </a:lvl1pPr>
          </a:lstStyle>
          <a:p>
            <a:r>
              <a:t>Slide Title </a:t>
            </a:r>
          </a:p>
        </p:txBody>
      </p:sp>
      <p:sp>
        <p:nvSpPr>
          <p:cNvPr id="76" name="Body Level One…"/>
          <p:cNvSpPr txBox="1">
            <a:spLocks noGrp="1"/>
          </p:cNvSpPr>
          <p:nvPr>
            <p:ph type="body" sz="half" idx="1" hasCustomPrompt="1"/>
          </p:nvPr>
        </p:nvSpPr>
        <p:spPr>
          <a:xfrm>
            <a:off x="6578600" y="1952220"/>
            <a:ext cx="5128419" cy="3651655"/>
          </a:xfrm>
          <a:prstGeom prst="rect">
            <a:avLst/>
          </a:prstGeom>
        </p:spPr>
        <p:txBody>
          <a:bodyPr/>
          <a:lstStyle>
            <a:lvl1pPr marL="2286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1pPr>
            <a:lvl2pPr marL="4572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2pPr>
            <a:lvl3pPr marL="6858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3pPr>
            <a:lvl4pPr marL="9144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4pPr>
            <a:lvl5pPr marL="11430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7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2251418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FFFFFF"/>
        </a:solidFill>
        <a:effectLst/>
      </p:bgPr>
    </p:bg>
    <p:spTree>
      <p:nvGrpSpPr>
        <p:cNvPr id="1" name=""/>
        <p:cNvGrpSpPr/>
        <p:nvPr/>
      </p:nvGrpSpPr>
      <p:grpSpPr>
        <a:xfrm>
          <a:off x="0" y="0"/>
          <a:ext cx="0" cy="0"/>
          <a:chOff x="0" y="0"/>
          <a:chExt cx="0" cy="0"/>
        </a:xfrm>
      </p:grpSpPr>
      <p:sp>
        <p:nvSpPr>
          <p:cNvPr id="37" name="520524404_2582x1617.jpg"/>
          <p:cNvSpPr>
            <a:spLocks noGrp="1"/>
          </p:cNvSpPr>
          <p:nvPr>
            <p:ph type="pic" idx="21"/>
          </p:nvPr>
        </p:nvSpPr>
        <p:spPr>
          <a:xfrm>
            <a:off x="4813300" y="-1"/>
            <a:ext cx="10950746" cy="6858001"/>
          </a:xfrm>
          <a:prstGeom prst="rect">
            <a:avLst/>
          </a:prstGeom>
        </p:spPr>
        <p:txBody>
          <a:bodyPr lIns="91439" tIns="45719" rIns="91439" bIns="45719">
            <a:noAutofit/>
          </a:bodyPr>
          <a:lstStyle/>
          <a:p>
            <a:endParaRPr/>
          </a:p>
        </p:txBody>
      </p:sp>
      <p:sp>
        <p:nvSpPr>
          <p:cNvPr id="38"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39"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40" name="Author and Date"/>
          <p:cNvSpPr txBox="1">
            <a:spLocks noGrp="1"/>
          </p:cNvSpPr>
          <p:nvPr>
            <p:ph type="body" sz="quarter" idx="22" hasCustomPrompt="1"/>
          </p:nvPr>
        </p:nvSpPr>
        <p:spPr>
          <a:xfrm>
            <a:off x="285750" y="6134629"/>
            <a:ext cx="5524500" cy="277623"/>
          </a:xfrm>
          <a:prstGeom prst="rect">
            <a:avLst/>
          </a:prstGeom>
        </p:spPr>
        <p:txBody>
          <a:bodyPr/>
          <a:lstStyle>
            <a:lvl1pPr defTabSz="412750">
              <a:lnSpc>
                <a:spcPct val="100000"/>
              </a:lnSpc>
              <a:tabLst/>
              <a:defRPr sz="1400" b="1" cap="all" spc="84">
                <a:solidFill>
                  <a:schemeClr val="accent1"/>
                </a:solidFill>
                <a:latin typeface="Founders Grotesk Condensed"/>
                <a:ea typeface="Founders Grotesk Condensed"/>
                <a:cs typeface="Founders Grotesk Condensed"/>
                <a:sym typeface="Founders Grotesk Condensed"/>
              </a:defRPr>
            </a:lvl1pPr>
          </a:lstStyle>
          <a:p>
            <a:r>
              <a:t>Author and Date</a:t>
            </a:r>
          </a:p>
        </p:txBody>
      </p:sp>
      <p:sp>
        <p:nvSpPr>
          <p:cNvPr id="41" name="Slide Title"/>
          <p:cNvSpPr txBox="1">
            <a:spLocks noGrp="1"/>
          </p:cNvSpPr>
          <p:nvPr>
            <p:ph type="title" hasCustomPrompt="1"/>
          </p:nvPr>
        </p:nvSpPr>
        <p:spPr>
          <a:xfrm>
            <a:off x="285750" y="2385069"/>
            <a:ext cx="5524500" cy="3518489"/>
          </a:xfrm>
          <a:prstGeom prst="rect">
            <a:avLst/>
          </a:prstGeom>
        </p:spPr>
        <p:txBody>
          <a:bodyPr/>
          <a:lstStyle>
            <a:lvl1pPr>
              <a:defRPr sz="7500" spc="-150">
                <a:solidFill>
                  <a:schemeClr val="accent1"/>
                </a:solidFill>
                <a:latin typeface="+mn-lt"/>
                <a:ea typeface="+mn-ea"/>
                <a:cs typeface="+mn-cs"/>
                <a:sym typeface="Founders Grotesk Semibold"/>
              </a:defRPr>
            </a:lvl1pPr>
          </a:lstStyle>
          <a:p>
            <a:r>
              <a:t>Slide Title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8789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A38F-1804-5116-C1D2-27E47288C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0EF1F-B8E0-E2F2-E6A6-92F7E0ED2D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EBCD5-FF4A-CB1B-55BB-237EA2A94FFF}"/>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5" name="Footer Placeholder 4">
            <a:extLst>
              <a:ext uri="{FF2B5EF4-FFF2-40B4-BE49-F238E27FC236}">
                <a16:creationId xmlns:a16="http://schemas.microsoft.com/office/drawing/2014/main" id="{46EC9158-F543-3170-6B23-F9C8B792C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28F35-1274-0AD4-A2D1-84E811D26723}"/>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50354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91EE-7766-668E-823A-4B444025CD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2BD2B-EAAA-A462-D6C4-89CEDC914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C1081-C4E9-82FE-5A44-5E05F8513B94}"/>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5" name="Footer Placeholder 4">
            <a:extLst>
              <a:ext uri="{FF2B5EF4-FFF2-40B4-BE49-F238E27FC236}">
                <a16:creationId xmlns:a16="http://schemas.microsoft.com/office/drawing/2014/main" id="{4FE1AACC-2224-F903-9742-70BDC11AF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C65CD-6C96-244F-0898-84EF93CD851F}"/>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02198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7FC7-EE51-1855-C9E0-E2CDE41E7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1D3B1-FC57-ED9E-2E22-8A2B092E08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D9414A-CB54-F7FE-C797-8CF0007F90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8CFFF8-4BE4-A185-F6E5-24C3B9CCF7A2}"/>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6" name="Footer Placeholder 5">
            <a:extLst>
              <a:ext uri="{FF2B5EF4-FFF2-40B4-BE49-F238E27FC236}">
                <a16:creationId xmlns:a16="http://schemas.microsoft.com/office/drawing/2014/main" id="{18CD5A3C-A4FB-41F4-9227-F11482DE4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00900-DDC9-2C5B-2C6D-F37C01CFB8EE}"/>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217778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299C-53AA-1565-8F81-DA5208C7E3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847ED-8B4B-9998-F87A-7BCF969CD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C54B0-D06B-124D-7FF2-BBB648EB7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DB6D9-F533-D467-651E-ED61DF61F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42944-0E69-68D3-81A7-66EA0A527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FB8F2B-C321-1B79-D86B-24917D564FD0}"/>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8" name="Footer Placeholder 7">
            <a:extLst>
              <a:ext uri="{FF2B5EF4-FFF2-40B4-BE49-F238E27FC236}">
                <a16:creationId xmlns:a16="http://schemas.microsoft.com/office/drawing/2014/main" id="{BCB6BB66-8039-877F-B0C0-5FF3D9A660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54BFE-EC36-1D7D-DB83-69C5D6EC8832}"/>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96128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3256-FD6D-95DD-72FE-0B82A0DC9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2DE16-84F8-D106-52D2-8EB9431597F3}"/>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4" name="Footer Placeholder 3">
            <a:extLst>
              <a:ext uri="{FF2B5EF4-FFF2-40B4-BE49-F238E27FC236}">
                <a16:creationId xmlns:a16="http://schemas.microsoft.com/office/drawing/2014/main" id="{CFF391BE-F2BF-B35C-EB4E-4CB54BA039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CE04D9-4520-465C-493E-423C282B77B5}"/>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07135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BF3C5-CC24-CEE2-1E5F-9731C290F03D}"/>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3" name="Footer Placeholder 2">
            <a:extLst>
              <a:ext uri="{FF2B5EF4-FFF2-40B4-BE49-F238E27FC236}">
                <a16:creationId xmlns:a16="http://schemas.microsoft.com/office/drawing/2014/main" id="{EEE20D67-452D-6A6A-B201-5A03316FC8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B9FC72-48EF-3B34-5FC5-6D9096DE0E22}"/>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74910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C79A-CFEB-3151-248F-07923FE76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3CF52-9675-FD86-320F-ADC93B7DD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D6DCF0-AA61-73C0-BBF2-D59464ED5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0012A-2C3C-5CF6-7ADF-378F986417E7}"/>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6" name="Footer Placeholder 5">
            <a:extLst>
              <a:ext uri="{FF2B5EF4-FFF2-40B4-BE49-F238E27FC236}">
                <a16:creationId xmlns:a16="http://schemas.microsoft.com/office/drawing/2014/main" id="{7418DB62-01C4-0555-EFF5-AD1C61B01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CA108-E13C-1EF6-9910-6DC815EF1527}"/>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46124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0550-7063-E0E3-C21F-ED2ED966B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346F84-D6DD-7385-E962-52CED8AFA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97D22-393F-6A30-B4D3-8D6778EF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F41FD-4EF0-D53E-12AC-759DBA00F355}"/>
              </a:ext>
            </a:extLst>
          </p:cNvPr>
          <p:cNvSpPr>
            <a:spLocks noGrp="1"/>
          </p:cNvSpPr>
          <p:nvPr>
            <p:ph type="dt" sz="half" idx="10"/>
          </p:nvPr>
        </p:nvSpPr>
        <p:spPr/>
        <p:txBody>
          <a:bodyPr/>
          <a:lstStyle/>
          <a:p>
            <a:fld id="{C36BB29B-1C16-4A4E-9BA1-C830A4FD8A2B}" type="datetimeFigureOut">
              <a:rPr lang="en-US" smtClean="0"/>
              <a:t>3/17/2024</a:t>
            </a:fld>
            <a:endParaRPr lang="en-US"/>
          </a:p>
        </p:txBody>
      </p:sp>
      <p:sp>
        <p:nvSpPr>
          <p:cNvPr id="6" name="Footer Placeholder 5">
            <a:extLst>
              <a:ext uri="{FF2B5EF4-FFF2-40B4-BE49-F238E27FC236}">
                <a16:creationId xmlns:a16="http://schemas.microsoft.com/office/drawing/2014/main" id="{8718C146-A6F6-B16E-83F7-DE91A0CBB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354D3-7A2A-8A0C-669E-07747E5CFF50}"/>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4785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A2E74-1E01-47CF-97D9-8076019C4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30DBC-1E34-90A2-9D3A-83F779A0A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83D87-167B-F00B-9039-C1D57DBC4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BB29B-1C16-4A4E-9BA1-C830A4FD8A2B}" type="datetimeFigureOut">
              <a:rPr lang="en-US" smtClean="0"/>
              <a:t>3/17/2024</a:t>
            </a:fld>
            <a:endParaRPr lang="en-US"/>
          </a:p>
        </p:txBody>
      </p:sp>
      <p:sp>
        <p:nvSpPr>
          <p:cNvPr id="5" name="Footer Placeholder 4">
            <a:extLst>
              <a:ext uri="{FF2B5EF4-FFF2-40B4-BE49-F238E27FC236}">
                <a16:creationId xmlns:a16="http://schemas.microsoft.com/office/drawing/2014/main" id="{75E4E5DD-0985-B3D6-9638-6CE735106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D2E24-3F16-DE58-37C8-B0E13E922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E892-88EE-4A3B-B047-90FD39BDC72D}" type="slidenum">
              <a:rPr lang="en-US" smtClean="0"/>
              <a:t>‹#›</a:t>
            </a:fld>
            <a:endParaRPr lang="en-US"/>
          </a:p>
        </p:txBody>
      </p:sp>
    </p:spTree>
    <p:extLst>
      <p:ext uri="{BB962C8B-B14F-4D97-AF65-F5344CB8AC3E}">
        <p14:creationId xmlns:p14="http://schemas.microsoft.com/office/powerpoint/2010/main" val="174408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embed/6ZJZYJDn2u4?start=489&amp;end=689&amp;autoplay=1"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fitfortyforever.com/how-to-start-power-walking/" TargetMode="External"/><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americannordicwalking.com/blog/2017/3/4/eo4yagte05ql8orxo5vnti12ze0d3n"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choosept.com/resources/detail/top-10-exercises-to-do-in-pool" TargetMode="External"/><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hyperlink" Target="https://www.health.harvard.edu/staying-healthy/the-top-5-benefits-of-cycling"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healthline.com/nutrition/13-benefits-of-yoga#section5" TargetMode="External"/><Relationship Id="rId2" Type="http://schemas.openxmlformats.org/officeDocument/2006/relationships/hyperlink" Target="https://www.nytimes.com/guides/well/beginner-yoga" TargetMode="External"/><Relationship Id="rId1" Type="http://schemas.openxmlformats.org/officeDocument/2006/relationships/slideLayout" Target="../slideLayouts/slideLayout13.xml"/><Relationship Id="rId4" Type="http://schemas.openxmlformats.org/officeDocument/2006/relationships/image" Target="../media/image21.tif"/></Relationships>
</file>

<file path=ppt/slides/_rels/slide25.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hyperlink" Target="http://thenationshealth.aphapublications.org/content/47/5/17"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hyperlink" Target="https://www.nhs.uk/live-well/exercise/strength-and-flexibility-exercises/sitting-exercises/"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s://www.altaqwa.us/registratio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C0D308-BA68-6158-B8EC-8811DDF319B4}"/>
              </a:ext>
            </a:extLst>
          </p:cNvPr>
          <p:cNvSpPr txBox="1"/>
          <p:nvPr/>
        </p:nvSpPr>
        <p:spPr>
          <a:xfrm>
            <a:off x="486727" y="1343216"/>
            <a:ext cx="11447146" cy="3724096"/>
          </a:xfrm>
          <a:prstGeom prst="rect">
            <a:avLst/>
          </a:prstGeom>
          <a:noFill/>
        </p:spPr>
        <p:txBody>
          <a:bodyPr wrap="square">
            <a:spAutoFit/>
          </a:bodyPr>
          <a:lstStyle/>
          <a:p>
            <a:pPr algn="ctr"/>
            <a:r>
              <a:rPr lang="en-US" sz="2800" b="1" dirty="0">
                <a:latin typeface="Verdana" panose="020B0604030504040204" pitchFamily="34" charset="0"/>
                <a:ea typeface="Verdana" panose="020B0604030504040204" pitchFamily="34" charset="0"/>
              </a:rPr>
              <a:t>Majlis Ansārullāh </a:t>
            </a:r>
          </a:p>
          <a:p>
            <a:pPr algn="ctr"/>
            <a:r>
              <a:rPr lang="en-US" sz="2800" b="1" dirty="0">
                <a:latin typeface="Verdana" panose="020B0604030504040204" pitchFamily="34" charset="0"/>
                <a:ea typeface="Verdana" panose="020B0604030504040204" pitchFamily="34" charset="0"/>
              </a:rPr>
              <a:t>Monthly Meeting </a:t>
            </a:r>
          </a:p>
          <a:p>
            <a:pPr algn="ctr"/>
            <a:endParaRPr lang="en-US" sz="2800" b="1" dirty="0">
              <a:latin typeface="Verdana" panose="020B0604030504040204" pitchFamily="34" charset="0"/>
              <a:ea typeface="Verdana" panose="020B0604030504040204" pitchFamily="34" charset="0"/>
            </a:endParaRPr>
          </a:p>
          <a:p>
            <a:pPr algn="ctr"/>
            <a:r>
              <a:rPr lang="en-US" sz="2800" b="1" dirty="0">
                <a:latin typeface="Verdana" panose="020B0604030504040204" pitchFamily="34" charset="0"/>
                <a:ea typeface="Verdana" panose="020B0604030504040204" pitchFamily="34" charset="0"/>
              </a:rPr>
              <a:t>April 2024</a:t>
            </a:r>
          </a:p>
          <a:p>
            <a:pPr algn="ctr"/>
            <a:endParaRPr lang="en-US" sz="28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endParaRPr lang="en-US" sz="3200" b="1" dirty="0">
              <a:latin typeface="Verdana" panose="020B0604030504040204" pitchFamily="34" charset="0"/>
              <a:ea typeface="Verdana" panose="020B0604030504040204" pitchFamily="34" charset="0"/>
            </a:endParaRPr>
          </a:p>
          <a:p>
            <a:pPr algn="ctr"/>
            <a:r>
              <a:rPr lang="en-US" sz="3200" b="1" dirty="0">
                <a:latin typeface="Verdana" panose="020B0604030504040204" pitchFamily="34" charset="0"/>
                <a:ea typeface="Verdana" panose="020B0604030504040204" pitchFamily="34" charset="0"/>
              </a:rPr>
              <a:t>Therein are lasting commandments (98-4)</a:t>
            </a:r>
          </a:p>
        </p:txBody>
      </p:sp>
      <p:sp>
        <p:nvSpPr>
          <p:cNvPr id="9" name="TextBox 8">
            <a:extLst>
              <a:ext uri="{FF2B5EF4-FFF2-40B4-BE49-F238E27FC236}">
                <a16:creationId xmlns:a16="http://schemas.microsoft.com/office/drawing/2014/main" id="{A9C38198-1256-211A-7F8A-15E87EFD4AFD}"/>
              </a:ext>
            </a:extLst>
          </p:cNvPr>
          <p:cNvSpPr txBox="1"/>
          <p:nvPr/>
        </p:nvSpPr>
        <p:spPr>
          <a:xfrm>
            <a:off x="3162300" y="5808880"/>
            <a:ext cx="6096000" cy="430887"/>
          </a:xfrm>
          <a:prstGeom prst="rect">
            <a:avLst/>
          </a:prstGeom>
          <a:noFill/>
        </p:spPr>
        <p:txBody>
          <a:bodyPr wrap="square">
            <a:spAutoFit/>
          </a:bodyPr>
          <a:lstStyle/>
          <a:p>
            <a:pPr algn="ctr"/>
            <a:r>
              <a:rPr lang="en-US" sz="1050" dirty="0">
                <a:latin typeface="Verdana" panose="020B0604030504040204" pitchFamily="34" charset="0"/>
                <a:ea typeface="Verdana" panose="020B0604030504040204" pitchFamily="34" charset="0"/>
              </a:rPr>
              <a:t>This slide deck contains images licensed for the purpose of this presentation only. </a:t>
            </a:r>
          </a:p>
          <a:p>
            <a:pPr algn="ctr"/>
            <a:r>
              <a:rPr lang="en-US" sz="1050" dirty="0">
                <a:latin typeface="Verdana" panose="020B0604030504040204" pitchFamily="34" charset="0"/>
                <a:ea typeface="Verdana" panose="020B0604030504040204" pitchFamily="34" charset="0"/>
              </a:rPr>
              <a:t>No one is permitted to use the images for any other use, without prior permission. </a:t>
            </a:r>
          </a:p>
        </p:txBody>
      </p:sp>
      <p:pic>
        <p:nvPicPr>
          <p:cNvPr id="3" name="Picture 2">
            <a:extLst>
              <a:ext uri="{FF2B5EF4-FFF2-40B4-BE49-F238E27FC236}">
                <a16:creationId xmlns:a16="http://schemas.microsoft.com/office/drawing/2014/main" id="{22607AE4-9C70-3B05-1533-97707D5D8623}"/>
              </a:ext>
            </a:extLst>
          </p:cNvPr>
          <p:cNvPicPr>
            <a:picLocks noChangeAspect="1"/>
          </p:cNvPicPr>
          <p:nvPr/>
        </p:nvPicPr>
        <p:blipFill>
          <a:blip r:embed="rId2"/>
          <a:stretch>
            <a:fillRect/>
          </a:stretch>
        </p:blipFill>
        <p:spPr>
          <a:xfrm>
            <a:off x="5262735" y="3429000"/>
            <a:ext cx="2258702" cy="884609"/>
          </a:xfrm>
          <a:prstGeom prst="rect">
            <a:avLst/>
          </a:prstGeom>
        </p:spPr>
      </p:pic>
    </p:spTree>
    <p:extLst>
      <p:ext uri="{BB962C8B-B14F-4D97-AF65-F5344CB8AC3E}">
        <p14:creationId xmlns:p14="http://schemas.microsoft.com/office/powerpoint/2010/main" val="314293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8273A-8D8A-C233-BD2D-50A7C61F4692}"/>
              </a:ext>
            </a:extLst>
          </p:cNvPr>
          <p:cNvSpPr txBox="1"/>
          <p:nvPr/>
        </p:nvSpPr>
        <p:spPr>
          <a:xfrm>
            <a:off x="5457825" y="282059"/>
            <a:ext cx="663892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Superiority of the Holy Quran</a:t>
            </a:r>
          </a:p>
        </p:txBody>
      </p:sp>
      <p:sp>
        <p:nvSpPr>
          <p:cNvPr id="3" name="Content Placeholder 2">
            <a:extLst>
              <a:ext uri="{FF2B5EF4-FFF2-40B4-BE49-F238E27FC236}">
                <a16:creationId xmlns:a16="http://schemas.microsoft.com/office/drawing/2014/main" id="{AA6CE231-BAFC-EA40-E014-960E5218F3B0}"/>
              </a:ext>
            </a:extLst>
          </p:cNvPr>
          <p:cNvSpPr txBox="1">
            <a:spLocks/>
          </p:cNvSpPr>
          <p:nvPr/>
        </p:nvSpPr>
        <p:spPr>
          <a:xfrm>
            <a:off x="542924" y="1760537"/>
            <a:ext cx="11420475" cy="3336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sz="2000" dirty="0">
                <a:latin typeface="Verdana" panose="020B0604030504040204" pitchFamily="34" charset="0"/>
                <a:ea typeface="Verdana" panose="020B0604030504040204" pitchFamily="34" charset="0"/>
              </a:rPr>
              <a:t>The source of the Holy Quran is Allah the Almighty Himself as is apparent from the first revealed verses. </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The meaning and beauty of the Holy Quran is more apparent on people who are pure and bring about a pious change in them</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Whatever claims the Holy Quran makes, it also provides answers and support of those claims. It does not depend on other sources for explanation</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The Holy Quran has been arranged in an immaculate sequence</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The Holy Quran describes historical stories which have prophecies for times to come</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Provides clear proofs of weaknesses in other faiths</a:t>
            </a:r>
          </a:p>
        </p:txBody>
      </p:sp>
    </p:spTree>
    <p:extLst>
      <p:ext uri="{BB962C8B-B14F-4D97-AF65-F5344CB8AC3E}">
        <p14:creationId xmlns:p14="http://schemas.microsoft.com/office/powerpoint/2010/main" val="85460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C3341-3B4D-D2CE-7DAB-41C82673FB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D13B57-0434-2153-28C2-9FCE6F0C8DC5}"/>
              </a:ext>
            </a:extLst>
          </p:cNvPr>
          <p:cNvSpPr txBox="1"/>
          <p:nvPr/>
        </p:nvSpPr>
        <p:spPr>
          <a:xfrm>
            <a:off x="3074756" y="236306"/>
            <a:ext cx="911724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Therein are lasting commandments(98-4)</a:t>
            </a:r>
          </a:p>
        </p:txBody>
      </p:sp>
      <p:sp>
        <p:nvSpPr>
          <p:cNvPr id="3" name="Content Placeholder 2">
            <a:extLst>
              <a:ext uri="{FF2B5EF4-FFF2-40B4-BE49-F238E27FC236}">
                <a16:creationId xmlns:a16="http://schemas.microsoft.com/office/drawing/2014/main" id="{6CFAC80A-D212-E342-8C4B-1FDD5B86D0D2}"/>
              </a:ext>
            </a:extLst>
          </p:cNvPr>
          <p:cNvSpPr txBox="1">
            <a:spLocks/>
          </p:cNvSpPr>
          <p:nvPr/>
        </p:nvSpPr>
        <p:spPr>
          <a:xfrm>
            <a:off x="542924" y="1575871"/>
            <a:ext cx="11420475" cy="33369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sz="2000" dirty="0">
                <a:latin typeface="Verdana" panose="020B0604030504040204" pitchFamily="34" charset="0"/>
                <a:ea typeface="Verdana" panose="020B0604030504040204" pitchFamily="34" charset="0"/>
              </a:rPr>
              <a:t>The Holy Quran is a compendium of all that is good, lasting and imperishable in the teachings of former revealed Scriptures, with a good deal more which those Scriptures lack but which man needed for his moral and spiritual development. </a:t>
            </a:r>
          </a:p>
          <a:p>
            <a:pPr marL="457200" indent="-457200" algn="l">
              <a:buFont typeface="+mj-lt"/>
              <a:buAutoNum type="arabicPeriod"/>
            </a:pPr>
            <a:endParaRPr lang="en-US" sz="2000" dirty="0">
              <a:latin typeface="Verdana" panose="020B0604030504040204" pitchFamily="34" charset="0"/>
              <a:ea typeface="Verdana" panose="020B0604030504040204" pitchFamily="34" charset="0"/>
            </a:endParaRPr>
          </a:p>
          <a:p>
            <a:pPr marL="457200" indent="-457200" algn="l">
              <a:buFont typeface="+mj-lt"/>
              <a:buAutoNum type="arabicPeriod"/>
            </a:pPr>
            <a:r>
              <a:rPr lang="en-US" sz="2000" dirty="0">
                <a:latin typeface="Verdana" panose="020B0604030504040204" pitchFamily="34" charset="0"/>
                <a:ea typeface="Verdana" panose="020B0604030504040204" pitchFamily="34" charset="0"/>
              </a:rPr>
              <a:t>All those right ideals and principles and ordinances and commandments which were of permanent utility to man have been incorporated in it. </a:t>
            </a:r>
          </a:p>
          <a:p>
            <a:pPr marL="457200" indent="-457200" algn="l">
              <a:buFont typeface="+mj-lt"/>
              <a:buAutoNum type="arabicPeriod"/>
            </a:pPr>
            <a:endParaRPr lang="en-US" sz="2000" dirty="0">
              <a:latin typeface="Verdana" panose="020B0604030504040204" pitchFamily="34" charset="0"/>
              <a:ea typeface="Verdana" panose="020B0604030504040204" pitchFamily="34" charset="0"/>
            </a:endParaRPr>
          </a:p>
          <a:p>
            <a:pPr marL="457200" indent="-457200" algn="l">
              <a:buFont typeface="+mj-lt"/>
              <a:buAutoNum type="arabicPeriod"/>
            </a:pPr>
            <a:r>
              <a:rPr lang="en-US" sz="2000" dirty="0">
                <a:latin typeface="Verdana" panose="020B0604030504040204" pitchFamily="34" charset="0"/>
                <a:ea typeface="Verdana" panose="020B0604030504040204" pitchFamily="34" charset="0"/>
              </a:rPr>
              <a:t>The Quran stands, as it were, not only as a guardian over those Books but comprises additional teachings that guard and protect man from moral decline and degeneration and teaches him how to make right use of his God given faculties. </a:t>
            </a:r>
          </a:p>
        </p:txBody>
      </p:sp>
      <p:sp>
        <p:nvSpPr>
          <p:cNvPr id="4" name="TextBox 3">
            <a:extLst>
              <a:ext uri="{FF2B5EF4-FFF2-40B4-BE49-F238E27FC236}">
                <a16:creationId xmlns:a16="http://schemas.microsoft.com/office/drawing/2014/main" id="{B4B5DF60-5816-32EE-EBF8-5068871D9D15}"/>
              </a:ext>
            </a:extLst>
          </p:cNvPr>
          <p:cNvSpPr txBox="1"/>
          <p:nvPr/>
        </p:nvSpPr>
        <p:spPr>
          <a:xfrm>
            <a:off x="8265346" y="5729141"/>
            <a:ext cx="3449983" cy="369332"/>
          </a:xfrm>
          <a:prstGeom prst="rect">
            <a:avLst/>
          </a:prstGeom>
          <a:noFill/>
        </p:spPr>
        <p:txBody>
          <a:bodyPr wrap="none" rtlCol="0">
            <a:spAutoFit/>
          </a:bodyPr>
          <a:lstStyle/>
          <a:p>
            <a:r>
              <a:rPr lang="en-US" b="1" i="1" dirty="0">
                <a:latin typeface="Verdana" panose="020B0604030504040204" pitchFamily="34" charset="0"/>
                <a:ea typeface="Verdana" panose="020B0604030504040204" pitchFamily="34" charset="0"/>
              </a:rPr>
              <a:t>Five volume commentary</a:t>
            </a:r>
          </a:p>
        </p:txBody>
      </p:sp>
    </p:spTree>
    <p:extLst>
      <p:ext uri="{BB962C8B-B14F-4D97-AF65-F5344CB8AC3E}">
        <p14:creationId xmlns:p14="http://schemas.microsoft.com/office/powerpoint/2010/main" val="5747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B203B8-3689-8C23-696B-7A6ADF7BB8B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Superiority of Holy Quran</a:t>
            </a:r>
          </a:p>
        </p:txBody>
      </p:sp>
      <p:sp>
        <p:nvSpPr>
          <p:cNvPr id="11" name="TextBox 10">
            <a:extLst>
              <a:ext uri="{FF2B5EF4-FFF2-40B4-BE49-F238E27FC236}">
                <a16:creationId xmlns:a16="http://schemas.microsoft.com/office/drawing/2014/main" id="{68DC4A3E-8174-2037-C79E-A6421C077613}"/>
              </a:ext>
            </a:extLst>
          </p:cNvPr>
          <p:cNvSpPr txBox="1"/>
          <p:nvPr/>
        </p:nvSpPr>
        <p:spPr>
          <a:xfrm>
            <a:off x="388131" y="999017"/>
            <a:ext cx="6755619" cy="584775"/>
          </a:xfrm>
          <a:prstGeom prst="rect">
            <a:avLst/>
          </a:prstGeom>
          <a:noFill/>
        </p:spPr>
        <p:txBody>
          <a:bodyPr wrap="square">
            <a:spAutoFit/>
          </a:bodyPr>
          <a:lstStyle/>
          <a:p>
            <a:r>
              <a:rPr lang="en-US" sz="1600" dirty="0">
                <a:solidFill>
                  <a:srgbClr val="212529"/>
                </a:solidFill>
                <a:latin typeface="Verdana" panose="020B0604030504040204" pitchFamily="34" charset="0"/>
                <a:ea typeface="Verdana" panose="020B0604030504040204" pitchFamily="34" charset="0"/>
              </a:rPr>
              <a:t>This is a perfect Book; there is no doubt in it; it is a guidance for the righteous</a:t>
            </a:r>
          </a:p>
        </p:txBody>
      </p:sp>
      <p:sp>
        <p:nvSpPr>
          <p:cNvPr id="15" name="TextBox 14">
            <a:extLst>
              <a:ext uri="{FF2B5EF4-FFF2-40B4-BE49-F238E27FC236}">
                <a16:creationId xmlns:a16="http://schemas.microsoft.com/office/drawing/2014/main" id="{71DDA923-6AF9-845C-B376-43FC1CB5B4A9}"/>
              </a:ext>
            </a:extLst>
          </p:cNvPr>
          <p:cNvSpPr txBox="1"/>
          <p:nvPr/>
        </p:nvSpPr>
        <p:spPr>
          <a:xfrm>
            <a:off x="373874" y="3488920"/>
            <a:ext cx="6925963" cy="1323439"/>
          </a:xfrm>
          <a:prstGeom prst="rect">
            <a:avLst/>
          </a:prstGeom>
          <a:noFill/>
        </p:spPr>
        <p:txBody>
          <a:bodyPr wrap="square">
            <a:spAutoFit/>
          </a:bodyPr>
          <a:lstStyle>
            <a:defPPr>
              <a:defRPr lang="en-US"/>
            </a:defPPr>
            <a:lvl1pPr>
              <a:defRPr sz="2000" b="0" i="0">
                <a:effectLst/>
                <a:latin typeface="Jost"/>
              </a:defRPr>
            </a:lvl1pPr>
          </a:lstStyle>
          <a:p>
            <a:r>
              <a:rPr lang="en-US" sz="1600" dirty="0">
                <a:solidFill>
                  <a:srgbClr val="212529"/>
                </a:solidFill>
                <a:latin typeface="Verdana" panose="020B0604030504040204" pitchFamily="34" charset="0"/>
                <a:ea typeface="Verdana" panose="020B0604030504040204" pitchFamily="34" charset="0"/>
              </a:rPr>
              <a:t>And remember the day when We will raise up in every people a witness against them from amongst themselves, and We will bring thee as a witness against these. And We have sent down to thee the Book to explain everything, and a guidance, and a mercy, and glad tidings to those who submit to God.</a:t>
            </a:r>
            <a:endParaRPr lang="en-US" sz="2000" b="1" i="1" dirty="0">
              <a:latin typeface="Jost"/>
            </a:endParaRPr>
          </a:p>
        </p:txBody>
      </p:sp>
      <p:pic>
        <p:nvPicPr>
          <p:cNvPr id="3" name="Picture 2">
            <a:extLst>
              <a:ext uri="{FF2B5EF4-FFF2-40B4-BE49-F238E27FC236}">
                <a16:creationId xmlns:a16="http://schemas.microsoft.com/office/drawing/2014/main" id="{DF5069C7-D16F-A1F4-D8DD-84E4EF98387E}"/>
              </a:ext>
            </a:extLst>
          </p:cNvPr>
          <p:cNvPicPr>
            <a:picLocks noChangeAspect="1"/>
          </p:cNvPicPr>
          <p:nvPr/>
        </p:nvPicPr>
        <p:blipFill>
          <a:blip r:embed="rId2"/>
          <a:stretch>
            <a:fillRect/>
          </a:stretch>
        </p:blipFill>
        <p:spPr>
          <a:xfrm>
            <a:off x="7398160" y="856648"/>
            <a:ext cx="4698590" cy="744410"/>
          </a:xfrm>
          <a:prstGeom prst="rect">
            <a:avLst/>
          </a:prstGeom>
        </p:spPr>
      </p:pic>
      <p:sp>
        <p:nvSpPr>
          <p:cNvPr id="8" name="TextBox 7">
            <a:extLst>
              <a:ext uri="{FF2B5EF4-FFF2-40B4-BE49-F238E27FC236}">
                <a16:creationId xmlns:a16="http://schemas.microsoft.com/office/drawing/2014/main" id="{80F42E70-41D6-FBFC-1C47-DEC4DFEA99F0}"/>
              </a:ext>
            </a:extLst>
          </p:cNvPr>
          <p:cNvSpPr txBox="1"/>
          <p:nvPr/>
        </p:nvSpPr>
        <p:spPr>
          <a:xfrm>
            <a:off x="388131" y="1641331"/>
            <a:ext cx="11739223" cy="1785104"/>
          </a:xfrm>
          <a:prstGeom prst="rect">
            <a:avLst/>
          </a:prstGeom>
          <a:noFill/>
        </p:spPr>
        <p:txBody>
          <a:bodyPr wrap="square">
            <a:spAutoFit/>
          </a:bodyPr>
          <a:lstStyle/>
          <a:p>
            <a:pPr algn="l"/>
            <a:r>
              <a:rPr lang="en-US" sz="1600" b="1" i="0" dirty="0">
                <a:solidFill>
                  <a:srgbClr val="212529"/>
                </a:solidFill>
                <a:effectLst/>
                <a:latin typeface="Verdana" panose="020B0604030504040204" pitchFamily="34" charset="0"/>
                <a:ea typeface="Verdana" panose="020B0604030504040204" pitchFamily="34" charset="0"/>
              </a:rPr>
              <a:t>The Promised Messiah</a:t>
            </a:r>
            <a:r>
              <a:rPr lang="en-US" sz="1600" b="1" i="0" baseline="30000" dirty="0">
                <a:solidFill>
                  <a:srgbClr val="212529"/>
                </a:solidFill>
                <a:effectLst/>
                <a:latin typeface="Verdana" panose="020B0604030504040204" pitchFamily="34" charset="0"/>
                <a:ea typeface="Verdana" panose="020B0604030504040204" pitchFamily="34" charset="0"/>
              </a:rPr>
              <a:t>as</a:t>
            </a:r>
            <a:r>
              <a:rPr lang="en-US" sz="1600" b="1" i="0" dirty="0">
                <a:solidFill>
                  <a:srgbClr val="212529"/>
                </a:solidFill>
                <a:effectLst/>
                <a:latin typeface="Verdana" panose="020B0604030504040204" pitchFamily="34" charset="0"/>
                <a:ea typeface="Verdana" panose="020B0604030504040204" pitchFamily="34" charset="0"/>
              </a:rPr>
              <a:t> states:</a:t>
            </a:r>
          </a:p>
          <a:p>
            <a:r>
              <a:rPr lang="ar-SA" sz="1600" b="0" i="0" dirty="0">
                <a:solidFill>
                  <a:srgbClr val="212529"/>
                </a:solidFill>
                <a:effectLst/>
                <a:latin typeface="Verdana" panose="020B0604030504040204" pitchFamily="34" charset="0"/>
                <a:ea typeface="Verdana" panose="020B0604030504040204" pitchFamily="34" charset="0"/>
              </a:rPr>
              <a:t>“</a:t>
            </a:r>
            <a:r>
              <a:rPr lang="en-US" sz="1600" b="0" i="0" dirty="0">
                <a:solidFill>
                  <a:srgbClr val="212529"/>
                </a:solidFill>
                <a:effectLst/>
                <a:latin typeface="Verdana" panose="020B0604030504040204" pitchFamily="34" charset="0"/>
                <a:ea typeface="Verdana" panose="020B0604030504040204" pitchFamily="34" charset="0"/>
              </a:rPr>
              <a:t>It means that, this is the Book that has come into existence out of the knowledge of God Almighty. Since His knowledge is free from ignorance and forgetfulness, this Book is free from every doubt and confusion. And since the knowledge of God possesses the perfect power to make human beings perfect, therefore, this Book is perfect guidance for the righteous. It elevates them to the station that is the highest pinnacle for the progress of human potential.</a:t>
            </a:r>
          </a:p>
          <a:p>
            <a:pPr algn="r"/>
            <a:r>
              <a:rPr lang="en-US" sz="1400" b="1" i="1" dirty="0">
                <a:solidFill>
                  <a:srgbClr val="212529"/>
                </a:solidFill>
                <a:effectLst/>
                <a:latin typeface="Verdana" panose="020B0604030504040204" pitchFamily="34" charset="0"/>
                <a:ea typeface="Verdana" panose="020B0604030504040204" pitchFamily="34" charset="0"/>
              </a:rPr>
              <a:t>(Haqiqatul Wahi, pp. 160-161 [English Translation])</a:t>
            </a:r>
          </a:p>
        </p:txBody>
      </p:sp>
      <p:pic>
        <p:nvPicPr>
          <p:cNvPr id="10" name="Picture 9">
            <a:extLst>
              <a:ext uri="{FF2B5EF4-FFF2-40B4-BE49-F238E27FC236}">
                <a16:creationId xmlns:a16="http://schemas.microsoft.com/office/drawing/2014/main" id="{3E62A8AA-7DDC-7A6A-08AF-B0614D5115BE}"/>
              </a:ext>
            </a:extLst>
          </p:cNvPr>
          <p:cNvPicPr>
            <a:picLocks noChangeAspect="1"/>
          </p:cNvPicPr>
          <p:nvPr/>
        </p:nvPicPr>
        <p:blipFill>
          <a:blip r:embed="rId3"/>
          <a:stretch>
            <a:fillRect/>
          </a:stretch>
        </p:blipFill>
        <p:spPr>
          <a:xfrm>
            <a:off x="7299837" y="3429000"/>
            <a:ext cx="4796913" cy="1702567"/>
          </a:xfrm>
          <a:prstGeom prst="rect">
            <a:avLst/>
          </a:prstGeom>
        </p:spPr>
      </p:pic>
      <p:sp>
        <p:nvSpPr>
          <p:cNvPr id="14" name="TextBox 13">
            <a:extLst>
              <a:ext uri="{FF2B5EF4-FFF2-40B4-BE49-F238E27FC236}">
                <a16:creationId xmlns:a16="http://schemas.microsoft.com/office/drawing/2014/main" id="{53655D68-F155-8C09-5F73-03DAA17DCC06}"/>
              </a:ext>
            </a:extLst>
          </p:cNvPr>
          <p:cNvSpPr txBox="1"/>
          <p:nvPr/>
        </p:nvSpPr>
        <p:spPr>
          <a:xfrm>
            <a:off x="5167129" y="1293281"/>
            <a:ext cx="2181226" cy="307777"/>
          </a:xfrm>
          <a:prstGeom prst="rect">
            <a:avLst/>
          </a:prstGeom>
          <a:noFill/>
        </p:spPr>
        <p:txBody>
          <a:bodyPr wrap="square">
            <a:spAutoFit/>
          </a:bodyPr>
          <a:lstStyle/>
          <a:p>
            <a:pPr algn="r"/>
            <a:r>
              <a:rPr lang="en-US" sz="1400" b="1" i="1" dirty="0">
                <a:latin typeface="Verdana" panose="020B0604030504040204" pitchFamily="34" charset="0"/>
                <a:ea typeface="Verdana" panose="020B0604030504040204" pitchFamily="34" charset="0"/>
              </a:rPr>
              <a:t>Chapter 2, Verse 3</a:t>
            </a:r>
            <a:endParaRPr lang="en-US" sz="1400" dirty="0">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6A84DE1D-593F-2686-6DA7-151166649803}"/>
              </a:ext>
            </a:extLst>
          </p:cNvPr>
          <p:cNvSpPr txBox="1"/>
          <p:nvPr/>
        </p:nvSpPr>
        <p:spPr>
          <a:xfrm>
            <a:off x="5098334" y="4675405"/>
            <a:ext cx="2509684" cy="307777"/>
          </a:xfrm>
          <a:prstGeom prst="rect">
            <a:avLst/>
          </a:prstGeom>
          <a:noFill/>
        </p:spPr>
        <p:txBody>
          <a:bodyPr wrap="square">
            <a:spAutoFit/>
          </a:bodyPr>
          <a:lstStyle/>
          <a:p>
            <a:r>
              <a:rPr lang="en-US" sz="1400" b="1" i="1" dirty="0">
                <a:latin typeface="Verdana" panose="020B0604030504040204" pitchFamily="34" charset="0"/>
                <a:ea typeface="Verdana" panose="020B0604030504040204" pitchFamily="34" charset="0"/>
              </a:rPr>
              <a:t>Chapter 16, Verse 90</a:t>
            </a:r>
          </a:p>
        </p:txBody>
      </p:sp>
      <p:sp>
        <p:nvSpPr>
          <p:cNvPr id="19" name="TextBox 18">
            <a:extLst>
              <a:ext uri="{FF2B5EF4-FFF2-40B4-BE49-F238E27FC236}">
                <a16:creationId xmlns:a16="http://schemas.microsoft.com/office/drawing/2014/main" id="{52D4D397-956F-DF1D-181F-A0586BD70443}"/>
              </a:ext>
            </a:extLst>
          </p:cNvPr>
          <p:cNvSpPr txBox="1"/>
          <p:nvPr/>
        </p:nvSpPr>
        <p:spPr>
          <a:xfrm>
            <a:off x="388131" y="5086977"/>
            <a:ext cx="11708619" cy="1231106"/>
          </a:xfrm>
          <a:prstGeom prst="rect">
            <a:avLst/>
          </a:prstGeom>
          <a:noFill/>
        </p:spPr>
        <p:txBody>
          <a:bodyPr wrap="square">
            <a:spAutoFit/>
          </a:bodyPr>
          <a:lstStyle/>
          <a:p>
            <a:r>
              <a:rPr lang="en-US" sz="1400" b="1" dirty="0">
                <a:latin typeface="Verdana" panose="020B0604030504040204" pitchFamily="34" charset="0"/>
                <a:ea typeface="Verdana" panose="020B0604030504040204" pitchFamily="34" charset="0"/>
              </a:rPr>
              <a:t>The Promised Messiah</a:t>
            </a:r>
            <a:r>
              <a:rPr lang="en-US" sz="1400" b="1" baseline="30000" dirty="0">
                <a:latin typeface="Verdana" panose="020B0604030504040204" pitchFamily="34" charset="0"/>
                <a:ea typeface="Verdana" panose="020B0604030504040204" pitchFamily="34" charset="0"/>
              </a:rPr>
              <a:t>as</a:t>
            </a:r>
            <a:r>
              <a:rPr lang="en-US" sz="1400" b="1" dirty="0">
                <a:latin typeface="Verdana" panose="020B0604030504040204" pitchFamily="34" charset="0"/>
                <a:ea typeface="Verdana" panose="020B0604030504040204" pitchFamily="34" charset="0"/>
              </a:rPr>
              <a:t> writes: </a:t>
            </a:r>
          </a:p>
          <a:p>
            <a:r>
              <a:rPr lang="en-US" sz="1600" dirty="0">
                <a:latin typeface="Verdana" panose="020B0604030504040204" pitchFamily="34" charset="0"/>
                <a:ea typeface="Verdana" panose="020B0604030504040204" pitchFamily="34" charset="0"/>
              </a:rPr>
              <a:t>“The Holy Qur’an is a Book which has proclaimed its own matchlessness and has claimed its own greatness, its wisdom, its truth, the beauty of its composition and its spiritual lights.”</a:t>
            </a:r>
          </a:p>
          <a:p>
            <a:pPr algn="r"/>
            <a:endParaRPr lang="en-US" sz="1400" i="1" dirty="0">
              <a:latin typeface="Verdana" panose="020B0604030504040204" pitchFamily="34" charset="0"/>
              <a:ea typeface="Verdana" panose="020B0604030504040204" pitchFamily="34" charset="0"/>
            </a:endParaRPr>
          </a:p>
          <a:p>
            <a:pPr algn="r"/>
            <a:r>
              <a:rPr lang="en-US" sz="1400" b="1" i="1" dirty="0">
                <a:latin typeface="Verdana" panose="020B0604030504040204" pitchFamily="34" charset="0"/>
                <a:ea typeface="Verdana" panose="020B0604030504040204" pitchFamily="34" charset="0"/>
              </a:rPr>
              <a:t>(Brahin-e-Ahmadiyya, Ruhani Khaza’in, Vol. 1, pp. 662-665, footnote 11) </a:t>
            </a:r>
          </a:p>
        </p:txBody>
      </p:sp>
      <p:cxnSp>
        <p:nvCxnSpPr>
          <p:cNvPr id="5" name="Straight Connector 4">
            <a:extLst>
              <a:ext uri="{FF2B5EF4-FFF2-40B4-BE49-F238E27FC236}">
                <a16:creationId xmlns:a16="http://schemas.microsoft.com/office/drawing/2014/main" id="{94549A06-AAEB-F781-D3E8-73AB6190405A}"/>
              </a:ext>
            </a:extLst>
          </p:cNvPr>
          <p:cNvCxnSpPr>
            <a:cxnSpLocks/>
          </p:cNvCxnSpPr>
          <p:nvPr/>
        </p:nvCxnSpPr>
        <p:spPr>
          <a:xfrm>
            <a:off x="413629" y="3434339"/>
            <a:ext cx="11498094" cy="0"/>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638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10D50-385B-B9D9-121D-121CACD9306B}"/>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Salat</a:t>
            </a:r>
          </a:p>
        </p:txBody>
      </p:sp>
      <p:sp>
        <p:nvSpPr>
          <p:cNvPr id="3" name="Rectangle 1">
            <a:extLst>
              <a:ext uri="{FF2B5EF4-FFF2-40B4-BE49-F238E27FC236}">
                <a16:creationId xmlns:a16="http://schemas.microsoft.com/office/drawing/2014/main" id="{AE327E63-0E0C-08B8-2F7A-CC556D10436C}"/>
              </a:ext>
            </a:extLst>
          </p:cNvPr>
          <p:cNvSpPr>
            <a:spLocks noChangeArrowheads="1"/>
          </p:cNvSpPr>
          <p:nvPr/>
        </p:nvSpPr>
        <p:spPr bwMode="auto">
          <a:xfrm>
            <a:off x="261937" y="1602834"/>
            <a:ext cx="11768138" cy="3370153"/>
          </a:xfrm>
          <a:prstGeom prst="rect">
            <a:avLst/>
          </a:prstGeom>
          <a:noFill/>
          <a:ln>
            <a:noFill/>
          </a:ln>
          <a:effec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12529"/>
                </a:solidFill>
                <a:effectLst/>
                <a:latin typeface="Verdana" panose="020B0604030504040204" pitchFamily="34" charset="0"/>
                <a:ea typeface="Verdana" panose="020B0604030504040204" pitchFamily="34" charset="0"/>
              </a:rPr>
              <a:t>Salat and Inheritance of Heavenly Blessings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rgbClr val="212529"/>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212529"/>
                </a:solidFill>
                <a:effectLst/>
                <a:latin typeface="Verdana" panose="020B0604030504040204" pitchFamily="34" charset="0"/>
                <a:ea typeface="Verdana" panose="020B0604030504040204" pitchFamily="34" charset="0"/>
              </a:rPr>
              <a:t>Salat is an instrument for security against sins. It is a characteristic feature of Salat that it drives one away from sin and evil deeds. Therefore, seek that sort of Salat and try to mold your Salats accordingly. Salat is the essence of blessings. Favors of Allah are attained through the Salat. Therefore, perform it decently that you may inherit Allah’s blessings.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212529"/>
              </a:solidFill>
              <a:latin typeface="Verdana" panose="020B0604030504040204" pitchFamily="34" charset="0"/>
              <a:ea typeface="Verdana" panose="020B060403050404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rgbClr val="212529"/>
                </a:solidFill>
                <a:effectLst/>
                <a:latin typeface="Verdana" panose="020B0604030504040204" pitchFamily="34" charset="0"/>
                <a:ea typeface="Verdana" panose="020B0604030504040204" pitchFamily="34" charset="0"/>
              </a:rPr>
              <a:t>(Malfuzat Vol. 3 p 103)</a:t>
            </a:r>
            <a:endParaRPr kumimoji="0" lang="en-US" altLang="en-US" b="1" i="1"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225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EE7C3-65A4-7147-BC0E-BCA4B5E436C5}"/>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Al Wasiyyat</a:t>
            </a:r>
          </a:p>
        </p:txBody>
      </p:sp>
      <p:grpSp>
        <p:nvGrpSpPr>
          <p:cNvPr id="12" name="Group 11">
            <a:extLst>
              <a:ext uri="{FF2B5EF4-FFF2-40B4-BE49-F238E27FC236}">
                <a16:creationId xmlns:a16="http://schemas.microsoft.com/office/drawing/2014/main" id="{B697A821-E226-A8CA-BA40-9A51CA9AFECE}"/>
              </a:ext>
            </a:extLst>
          </p:cNvPr>
          <p:cNvGrpSpPr/>
          <p:nvPr/>
        </p:nvGrpSpPr>
        <p:grpSpPr>
          <a:xfrm>
            <a:off x="6392043" y="1644378"/>
            <a:ext cx="5656621" cy="3569243"/>
            <a:chOff x="6096000" y="1647384"/>
            <a:chExt cx="5719460" cy="3275112"/>
          </a:xfrm>
        </p:grpSpPr>
        <p:pic>
          <p:nvPicPr>
            <p:cNvPr id="5" name="Picture 4">
              <a:extLst>
                <a:ext uri="{FF2B5EF4-FFF2-40B4-BE49-F238E27FC236}">
                  <a16:creationId xmlns:a16="http://schemas.microsoft.com/office/drawing/2014/main" id="{B2E5D76D-2D69-A38C-6EEA-7EE05C50DD0D}"/>
                </a:ext>
              </a:extLst>
            </p:cNvPr>
            <p:cNvPicPr>
              <a:picLocks noChangeAspect="1"/>
            </p:cNvPicPr>
            <p:nvPr/>
          </p:nvPicPr>
          <p:blipFill>
            <a:blip r:embed="rId2"/>
            <a:stretch>
              <a:fillRect/>
            </a:stretch>
          </p:blipFill>
          <p:spPr>
            <a:xfrm>
              <a:off x="6096000" y="1647384"/>
              <a:ext cx="5719460" cy="3274671"/>
            </a:xfrm>
            <a:prstGeom prst="rect">
              <a:avLst/>
            </a:prstGeom>
          </p:spPr>
        </p:pic>
        <p:sp>
          <p:nvSpPr>
            <p:cNvPr id="10" name="TextBox 9">
              <a:extLst>
                <a:ext uri="{FF2B5EF4-FFF2-40B4-BE49-F238E27FC236}">
                  <a16:creationId xmlns:a16="http://schemas.microsoft.com/office/drawing/2014/main" id="{F3C641DA-6A3B-F155-BE44-3127857AB23C}"/>
                </a:ext>
              </a:extLst>
            </p:cNvPr>
            <p:cNvSpPr txBox="1"/>
            <p:nvPr/>
          </p:nvSpPr>
          <p:spPr>
            <a:xfrm>
              <a:off x="6096000" y="4553164"/>
              <a:ext cx="2305050" cy="369332"/>
            </a:xfrm>
            <a:prstGeom prst="rect">
              <a:avLst/>
            </a:prstGeom>
            <a:solidFill>
              <a:schemeClr val="bg1"/>
            </a:solidFill>
          </p:spPr>
          <p:txBody>
            <a:bodyPr wrap="square" rtlCol="0">
              <a:spAutoFit/>
            </a:bodyPr>
            <a:lstStyle/>
            <a:p>
              <a:endParaRPr lang="en-US" dirty="0"/>
            </a:p>
          </p:txBody>
        </p:sp>
      </p:grpSp>
      <p:grpSp>
        <p:nvGrpSpPr>
          <p:cNvPr id="17" name="Group 16">
            <a:extLst>
              <a:ext uri="{FF2B5EF4-FFF2-40B4-BE49-F238E27FC236}">
                <a16:creationId xmlns:a16="http://schemas.microsoft.com/office/drawing/2014/main" id="{98B3EC66-F80A-0E2D-6122-3CCC2AE7CF07}"/>
              </a:ext>
            </a:extLst>
          </p:cNvPr>
          <p:cNvGrpSpPr/>
          <p:nvPr/>
        </p:nvGrpSpPr>
        <p:grpSpPr>
          <a:xfrm>
            <a:off x="82194" y="1356190"/>
            <a:ext cx="5885988" cy="4577204"/>
            <a:chOff x="528637" y="1285875"/>
            <a:chExt cx="5153447" cy="4510087"/>
          </a:xfrm>
        </p:grpSpPr>
        <p:pic>
          <p:nvPicPr>
            <p:cNvPr id="15" name="Picture 14">
              <a:extLst>
                <a:ext uri="{FF2B5EF4-FFF2-40B4-BE49-F238E27FC236}">
                  <a16:creationId xmlns:a16="http://schemas.microsoft.com/office/drawing/2014/main" id="{E05D5476-F52A-97A6-01CD-443BF4C4C9E5}"/>
                </a:ext>
              </a:extLst>
            </p:cNvPr>
            <p:cNvPicPr>
              <a:picLocks noChangeAspect="1"/>
            </p:cNvPicPr>
            <p:nvPr/>
          </p:nvPicPr>
          <p:blipFill>
            <a:blip r:embed="rId3"/>
            <a:stretch>
              <a:fillRect/>
            </a:stretch>
          </p:blipFill>
          <p:spPr>
            <a:xfrm>
              <a:off x="528637" y="1285875"/>
              <a:ext cx="5153447" cy="4510087"/>
            </a:xfrm>
            <a:prstGeom prst="rect">
              <a:avLst/>
            </a:prstGeom>
          </p:spPr>
        </p:pic>
        <p:sp>
          <p:nvSpPr>
            <p:cNvPr id="16" name="Rectangle 15">
              <a:extLst>
                <a:ext uri="{FF2B5EF4-FFF2-40B4-BE49-F238E27FC236}">
                  <a16:creationId xmlns:a16="http://schemas.microsoft.com/office/drawing/2014/main" id="{FE59C46A-7023-AD37-0790-80B632E78FE3}"/>
                </a:ext>
              </a:extLst>
            </p:cNvPr>
            <p:cNvSpPr/>
            <p:nvPr/>
          </p:nvSpPr>
          <p:spPr>
            <a:xfrm>
              <a:off x="1647825" y="5503744"/>
              <a:ext cx="4034259" cy="292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9958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7F813-D3AD-1208-38C1-44F5CA917034}"/>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Zahanat</a:t>
            </a:r>
          </a:p>
        </p:txBody>
      </p:sp>
      <p:sp>
        <p:nvSpPr>
          <p:cNvPr id="4" name="TextBox 3">
            <a:extLst>
              <a:ext uri="{FF2B5EF4-FFF2-40B4-BE49-F238E27FC236}">
                <a16:creationId xmlns:a16="http://schemas.microsoft.com/office/drawing/2014/main" id="{B56158EA-180B-C789-E74C-6D52EFD1D267}"/>
              </a:ext>
            </a:extLst>
          </p:cNvPr>
          <p:cNvSpPr txBox="1"/>
          <p:nvPr/>
        </p:nvSpPr>
        <p:spPr>
          <a:xfrm>
            <a:off x="544000" y="955069"/>
            <a:ext cx="11552750" cy="707886"/>
          </a:xfrm>
          <a:prstGeom prst="rect">
            <a:avLst/>
          </a:prstGeom>
          <a:noFill/>
        </p:spPr>
        <p:txBody>
          <a:bodyPr wrap="square">
            <a:spAutoFit/>
          </a:bodyPr>
          <a:lstStyle/>
          <a:p>
            <a:pPr marL="344488" indent="-344488"/>
            <a:r>
              <a:rPr lang="en-US" sz="2000" i="0" dirty="0">
                <a:effectLst/>
                <a:latin typeface="Verdana" panose="020B0604030504040204" pitchFamily="34" charset="0"/>
                <a:ea typeface="Verdana" panose="020B0604030504040204" pitchFamily="34" charset="0"/>
              </a:rPr>
              <a:t>Q. A red house is made of red bricks, and a blue house is made of blue bricks. What’s a greenhouse made of?</a:t>
            </a:r>
            <a:endParaRPr lang="en-US" sz="2000" dirty="0">
              <a:latin typeface="Verdana" panose="020B0604030504040204" pitchFamily="34" charset="0"/>
              <a:ea typeface="Verdana" panose="020B0604030504040204" pitchFamily="34" charset="0"/>
            </a:endParaRPr>
          </a:p>
        </p:txBody>
      </p:sp>
      <p:sp>
        <p:nvSpPr>
          <p:cNvPr id="6" name="Rectangle 2">
            <a:extLst>
              <a:ext uri="{FF2B5EF4-FFF2-40B4-BE49-F238E27FC236}">
                <a16:creationId xmlns:a16="http://schemas.microsoft.com/office/drawing/2014/main" id="{7FC86118-D606-1EC4-CD32-A2370E423E5E}"/>
              </a:ext>
            </a:extLst>
          </p:cNvPr>
          <p:cNvSpPr>
            <a:spLocks noChangeArrowheads="1"/>
          </p:cNvSpPr>
          <p:nvPr/>
        </p:nvSpPr>
        <p:spPr bwMode="auto">
          <a:xfrm>
            <a:off x="959423" y="1662955"/>
            <a:ext cx="3019363" cy="1176914"/>
          </a:xfrm>
          <a:prstGeom prst="rect">
            <a:avLst/>
          </a:prstGeom>
          <a:noFill/>
          <a:ln>
            <a:noFill/>
          </a:ln>
          <a:effectLst/>
        </p:spPr>
        <p:txBody>
          <a:bodyPr vert="horz" wrap="none" lIns="0" tIns="0" rIns="0" bIns="0" numCol="1" anchor="t" anchorCtr="0" compatLnSpc="1">
            <a:prstTxWarp prst="textNoShape">
              <a:avLst/>
            </a:prstTxWarp>
            <a:noAutofit/>
          </a:bodyPr>
          <a:lstStyle/>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Wood</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Fire</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Glass</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Cement</a:t>
            </a:r>
          </a:p>
        </p:txBody>
      </p:sp>
      <p:sp>
        <p:nvSpPr>
          <p:cNvPr id="8" name="TextBox 7">
            <a:extLst>
              <a:ext uri="{FF2B5EF4-FFF2-40B4-BE49-F238E27FC236}">
                <a16:creationId xmlns:a16="http://schemas.microsoft.com/office/drawing/2014/main" id="{7F977F9F-F9FA-11DA-8293-9634017DAEE5}"/>
              </a:ext>
            </a:extLst>
          </p:cNvPr>
          <p:cNvSpPr txBox="1"/>
          <p:nvPr/>
        </p:nvSpPr>
        <p:spPr>
          <a:xfrm>
            <a:off x="462720" y="2813887"/>
            <a:ext cx="7980240"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How much is half of 2 + 2?</a:t>
            </a:r>
          </a:p>
        </p:txBody>
      </p:sp>
      <p:sp>
        <p:nvSpPr>
          <p:cNvPr id="9" name="Rectangle 3">
            <a:extLst>
              <a:ext uri="{FF2B5EF4-FFF2-40B4-BE49-F238E27FC236}">
                <a16:creationId xmlns:a16="http://schemas.microsoft.com/office/drawing/2014/main" id="{1CC7C646-B0F9-C15F-07EA-7585A08556FE}"/>
              </a:ext>
            </a:extLst>
          </p:cNvPr>
          <p:cNvSpPr>
            <a:spLocks noChangeArrowheads="1"/>
          </p:cNvSpPr>
          <p:nvPr/>
        </p:nvSpPr>
        <p:spPr bwMode="auto">
          <a:xfrm>
            <a:off x="959423" y="3172421"/>
            <a:ext cx="2445160"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4</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11</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1.5</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3</a:t>
            </a:r>
          </a:p>
        </p:txBody>
      </p:sp>
      <p:sp>
        <p:nvSpPr>
          <p:cNvPr id="11" name="TextBox 10">
            <a:extLst>
              <a:ext uri="{FF2B5EF4-FFF2-40B4-BE49-F238E27FC236}">
                <a16:creationId xmlns:a16="http://schemas.microsoft.com/office/drawing/2014/main" id="{F59E2069-0B0E-B3BA-C339-71A62193B61D}"/>
              </a:ext>
            </a:extLst>
          </p:cNvPr>
          <p:cNvSpPr txBox="1"/>
          <p:nvPr/>
        </p:nvSpPr>
        <p:spPr>
          <a:xfrm>
            <a:off x="453897" y="4499517"/>
            <a:ext cx="1128420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What letter is not included in any of the 50 U.S. state names?</a:t>
            </a:r>
          </a:p>
        </p:txBody>
      </p:sp>
      <p:sp>
        <p:nvSpPr>
          <p:cNvPr id="3" name="Rectangle 3">
            <a:extLst>
              <a:ext uri="{FF2B5EF4-FFF2-40B4-BE49-F238E27FC236}">
                <a16:creationId xmlns:a16="http://schemas.microsoft.com/office/drawing/2014/main" id="{92CC5A96-0B7C-18CD-C0EE-7D55131BCE48}"/>
              </a:ext>
            </a:extLst>
          </p:cNvPr>
          <p:cNvSpPr>
            <a:spLocks noChangeArrowheads="1"/>
          </p:cNvSpPr>
          <p:nvPr/>
        </p:nvSpPr>
        <p:spPr bwMode="auto">
          <a:xfrm>
            <a:off x="841436" y="4873898"/>
            <a:ext cx="4035364"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P</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Q</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Z</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X</a:t>
            </a:r>
          </a:p>
        </p:txBody>
      </p:sp>
    </p:spTree>
    <p:extLst>
      <p:ext uri="{BB962C8B-B14F-4D97-AF65-F5344CB8AC3E}">
        <p14:creationId xmlns:p14="http://schemas.microsoft.com/office/powerpoint/2010/main" val="365940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7F813-D3AD-1208-38C1-44F5CA917034}"/>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Zahanat</a:t>
            </a:r>
          </a:p>
        </p:txBody>
      </p:sp>
      <p:sp>
        <p:nvSpPr>
          <p:cNvPr id="4" name="TextBox 3">
            <a:extLst>
              <a:ext uri="{FF2B5EF4-FFF2-40B4-BE49-F238E27FC236}">
                <a16:creationId xmlns:a16="http://schemas.microsoft.com/office/drawing/2014/main" id="{B56158EA-180B-C789-E74C-6D52EFD1D267}"/>
              </a:ext>
            </a:extLst>
          </p:cNvPr>
          <p:cNvSpPr txBox="1"/>
          <p:nvPr/>
        </p:nvSpPr>
        <p:spPr>
          <a:xfrm>
            <a:off x="544000" y="955069"/>
            <a:ext cx="11552750" cy="707886"/>
          </a:xfrm>
          <a:prstGeom prst="rect">
            <a:avLst/>
          </a:prstGeom>
          <a:noFill/>
        </p:spPr>
        <p:txBody>
          <a:bodyPr wrap="square">
            <a:spAutoFit/>
          </a:bodyPr>
          <a:lstStyle/>
          <a:p>
            <a:pPr marL="344488" indent="-344488"/>
            <a:r>
              <a:rPr lang="en-US" sz="2000" i="0" dirty="0">
                <a:effectLst/>
                <a:latin typeface="Verdana" panose="020B0604030504040204" pitchFamily="34" charset="0"/>
                <a:ea typeface="Verdana" panose="020B0604030504040204" pitchFamily="34" charset="0"/>
              </a:rPr>
              <a:t>Q. A red house is made of red bricks, and a blue house is made of blue bricks. What’s a greenhouse made of?</a:t>
            </a:r>
            <a:endParaRPr lang="en-US" sz="2000" dirty="0">
              <a:latin typeface="Verdana" panose="020B0604030504040204" pitchFamily="34" charset="0"/>
              <a:ea typeface="Verdana" panose="020B0604030504040204" pitchFamily="34" charset="0"/>
            </a:endParaRPr>
          </a:p>
        </p:txBody>
      </p:sp>
      <p:sp>
        <p:nvSpPr>
          <p:cNvPr id="6" name="Rectangle 2">
            <a:extLst>
              <a:ext uri="{FF2B5EF4-FFF2-40B4-BE49-F238E27FC236}">
                <a16:creationId xmlns:a16="http://schemas.microsoft.com/office/drawing/2014/main" id="{7FC86118-D606-1EC4-CD32-A2370E423E5E}"/>
              </a:ext>
            </a:extLst>
          </p:cNvPr>
          <p:cNvSpPr>
            <a:spLocks noChangeArrowheads="1"/>
          </p:cNvSpPr>
          <p:nvPr/>
        </p:nvSpPr>
        <p:spPr bwMode="auto">
          <a:xfrm>
            <a:off x="959423" y="1662955"/>
            <a:ext cx="3019363" cy="1176914"/>
          </a:xfrm>
          <a:prstGeom prst="rect">
            <a:avLst/>
          </a:prstGeom>
          <a:noFill/>
          <a:ln>
            <a:noFill/>
          </a:ln>
          <a:effectLst/>
        </p:spPr>
        <p:txBody>
          <a:bodyPr vert="horz" wrap="none" lIns="0" tIns="0" rIns="0" bIns="0" numCol="1" anchor="t" anchorCtr="0" compatLnSpc="1">
            <a:prstTxWarp prst="textNoShape">
              <a:avLst/>
            </a:prstTxWarp>
            <a:noAutofit/>
          </a:bodyPr>
          <a:lstStyle/>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Wood</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Fire</a:t>
            </a:r>
          </a:p>
          <a:p>
            <a:pPr marL="285750" lvl="0" indent="-285750" eaLnBrk="0" fontAlgn="base" hangingPunct="0">
              <a:spcBef>
                <a:spcPct val="0"/>
              </a:spcBef>
              <a:spcAft>
                <a:spcPct val="0"/>
              </a:spcAft>
              <a:buFont typeface="+mj-lt"/>
              <a:buAutoNum type="arabicPeriod"/>
            </a:pPr>
            <a:r>
              <a:rPr lang="en-US" altLang="en-US" dirty="0">
                <a:highlight>
                  <a:srgbClr val="00FFFF"/>
                </a:highlight>
                <a:latin typeface="Verdana" panose="020B0604030504040204" pitchFamily="34" charset="0"/>
                <a:ea typeface="Verdana" panose="020B0604030504040204" pitchFamily="34" charset="0"/>
              </a:rPr>
              <a:t>Glass</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Cement</a:t>
            </a:r>
          </a:p>
        </p:txBody>
      </p:sp>
      <p:sp>
        <p:nvSpPr>
          <p:cNvPr id="8" name="TextBox 7">
            <a:extLst>
              <a:ext uri="{FF2B5EF4-FFF2-40B4-BE49-F238E27FC236}">
                <a16:creationId xmlns:a16="http://schemas.microsoft.com/office/drawing/2014/main" id="{7F977F9F-F9FA-11DA-8293-9634017DAEE5}"/>
              </a:ext>
            </a:extLst>
          </p:cNvPr>
          <p:cNvSpPr txBox="1"/>
          <p:nvPr/>
        </p:nvSpPr>
        <p:spPr>
          <a:xfrm>
            <a:off x="462720" y="2813887"/>
            <a:ext cx="4128735"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How much is half of 2 + 2?</a:t>
            </a:r>
          </a:p>
        </p:txBody>
      </p:sp>
      <p:sp>
        <p:nvSpPr>
          <p:cNvPr id="9" name="Rectangle 3">
            <a:extLst>
              <a:ext uri="{FF2B5EF4-FFF2-40B4-BE49-F238E27FC236}">
                <a16:creationId xmlns:a16="http://schemas.microsoft.com/office/drawing/2014/main" id="{1CC7C646-B0F9-C15F-07EA-7585A08556FE}"/>
              </a:ext>
            </a:extLst>
          </p:cNvPr>
          <p:cNvSpPr>
            <a:spLocks noChangeArrowheads="1"/>
          </p:cNvSpPr>
          <p:nvPr/>
        </p:nvSpPr>
        <p:spPr bwMode="auto">
          <a:xfrm>
            <a:off x="959423" y="3172421"/>
            <a:ext cx="2445160"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4</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11</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1.5</a:t>
            </a:r>
          </a:p>
          <a:p>
            <a:pPr marL="285750" indent="-285750">
              <a:buFont typeface="+mj-lt"/>
              <a:buAutoNum type="arabicPeriod"/>
            </a:pPr>
            <a:r>
              <a:rPr lang="en-US" altLang="en-US" sz="2000" dirty="0">
                <a:highlight>
                  <a:srgbClr val="00FFFF"/>
                </a:highlight>
                <a:latin typeface="Verdana" panose="020B0604030504040204" pitchFamily="34" charset="0"/>
                <a:ea typeface="Verdana" panose="020B0604030504040204" pitchFamily="34" charset="0"/>
              </a:rPr>
              <a:t>3</a:t>
            </a:r>
          </a:p>
        </p:txBody>
      </p:sp>
      <p:sp>
        <p:nvSpPr>
          <p:cNvPr id="11" name="TextBox 10">
            <a:extLst>
              <a:ext uri="{FF2B5EF4-FFF2-40B4-BE49-F238E27FC236}">
                <a16:creationId xmlns:a16="http://schemas.microsoft.com/office/drawing/2014/main" id="{F59E2069-0B0E-B3BA-C339-71A62193B61D}"/>
              </a:ext>
            </a:extLst>
          </p:cNvPr>
          <p:cNvSpPr txBox="1"/>
          <p:nvPr/>
        </p:nvSpPr>
        <p:spPr>
          <a:xfrm>
            <a:off x="453897" y="4499517"/>
            <a:ext cx="1128420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What letter is not included in any of the 50 U.S. state names?</a:t>
            </a:r>
          </a:p>
        </p:txBody>
      </p:sp>
      <p:sp>
        <p:nvSpPr>
          <p:cNvPr id="3" name="Rectangle 3">
            <a:extLst>
              <a:ext uri="{FF2B5EF4-FFF2-40B4-BE49-F238E27FC236}">
                <a16:creationId xmlns:a16="http://schemas.microsoft.com/office/drawing/2014/main" id="{92CC5A96-0B7C-18CD-C0EE-7D55131BCE48}"/>
              </a:ext>
            </a:extLst>
          </p:cNvPr>
          <p:cNvSpPr>
            <a:spLocks noChangeArrowheads="1"/>
          </p:cNvSpPr>
          <p:nvPr/>
        </p:nvSpPr>
        <p:spPr bwMode="auto">
          <a:xfrm>
            <a:off x="841436" y="4873898"/>
            <a:ext cx="4035364"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P</a:t>
            </a:r>
          </a:p>
          <a:p>
            <a:pPr marL="285750" indent="-285750">
              <a:buFont typeface="+mj-lt"/>
              <a:buAutoNum type="arabicPeriod"/>
            </a:pPr>
            <a:r>
              <a:rPr lang="en-US" altLang="en-US" sz="2000" dirty="0">
                <a:highlight>
                  <a:srgbClr val="00FFFF"/>
                </a:highlight>
                <a:latin typeface="Verdana" panose="020B0604030504040204" pitchFamily="34" charset="0"/>
                <a:ea typeface="Verdana" panose="020B0604030504040204" pitchFamily="34" charset="0"/>
              </a:rPr>
              <a:t>Q</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Z</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X</a:t>
            </a:r>
          </a:p>
        </p:txBody>
      </p:sp>
      <p:sp>
        <p:nvSpPr>
          <p:cNvPr id="7" name="TextBox 6">
            <a:extLst>
              <a:ext uri="{FF2B5EF4-FFF2-40B4-BE49-F238E27FC236}">
                <a16:creationId xmlns:a16="http://schemas.microsoft.com/office/drawing/2014/main" id="{108F69C2-151C-BFF8-C1BA-7EDC2218D0E6}"/>
              </a:ext>
            </a:extLst>
          </p:cNvPr>
          <p:cNvSpPr txBox="1"/>
          <p:nvPr/>
        </p:nvSpPr>
        <p:spPr>
          <a:xfrm>
            <a:off x="2182003" y="3780154"/>
            <a:ext cx="6472266" cy="584775"/>
          </a:xfrm>
          <a:prstGeom prst="rect">
            <a:avLst/>
          </a:prstGeom>
          <a:noFill/>
        </p:spPr>
        <p:txBody>
          <a:bodyPr wrap="square">
            <a:spAutoFit/>
          </a:bodyPr>
          <a:lstStyle/>
          <a:p>
            <a:r>
              <a:rPr lang="en-US" sz="1600" b="1" i="0" dirty="0">
                <a:solidFill>
                  <a:srgbClr val="202124"/>
                </a:solidFill>
                <a:effectLst/>
                <a:latin typeface="Verdana" panose="020B0604030504040204" pitchFamily="34" charset="0"/>
                <a:ea typeface="Verdana" panose="020B0604030504040204" pitchFamily="34" charset="0"/>
              </a:rPr>
              <a:t>FIRST, you divide 2 by 2, which equals 1. </a:t>
            </a:r>
          </a:p>
          <a:p>
            <a:r>
              <a:rPr lang="en-US" sz="1600" b="1" i="0" dirty="0">
                <a:solidFill>
                  <a:srgbClr val="202124"/>
                </a:solidFill>
                <a:effectLst/>
                <a:latin typeface="Verdana" panose="020B0604030504040204" pitchFamily="34" charset="0"/>
                <a:ea typeface="Verdana" panose="020B0604030504040204" pitchFamily="34" charset="0"/>
              </a:rPr>
              <a:t>THEN, you add 2, which gives you </a:t>
            </a:r>
            <a:r>
              <a:rPr lang="en-US" sz="1600" b="1" i="0" dirty="0">
                <a:solidFill>
                  <a:srgbClr val="040C28"/>
                </a:solidFill>
                <a:effectLst/>
                <a:latin typeface="Verdana" panose="020B0604030504040204" pitchFamily="34" charset="0"/>
                <a:ea typeface="Verdana" panose="020B0604030504040204" pitchFamily="34" charset="0"/>
              </a:rPr>
              <a:t>3</a:t>
            </a:r>
            <a:r>
              <a:rPr lang="en-US" sz="1600" b="1" i="0" dirty="0">
                <a:solidFill>
                  <a:srgbClr val="202124"/>
                </a:solidFill>
                <a:effectLst/>
                <a:latin typeface="Verdana" panose="020B0604030504040204" pitchFamily="34" charset="0"/>
                <a:ea typeface="Verdana" panose="020B0604030504040204" pitchFamily="34" charset="0"/>
              </a:rPr>
              <a:t> as a final answer.</a:t>
            </a:r>
            <a:endParaRPr lang="en-US" sz="1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9744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B172D61-DB40-B89E-56B0-A3D706CAF979}"/>
              </a:ext>
            </a:extLst>
          </p:cNvPr>
          <p:cNvSpPr txBox="1">
            <a:spLocks/>
          </p:cNvSpPr>
          <p:nvPr/>
        </p:nvSpPr>
        <p:spPr>
          <a:xfrm>
            <a:off x="838198" y="962868"/>
            <a:ext cx="10515600" cy="964583"/>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u="sng" dirty="0">
                <a:latin typeface="Verdana" panose="020B0604030504040204" pitchFamily="34" charset="0"/>
                <a:ea typeface="Verdana" panose="020B0604030504040204" pitchFamily="34" charset="0"/>
                <a:cs typeface="Arial" panose="020B0604020202020204" pitchFamily="34" charset="0"/>
              </a:rPr>
              <a:t>Quran Tajweed Basics</a:t>
            </a:r>
            <a:br>
              <a:rPr lang="ar-SA"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r>
              <a:rPr lang="en-US" sz="2400" b="1" dirty="0">
                <a:latin typeface="Verdana" panose="020B0604030504040204" pitchFamily="34" charset="0"/>
                <a:ea typeface="Verdana" panose="020B0604030504040204" pitchFamily="34" charset="0"/>
                <a:cs typeface="Arial" panose="020B0604020202020204" pitchFamily="34" charset="0"/>
              </a:rPr>
              <a:t>Long Vowels</a:t>
            </a:r>
            <a:r>
              <a:rPr lang="en-US" sz="2200" b="1" dirty="0">
                <a:latin typeface="Verdana" panose="020B0604030504040204" pitchFamily="34" charset="0"/>
                <a:ea typeface="Verdana" panose="020B0604030504040204" pitchFamily="34" charset="0"/>
                <a:cs typeface="Arial" panose="020B0604020202020204" pitchFamily="34" charset="0"/>
              </a:rPr>
              <a:t>(Madd-e-Asli)</a:t>
            </a:r>
          </a:p>
        </p:txBody>
      </p:sp>
      <p:sp>
        <p:nvSpPr>
          <p:cNvPr id="6" name="TextBox 5">
            <a:extLst>
              <a:ext uri="{FF2B5EF4-FFF2-40B4-BE49-F238E27FC236}">
                <a16:creationId xmlns:a16="http://schemas.microsoft.com/office/drawing/2014/main" id="{75DC315A-5664-4F9C-18D9-B77D46A9545F}"/>
              </a:ext>
            </a:extLst>
          </p:cNvPr>
          <p:cNvSpPr txBox="1"/>
          <p:nvPr/>
        </p:nvSpPr>
        <p:spPr>
          <a:xfrm>
            <a:off x="0" y="2178029"/>
            <a:ext cx="11849743" cy="4493538"/>
          </a:xfrm>
          <a:prstGeom prst="rect">
            <a:avLst/>
          </a:prstGeom>
          <a:noFill/>
        </p:spPr>
        <p:txBody>
          <a:bodyPr wrap="square" rtlCol="0">
            <a:spAutoFit/>
          </a:bodyPr>
          <a:lstStyle/>
          <a:p>
            <a:r>
              <a:rPr lang="en-US" b="0" i="0" dirty="0">
                <a:solidFill>
                  <a:srgbClr val="303030"/>
                </a:solidFill>
                <a:effectLst/>
                <a:latin typeface="Verdana" panose="020B0604030504040204" pitchFamily="34" charset="0"/>
                <a:ea typeface="Verdana" panose="020B0604030504040204" pitchFamily="34" charset="0"/>
              </a:rPr>
              <a:t>In Tajweed, Madd refers to lengthening certain vowel sounds. There are three letters of Madd: </a:t>
            </a:r>
            <a:r>
              <a:rPr lang="en-US" b="0" i="0" dirty="0">
                <a:solidFill>
                  <a:srgbClr val="303030"/>
                </a:solidFill>
                <a:effectLst/>
                <a:latin typeface="Overpass"/>
              </a:rPr>
              <a:t>	</a:t>
            </a:r>
          </a:p>
          <a:p>
            <a:endParaRPr lang="en-US" b="0" i="0" dirty="0">
              <a:solidFill>
                <a:srgbClr val="303030"/>
              </a:solidFill>
              <a:effectLst/>
              <a:latin typeface="Overpass"/>
            </a:endParaRPr>
          </a:p>
          <a:p>
            <a:pPr marL="342900" indent="-342900">
              <a:buFont typeface="+mj-lt"/>
              <a:buAutoNum type="arabicPeriod"/>
            </a:pPr>
            <a:r>
              <a:rPr lang="en-US" b="1" i="0" u="sng" dirty="0">
                <a:solidFill>
                  <a:srgbClr val="303030"/>
                </a:solidFill>
                <a:effectLst/>
                <a:latin typeface="Verdana" panose="020B0604030504040204" pitchFamily="34" charset="0"/>
                <a:ea typeface="Verdana" panose="020B0604030504040204" pitchFamily="34" charset="0"/>
              </a:rPr>
              <a:t>Alif</a:t>
            </a:r>
            <a:r>
              <a:rPr lang="en-US" b="1" i="0" u="sng" dirty="0">
                <a:solidFill>
                  <a:srgbClr val="303030"/>
                </a:solidFill>
                <a:effectLst/>
                <a:latin typeface="Overpass"/>
              </a:rPr>
              <a:t>(</a:t>
            </a:r>
            <a:r>
              <a:rPr lang="ar-SA" b="1" i="0" u="sng" dirty="0">
                <a:solidFill>
                  <a:srgbClr val="0000FF"/>
                </a:solidFill>
                <a:effectLst/>
                <a:latin typeface="Noto Nastaliq Urdu Medium" panose="020B0502040504020204" pitchFamily="34" charset="-78"/>
                <a:cs typeface="Noto Nastaliq Urdu Medium" panose="020B0502040504020204" pitchFamily="34" charset="-78"/>
              </a:rPr>
              <a:t>ا</a:t>
            </a:r>
            <a:r>
              <a:rPr lang="en-US" b="1" i="0" u="sng" dirty="0">
                <a:solidFill>
                  <a:srgbClr val="303030"/>
                </a:solidFill>
                <a:effectLst/>
                <a:latin typeface="Overpass"/>
              </a:rPr>
              <a:t>)</a:t>
            </a:r>
            <a:r>
              <a:rPr lang="en-US" b="1" i="0" u="sng" dirty="0">
                <a:solidFill>
                  <a:srgbClr val="303030"/>
                </a:solidFill>
                <a:effectLst/>
                <a:latin typeface="Verdana" panose="020B0604030504040204" pitchFamily="34" charset="0"/>
                <a:ea typeface="Verdana" panose="020B0604030504040204" pitchFamily="34" charset="0"/>
              </a:rPr>
              <a:t>Maddah:</a:t>
            </a:r>
            <a:r>
              <a:rPr lang="ar-SA" b="1" i="0" u="sng" dirty="0">
                <a:solidFill>
                  <a:srgbClr val="303030"/>
                </a:solidFill>
                <a:effectLst/>
                <a:latin typeface="Verdana" panose="020B0604030504040204" pitchFamily="34" charset="0"/>
                <a:ea typeface="Verdana" panose="020B0604030504040204" pitchFamily="34" charset="0"/>
              </a:rPr>
              <a:t> </a:t>
            </a:r>
            <a:r>
              <a:rPr lang="en-US" b="0" i="0" dirty="0">
                <a:solidFill>
                  <a:srgbClr val="303030"/>
                </a:solidFill>
                <a:effectLst/>
                <a:latin typeface="Verdana" panose="020B0604030504040204" pitchFamily="34" charset="0"/>
                <a:ea typeface="Verdana" panose="020B0604030504040204" pitchFamily="34" charset="0"/>
                <a:cs typeface="Arial" panose="020B0604020202020204" pitchFamily="34" charset="0"/>
              </a:rPr>
              <a:t>if it’s preceded by a letter with Fatha</a:t>
            </a:r>
            <a:r>
              <a:rPr lang="en-US" dirty="0">
                <a:solidFill>
                  <a:srgbClr val="303030"/>
                </a:solidFill>
                <a:latin typeface="Verdana" panose="020B0604030504040204" pitchFamily="34" charset="0"/>
                <a:ea typeface="Verdana" panose="020B0604030504040204" pitchFamily="34" charset="0"/>
                <a:cs typeface="Arial" panose="020B0604020202020204" pitchFamily="34" charset="0"/>
              </a:rPr>
              <a:t>. </a:t>
            </a:r>
            <a:r>
              <a:rPr lang="en-US" u="sng" dirty="0">
                <a:solidFill>
                  <a:srgbClr val="303030"/>
                </a:solidFill>
                <a:latin typeface="Verdana" panose="020B0604030504040204" pitchFamily="34" charset="0"/>
                <a:ea typeface="Verdana" panose="020B0604030504040204" pitchFamily="34" charset="0"/>
                <a:cs typeface="Arial" panose="020B0604020202020204" pitchFamily="34" charset="0"/>
              </a:rPr>
              <a:t>Ex</a:t>
            </a:r>
            <a:r>
              <a:rPr lang="en-US" dirty="0">
                <a:solidFill>
                  <a:srgbClr val="303030"/>
                </a:solidFill>
                <a:latin typeface="Verdana" panose="020B0604030504040204" pitchFamily="34" charset="0"/>
                <a:ea typeface="Verdana" panose="020B0604030504040204" pitchFamily="34" charset="0"/>
                <a:cs typeface="Arial" panose="020B0604020202020204" pitchFamily="34" charset="0"/>
              </a:rPr>
              <a:t>:  </a:t>
            </a:r>
            <a:r>
              <a:rPr lang="ar-SA" b="1" dirty="0">
                <a:solidFill>
                  <a:srgbClr val="0000FF"/>
                </a:solidFill>
                <a:latin typeface="Noto Nastaliq Urdu Medium" panose="020B0502040504020204" pitchFamily="34" charset="-78"/>
                <a:cs typeface="Noto Nastaliq Urdu Medium" panose="020B0502040504020204" pitchFamily="34" charset="-78"/>
              </a:rPr>
              <a:t>رَا</a:t>
            </a:r>
            <a:r>
              <a:rPr lang="en-US" b="0" i="0" dirty="0">
                <a:solidFill>
                  <a:srgbClr val="303030"/>
                </a:solidFill>
                <a:effectLst/>
                <a:latin typeface="Arial" panose="020B0604020202020204" pitchFamily="34" charset="0"/>
                <a:cs typeface="Arial" panose="020B0604020202020204" pitchFamily="34" charset="0"/>
              </a:rPr>
              <a:t>(Raa)</a:t>
            </a:r>
          </a:p>
          <a:p>
            <a:pPr marL="342900" indent="-342900">
              <a:buFont typeface="+mj-lt"/>
              <a:buAutoNum type="arabicPeriod"/>
            </a:pPr>
            <a:endParaRPr lang="en-US" b="0" i="0" dirty="0">
              <a:solidFill>
                <a:srgbClr val="303030"/>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b="1" i="0" u="sng" dirty="0">
                <a:solidFill>
                  <a:srgbClr val="303030"/>
                </a:solidFill>
                <a:effectLst/>
                <a:latin typeface="Overpass"/>
              </a:rPr>
              <a:t>Y</a:t>
            </a:r>
            <a:r>
              <a:rPr lang="en-US" b="1" i="0" u="sng" dirty="0">
                <a:solidFill>
                  <a:srgbClr val="303030"/>
                </a:solidFill>
                <a:effectLst/>
                <a:latin typeface="Verdana" panose="020B0604030504040204" pitchFamily="34" charset="0"/>
                <a:ea typeface="Verdana" panose="020B0604030504040204" pitchFamily="34" charset="0"/>
              </a:rPr>
              <a:t>a’ </a:t>
            </a:r>
            <a:r>
              <a:rPr lang="en-US" b="1" i="0" u="sng" dirty="0">
                <a:solidFill>
                  <a:srgbClr val="303030"/>
                </a:solidFill>
                <a:effectLst/>
                <a:latin typeface="Overpass"/>
              </a:rPr>
              <a:t>(</a:t>
            </a:r>
            <a:r>
              <a:rPr lang="ar-SA" sz="1600" b="1" i="0" u="sng" dirty="0">
                <a:solidFill>
                  <a:srgbClr val="0000FF"/>
                </a:solidFill>
                <a:effectLst/>
                <a:latin typeface="Noto Nastaliq Urdu Medium" panose="020B0502040504020204" pitchFamily="34" charset="-78"/>
                <a:cs typeface="Noto Nastaliq Urdu Medium" panose="020B0502040504020204" pitchFamily="34" charset="-78"/>
              </a:rPr>
              <a:t>ي</a:t>
            </a:r>
            <a:r>
              <a:rPr lang="en-US" b="1" i="0" u="sng" dirty="0">
                <a:solidFill>
                  <a:srgbClr val="303030"/>
                </a:solidFill>
                <a:effectLst/>
                <a:latin typeface="Overpass"/>
              </a:rPr>
              <a:t>)</a:t>
            </a:r>
            <a:r>
              <a:rPr lang="en-US" b="1" i="0" u="sng" dirty="0">
                <a:solidFill>
                  <a:srgbClr val="303030"/>
                </a:solidFill>
                <a:effectLst/>
                <a:latin typeface="Verdana" panose="020B0604030504040204" pitchFamily="34" charset="0"/>
                <a:ea typeface="Verdana" panose="020B0604030504040204" pitchFamily="34" charset="0"/>
              </a:rPr>
              <a:t>Maddah</a:t>
            </a:r>
            <a:r>
              <a:rPr lang="en-US" b="0" i="0" u="sng" dirty="0">
                <a:solidFill>
                  <a:srgbClr val="303030"/>
                </a:solidFill>
                <a:effectLst/>
                <a:latin typeface="Verdana" panose="020B0604030504040204" pitchFamily="34" charset="0"/>
                <a:ea typeface="Verdana" panose="020B0604030504040204" pitchFamily="34" charset="0"/>
                <a:cs typeface="Arial" panose="020B0604020202020204" pitchFamily="34" charset="0"/>
              </a:rPr>
              <a:t>:</a:t>
            </a:r>
            <a:r>
              <a:rPr lang="ar-SA" b="0" i="0" u="sng" dirty="0">
                <a:solidFill>
                  <a:srgbClr val="303030"/>
                </a:solidFill>
                <a:effectLst/>
                <a:latin typeface="Verdana" panose="020B0604030504040204" pitchFamily="34" charset="0"/>
                <a:ea typeface="Verdana" panose="020B0604030504040204" pitchFamily="34" charset="0"/>
                <a:cs typeface="Arial" panose="020B0604020202020204" pitchFamily="34" charset="0"/>
              </a:rPr>
              <a:t> </a:t>
            </a:r>
            <a:r>
              <a:rPr lang="en-US" b="0" i="0" dirty="0">
                <a:solidFill>
                  <a:srgbClr val="303030"/>
                </a:solidFill>
                <a:effectLst/>
                <a:latin typeface="Verdana" panose="020B0604030504040204" pitchFamily="34" charset="0"/>
                <a:ea typeface="Verdana" panose="020B0604030504040204" pitchFamily="34" charset="0"/>
                <a:cs typeface="Arial" panose="020B0604020202020204" pitchFamily="34" charset="0"/>
              </a:rPr>
              <a:t>if it’s preceded by a letter with Kasrah</a:t>
            </a:r>
            <a:r>
              <a:rPr lang="en-US" dirty="0">
                <a:solidFill>
                  <a:srgbClr val="303030"/>
                </a:solidFill>
                <a:latin typeface="Verdana" panose="020B0604030504040204" pitchFamily="34" charset="0"/>
                <a:ea typeface="Verdana" panose="020B0604030504040204" pitchFamily="34" charset="0"/>
                <a:cs typeface="Arial" panose="020B0604020202020204" pitchFamily="34" charset="0"/>
              </a:rPr>
              <a:t>. </a:t>
            </a:r>
            <a:r>
              <a:rPr lang="en-US" u="sng" dirty="0">
                <a:solidFill>
                  <a:srgbClr val="303030"/>
                </a:solidFill>
                <a:latin typeface="Verdana" panose="020B0604030504040204" pitchFamily="34" charset="0"/>
                <a:ea typeface="Verdana" panose="020B0604030504040204" pitchFamily="34" charset="0"/>
                <a:cs typeface="Arial" panose="020B0604020202020204" pitchFamily="34" charset="0"/>
              </a:rPr>
              <a:t>Ex</a:t>
            </a:r>
            <a:r>
              <a:rPr lang="en-US" dirty="0">
                <a:solidFill>
                  <a:srgbClr val="303030"/>
                </a:solidFill>
                <a:latin typeface="Verdana" panose="020B0604030504040204" pitchFamily="34" charset="0"/>
                <a:ea typeface="Verdana" panose="020B0604030504040204" pitchFamily="34" charset="0"/>
                <a:cs typeface="Arial" panose="020B0604020202020204" pitchFamily="34" charset="0"/>
              </a:rPr>
              <a:t>:</a:t>
            </a:r>
            <a:r>
              <a:rPr lang="en-US" b="0" i="0" dirty="0">
                <a:solidFill>
                  <a:srgbClr val="303030"/>
                </a:solidFill>
                <a:effectLst/>
                <a:latin typeface="Verdana" panose="020B0604030504040204" pitchFamily="34" charset="0"/>
                <a:ea typeface="Verdana" panose="020B0604030504040204" pitchFamily="34" charset="0"/>
                <a:cs typeface="Arial" panose="020B0604020202020204" pitchFamily="34" charset="0"/>
              </a:rPr>
              <a:t> </a:t>
            </a:r>
            <a:r>
              <a:rPr lang="ar-SA" b="1" dirty="0">
                <a:solidFill>
                  <a:srgbClr val="0000FF"/>
                </a:solidFill>
                <a:latin typeface="Noto Nastaliq Urdu Medium" panose="020B0502040504020204" pitchFamily="34" charset="-78"/>
                <a:cs typeface="Noto Nastaliq Urdu Medium" panose="020B0502040504020204" pitchFamily="34" charset="-78"/>
              </a:rPr>
              <a:t>مِيٌ</a:t>
            </a:r>
            <a:r>
              <a:rPr lang="en-US" dirty="0">
                <a:solidFill>
                  <a:srgbClr val="303030"/>
                </a:solidFill>
                <a:latin typeface="Arial" panose="020B0604020202020204" pitchFamily="34" charset="0"/>
                <a:cs typeface="Arial" panose="020B0604020202020204" pitchFamily="34" charset="0"/>
              </a:rPr>
              <a:t> (Mee)</a:t>
            </a:r>
          </a:p>
          <a:p>
            <a:endParaRPr lang="en-US" b="0" i="0" dirty="0">
              <a:solidFill>
                <a:srgbClr val="303030"/>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b="1" i="0" u="sng" dirty="0">
                <a:solidFill>
                  <a:srgbClr val="303030"/>
                </a:solidFill>
                <a:effectLst/>
                <a:latin typeface="Verdana" panose="020B0604030504040204" pitchFamily="34" charset="0"/>
                <a:ea typeface="Verdana" panose="020B0604030504040204" pitchFamily="34" charset="0"/>
              </a:rPr>
              <a:t>Wao</a:t>
            </a:r>
            <a:r>
              <a:rPr lang="en-US" b="1" i="0" u="sng" dirty="0">
                <a:solidFill>
                  <a:srgbClr val="303030"/>
                </a:solidFill>
                <a:effectLst/>
                <a:latin typeface="Overpass"/>
              </a:rPr>
              <a:t>(</a:t>
            </a:r>
            <a:r>
              <a:rPr lang="ar-SA" b="1" i="0" u="sng" dirty="0">
                <a:solidFill>
                  <a:srgbClr val="0000FF"/>
                </a:solidFill>
                <a:effectLst/>
                <a:latin typeface="Noto Nastaliq Urdu Medium" panose="020B0502040504020204" pitchFamily="34" charset="-78"/>
                <a:cs typeface="Noto Nastaliq Urdu Medium" panose="020B0502040504020204" pitchFamily="34" charset="-78"/>
              </a:rPr>
              <a:t>و</a:t>
            </a:r>
            <a:r>
              <a:rPr lang="en-US" b="1" i="0" u="sng" dirty="0">
                <a:solidFill>
                  <a:srgbClr val="303030"/>
                </a:solidFill>
                <a:effectLst/>
                <a:latin typeface="Overpass"/>
              </a:rPr>
              <a:t>) </a:t>
            </a:r>
            <a:r>
              <a:rPr lang="en-US" b="1" i="0" u="sng" dirty="0">
                <a:solidFill>
                  <a:srgbClr val="303030"/>
                </a:solidFill>
                <a:effectLst/>
                <a:latin typeface="Verdana" panose="020B0604030504040204" pitchFamily="34" charset="0"/>
                <a:ea typeface="Verdana" panose="020B0604030504040204" pitchFamily="34" charset="0"/>
              </a:rPr>
              <a:t>Maddah:</a:t>
            </a:r>
            <a:r>
              <a:rPr lang="ar-SA" b="1" i="0" u="sng" dirty="0">
                <a:solidFill>
                  <a:srgbClr val="303030"/>
                </a:solidFill>
                <a:effectLst/>
                <a:latin typeface="Verdana" panose="020B0604030504040204" pitchFamily="34" charset="0"/>
                <a:ea typeface="Verdana" panose="020B0604030504040204" pitchFamily="34" charset="0"/>
              </a:rPr>
              <a:t> </a:t>
            </a:r>
            <a:r>
              <a:rPr lang="en-US" b="0" i="0" dirty="0">
                <a:solidFill>
                  <a:srgbClr val="303030"/>
                </a:solidFill>
                <a:effectLst/>
                <a:latin typeface="Verdana" panose="020B0604030504040204" pitchFamily="34" charset="0"/>
                <a:ea typeface="Verdana" panose="020B0604030504040204" pitchFamily="34" charset="0"/>
                <a:cs typeface="Arial" panose="020B0604020202020204" pitchFamily="34" charset="0"/>
              </a:rPr>
              <a:t>if it’s preceded by a letter with Dammah. </a:t>
            </a:r>
            <a:r>
              <a:rPr lang="en-US" b="0" i="0" u="sng" dirty="0">
                <a:solidFill>
                  <a:srgbClr val="303030"/>
                </a:solidFill>
                <a:effectLst/>
                <a:latin typeface="Verdana" panose="020B0604030504040204" pitchFamily="34" charset="0"/>
                <a:ea typeface="Verdana" panose="020B0604030504040204" pitchFamily="34" charset="0"/>
                <a:cs typeface="Arial" panose="020B0604020202020204" pitchFamily="34" charset="0"/>
              </a:rPr>
              <a:t>Ex</a:t>
            </a:r>
            <a:r>
              <a:rPr lang="en-US" b="0" i="0" dirty="0">
                <a:solidFill>
                  <a:srgbClr val="303030"/>
                </a:solidFill>
                <a:effectLst/>
                <a:latin typeface="Verdana" panose="020B0604030504040204" pitchFamily="34" charset="0"/>
                <a:ea typeface="Verdana" panose="020B0604030504040204" pitchFamily="34" charset="0"/>
                <a:cs typeface="Arial" panose="020B0604020202020204" pitchFamily="34" charset="0"/>
              </a:rPr>
              <a:t>: </a:t>
            </a:r>
            <a:r>
              <a:rPr lang="ar-SA" b="0" i="0" dirty="0">
                <a:solidFill>
                  <a:srgbClr val="303030"/>
                </a:solidFill>
                <a:effectLst/>
                <a:latin typeface="Verdana" panose="020B0604030504040204" pitchFamily="34" charset="0"/>
                <a:ea typeface="Verdana" panose="020B0604030504040204" pitchFamily="34" charset="0"/>
                <a:cs typeface="Arial" panose="020B0604020202020204" pitchFamily="34" charset="0"/>
              </a:rPr>
              <a:t> </a:t>
            </a:r>
            <a:r>
              <a:rPr lang="ar-SA" b="1" i="0" dirty="0">
                <a:solidFill>
                  <a:srgbClr val="0000FF"/>
                </a:solidFill>
                <a:effectLst/>
                <a:latin typeface="Noto Nastaliq Urdu Medium" panose="020B0502040504020204" pitchFamily="34" charset="-78"/>
                <a:cs typeface="Noto Nastaliq Urdu Medium" panose="020B0502040504020204" pitchFamily="34" charset="-78"/>
              </a:rPr>
              <a:t>تُوٌ</a:t>
            </a:r>
            <a:r>
              <a:rPr lang="en-US" b="0" i="0" dirty="0">
                <a:solidFill>
                  <a:srgbClr val="303030"/>
                </a:solidFill>
                <a:effectLst/>
                <a:latin typeface="Arial" panose="020B0604020202020204" pitchFamily="34" charset="0"/>
                <a:cs typeface="Arial" panose="020B0604020202020204" pitchFamily="34" charset="0"/>
              </a:rPr>
              <a:t>(Tuu)</a:t>
            </a:r>
          </a:p>
          <a:p>
            <a:pPr marL="342900" indent="-342900">
              <a:buFont typeface="+mj-lt"/>
              <a:buAutoNum type="arabicPeriod"/>
            </a:pPr>
            <a:endParaRPr lang="en-US" b="0" i="0" dirty="0">
              <a:solidFill>
                <a:srgbClr val="303030"/>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a:t>
            </a:r>
            <a:r>
              <a:rPr lang="en-US" dirty="0">
                <a:latin typeface="Verdana" panose="020B0604030504040204" pitchFamily="34" charset="0"/>
                <a:ea typeface="Verdana" panose="020B0604030504040204" pitchFamily="34" charset="0"/>
                <a:cs typeface="Arial" panose="020B0604020202020204" pitchFamily="34" charset="0"/>
              </a:rPr>
              <a:t>lif</a:t>
            </a:r>
            <a:r>
              <a:rPr lang="en-US" b="1" i="0" dirty="0">
                <a:solidFill>
                  <a:srgbClr val="303030"/>
                </a:solidFill>
                <a:effectLst/>
                <a:latin typeface="Overpass"/>
              </a:rPr>
              <a:t> (</a:t>
            </a:r>
            <a:r>
              <a:rPr lang="ar-SA" b="1" i="0" dirty="0">
                <a:solidFill>
                  <a:srgbClr val="0000FF"/>
                </a:solidFill>
                <a:effectLst/>
                <a:latin typeface="Noto Nastaliq Urdu Medium" panose="020B0502040504020204" pitchFamily="34" charset="-78"/>
                <a:cs typeface="Noto Nastaliq Urdu Medium" panose="020B0502040504020204" pitchFamily="34" charset="-78"/>
              </a:rPr>
              <a:t>ا</a:t>
            </a:r>
            <a:r>
              <a:rPr lang="en-US" b="1" i="0" dirty="0">
                <a:solidFill>
                  <a:srgbClr val="303030"/>
                </a:solidFill>
                <a:effectLst/>
                <a:latin typeface="Overpass"/>
              </a:rPr>
              <a:t>)</a:t>
            </a:r>
            <a:r>
              <a:rPr lang="en-US" dirty="0">
                <a:latin typeface="Verdana" panose="020B0604030504040204" pitchFamily="34" charset="0"/>
                <a:ea typeface="Verdana" panose="020B0604030504040204" pitchFamily="34" charset="0"/>
                <a:cs typeface="Arial" panose="020B0604020202020204" pitchFamily="34" charset="0"/>
              </a:rPr>
              <a:t> </a:t>
            </a:r>
            <a:r>
              <a:rPr lang="en-US" u="sng" dirty="0">
                <a:latin typeface="Verdana" panose="020B0604030504040204" pitchFamily="34" charset="0"/>
                <a:ea typeface="Verdana" panose="020B0604030504040204" pitchFamily="34" charset="0"/>
                <a:cs typeface="Arial" panose="020B0604020202020204" pitchFamily="34" charset="0"/>
              </a:rPr>
              <a:t>must not have </a:t>
            </a:r>
            <a:r>
              <a:rPr lang="en-US" dirty="0">
                <a:latin typeface="Verdana" panose="020B0604030504040204" pitchFamily="34" charset="0"/>
                <a:ea typeface="Verdana" panose="020B0604030504040204" pitchFamily="34" charset="0"/>
                <a:cs typeface="Arial" panose="020B0604020202020204" pitchFamily="34" charset="0"/>
              </a:rPr>
              <a:t>a harkat, </a:t>
            </a:r>
            <a:r>
              <a:rPr lang="en-US" i="0" dirty="0">
                <a:solidFill>
                  <a:srgbClr val="303030"/>
                </a:solidFill>
                <a:effectLst/>
                <a:latin typeface="Verdana" panose="020B0604030504040204" pitchFamily="34" charset="0"/>
                <a:ea typeface="Verdana" panose="020B0604030504040204" pitchFamily="34" charset="0"/>
              </a:rPr>
              <a:t>Wao</a:t>
            </a:r>
            <a:r>
              <a:rPr lang="en-US" i="0" dirty="0">
                <a:solidFill>
                  <a:srgbClr val="303030"/>
                </a:solidFill>
                <a:effectLst/>
                <a:latin typeface="Overpass"/>
              </a:rPr>
              <a:t>(</a:t>
            </a:r>
            <a:r>
              <a:rPr lang="ar-SA" i="0" dirty="0">
                <a:solidFill>
                  <a:srgbClr val="0000FF"/>
                </a:solidFill>
                <a:effectLst/>
                <a:latin typeface="Noto Nastaliq Urdu Medium" panose="020B0502040504020204" pitchFamily="34" charset="-78"/>
                <a:cs typeface="Noto Nastaliq Urdu Medium" panose="020B0502040504020204" pitchFamily="34" charset="-78"/>
              </a:rPr>
              <a:t>و</a:t>
            </a:r>
            <a:r>
              <a:rPr lang="en-US" i="0" dirty="0">
                <a:solidFill>
                  <a:srgbClr val="303030"/>
                </a:solidFill>
                <a:effectLst/>
                <a:latin typeface="Overpass"/>
              </a:rPr>
              <a:t>)</a:t>
            </a:r>
            <a:r>
              <a:rPr lang="en-US" dirty="0">
                <a:latin typeface="Verdana" panose="020B0604030504040204" pitchFamily="34" charset="0"/>
                <a:ea typeface="Verdana" panose="020B0604030504040204" pitchFamily="34" charset="0"/>
                <a:cs typeface="Arial" panose="020B0604020202020204" pitchFamily="34" charset="0"/>
              </a:rPr>
              <a:t> and </a:t>
            </a:r>
            <a:r>
              <a:rPr lang="en-US" i="0" dirty="0">
                <a:solidFill>
                  <a:srgbClr val="303030"/>
                </a:solidFill>
                <a:effectLst/>
                <a:latin typeface="Overpass"/>
              </a:rPr>
              <a:t>Y</a:t>
            </a:r>
            <a:r>
              <a:rPr lang="en-US" i="0" dirty="0">
                <a:solidFill>
                  <a:srgbClr val="303030"/>
                </a:solidFill>
                <a:effectLst/>
                <a:latin typeface="Verdana" panose="020B0604030504040204" pitchFamily="34" charset="0"/>
                <a:ea typeface="Verdana" panose="020B0604030504040204" pitchFamily="34" charset="0"/>
              </a:rPr>
              <a:t>a’</a:t>
            </a:r>
            <a:r>
              <a:rPr lang="en-US" i="0" dirty="0">
                <a:solidFill>
                  <a:srgbClr val="303030"/>
                </a:solidFill>
                <a:effectLst/>
                <a:latin typeface="Overpass"/>
              </a:rPr>
              <a:t>(</a:t>
            </a:r>
            <a:r>
              <a:rPr lang="ar-SA" sz="1600" i="0" dirty="0">
                <a:solidFill>
                  <a:srgbClr val="0000FF"/>
                </a:solidFill>
                <a:effectLst/>
                <a:latin typeface="Noto Nastaliq Urdu Medium" panose="020B0502040504020204" pitchFamily="34" charset="-78"/>
                <a:cs typeface="Noto Nastaliq Urdu Medium" panose="020B0502040504020204" pitchFamily="34" charset="-78"/>
              </a:rPr>
              <a:t>ي</a:t>
            </a:r>
            <a:r>
              <a:rPr lang="en-US" i="0" dirty="0">
                <a:solidFill>
                  <a:srgbClr val="303030"/>
                </a:solidFill>
                <a:effectLst/>
                <a:latin typeface="Overpass"/>
              </a:rPr>
              <a:t>) </a:t>
            </a:r>
            <a:r>
              <a:rPr lang="en-US" u="sng" dirty="0">
                <a:latin typeface="Verdana" panose="020B0604030504040204" pitchFamily="34" charset="0"/>
                <a:ea typeface="Verdana" panose="020B0604030504040204" pitchFamily="34" charset="0"/>
                <a:cs typeface="Arial" panose="020B0604020202020204" pitchFamily="34" charset="0"/>
              </a:rPr>
              <a:t>must have </a:t>
            </a:r>
            <a:r>
              <a:rPr lang="en-US" dirty="0">
                <a:latin typeface="Verdana" panose="020B0604030504040204" pitchFamily="34" charset="0"/>
                <a:ea typeface="Verdana" panose="020B0604030504040204" pitchFamily="34" charset="0"/>
                <a:cs typeface="Arial" panose="020B0604020202020204" pitchFamily="34" charset="0"/>
              </a:rPr>
              <a:t>a sukoon. These are also called Madd-e-Asli and the prolongation should be</a:t>
            </a:r>
            <a:r>
              <a:rPr lang="en-US" b="1" dirty="0">
                <a:latin typeface="Verdana" panose="020B0604030504040204" pitchFamily="34" charset="0"/>
                <a:ea typeface="Verdana" panose="020B0604030504040204" pitchFamily="34" charset="0"/>
                <a:cs typeface="Arial" panose="020B0604020202020204" pitchFamily="34" charset="0"/>
              </a:rPr>
              <a:t> two harkaat or two seconds.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1600" dirty="0">
                <a:solidFill>
                  <a:schemeClr val="dk1"/>
                </a:solidFill>
                <a:latin typeface="Arial"/>
                <a:ea typeface="Arial"/>
                <a:cs typeface="Arial"/>
                <a:sym typeface="Arial"/>
                <a:hlinkClick r:id="rId2"/>
              </a:rPr>
              <a:t>Click here for a short video</a:t>
            </a:r>
            <a:endParaRPr lang="en-US" sz="1600" dirty="0">
              <a:solidFill>
                <a:schemeClr val="dk1"/>
              </a:solidFill>
              <a:latin typeface="Arial"/>
              <a:ea typeface="Arial"/>
              <a:cs typeface="Arial"/>
              <a:sym typeface="Arial"/>
            </a:endParaRPr>
          </a:p>
          <a:p>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351C4C3-C68A-661D-2C7C-534591E6DCEC}"/>
              </a:ext>
            </a:extLst>
          </p:cNvPr>
          <p:cNvPicPr>
            <a:picLocks noChangeAspect="1"/>
          </p:cNvPicPr>
          <p:nvPr/>
        </p:nvPicPr>
        <p:blipFill>
          <a:blip r:embed="rId3"/>
          <a:stretch>
            <a:fillRect/>
          </a:stretch>
        </p:blipFill>
        <p:spPr>
          <a:xfrm>
            <a:off x="149900" y="5274932"/>
            <a:ext cx="1789735" cy="736145"/>
          </a:xfrm>
          <a:prstGeom prst="rect">
            <a:avLst/>
          </a:prstGeom>
        </p:spPr>
      </p:pic>
      <p:sp>
        <p:nvSpPr>
          <p:cNvPr id="4" name="TextBox 3">
            <a:extLst>
              <a:ext uri="{FF2B5EF4-FFF2-40B4-BE49-F238E27FC236}">
                <a16:creationId xmlns:a16="http://schemas.microsoft.com/office/drawing/2014/main" id="{0BC8BAB2-CE5E-E11D-3D58-3C2E058501A3}"/>
              </a:ext>
            </a:extLst>
          </p:cNvPr>
          <p:cNvSpPr txBox="1"/>
          <p:nvPr/>
        </p:nvSpPr>
        <p:spPr>
          <a:xfrm>
            <a:off x="6057898" y="246220"/>
            <a:ext cx="6119812"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cs typeface="Arial" panose="020B0604020202020204" pitchFamily="34" charset="0"/>
              </a:rPr>
              <a:t>Long Vowels(Madd-e-Asli)</a:t>
            </a:r>
          </a:p>
        </p:txBody>
      </p:sp>
    </p:spTree>
    <p:extLst>
      <p:ext uri="{BB962C8B-B14F-4D97-AF65-F5344CB8AC3E}">
        <p14:creationId xmlns:p14="http://schemas.microsoft.com/office/powerpoint/2010/main" val="3413385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A09F8-37B6-703C-4B6F-843655C97FC4}"/>
              </a:ext>
            </a:extLst>
          </p:cNvPr>
          <p:cNvSpPr txBox="1"/>
          <p:nvPr/>
        </p:nvSpPr>
        <p:spPr>
          <a:xfrm>
            <a:off x="3128963" y="2758559"/>
            <a:ext cx="5934074" cy="646331"/>
          </a:xfrm>
          <a:prstGeom prst="rect">
            <a:avLst/>
          </a:prstGeom>
          <a:noFill/>
        </p:spPr>
        <p:txBody>
          <a:bodyPr wrap="square">
            <a:spAutoFit/>
          </a:bodyPr>
          <a:lstStyle/>
          <a:p>
            <a:pPr algn="ctr"/>
            <a:r>
              <a:rPr lang="en-US" sz="3600" b="1" dirty="0">
                <a:latin typeface="Verdana" panose="020B0604030504040204" pitchFamily="34" charset="0"/>
                <a:ea typeface="Verdana" panose="020B0604030504040204" pitchFamily="34" charset="0"/>
              </a:rPr>
              <a:t>Health</a:t>
            </a:r>
          </a:p>
        </p:txBody>
      </p:sp>
    </p:spTree>
    <p:extLst>
      <p:ext uri="{BB962C8B-B14F-4D97-AF65-F5344CB8AC3E}">
        <p14:creationId xmlns:p14="http://schemas.microsoft.com/office/powerpoint/2010/main" val="3542465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Grp="1" noChangeAspect="1"/>
          </p:cNvPicPr>
          <p:nvPr>
            <p:ph type="pic" idx="21"/>
          </p:nvPr>
        </p:nvPicPr>
        <p:blipFill>
          <a:blip r:embed="rId2"/>
          <a:srcRect t="22106" r="14704" b="123"/>
          <a:stretch>
            <a:fillRect/>
          </a:stretch>
        </p:blipFill>
        <p:spPr>
          <a:xfrm>
            <a:off x="0" y="0"/>
            <a:ext cx="12192000" cy="6858000"/>
          </a:xfrm>
          <a:prstGeom prst="rect">
            <a:avLst/>
          </a:prstGeom>
        </p:spPr>
      </p:pic>
      <p:sp>
        <p:nvSpPr>
          <p:cNvPr id="173" name="Line"/>
          <p:cNvSpPr/>
          <p:nvPr/>
        </p:nvSpPr>
        <p:spPr>
          <a:xfrm>
            <a:off x="317500" y="6096000"/>
            <a:ext cx="11557000" cy="0"/>
          </a:xfrm>
          <a:prstGeom prst="line">
            <a:avLst/>
          </a:prstGeom>
          <a:ln w="38100">
            <a:solidFill>
              <a:schemeClr val="accent4"/>
            </a:solidFill>
            <a:miter lim="400000"/>
          </a:ln>
        </p:spPr>
        <p:txBody>
          <a:bodyPr lIns="0" tIns="0" rIns="0" bIns="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74" name="Line"/>
          <p:cNvSpPr/>
          <p:nvPr/>
        </p:nvSpPr>
        <p:spPr>
          <a:xfrm>
            <a:off x="317500" y="4721668"/>
            <a:ext cx="11557000" cy="31751"/>
          </a:xfrm>
          <a:prstGeom prst="line">
            <a:avLst/>
          </a:prstGeom>
          <a:ln w="114300">
            <a:solidFill>
              <a:schemeClr val="accent4"/>
            </a:solidFill>
            <a:miter lim="400000"/>
          </a:ln>
        </p:spPr>
        <p:txBody>
          <a:bodyPr lIns="0" tIns="0" rIns="0" bIns="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75" name="Exercise Program for 40 and over…"/>
          <p:cNvSpPr txBox="1">
            <a:spLocks noGrp="1"/>
          </p:cNvSpPr>
          <p:nvPr>
            <p:ph type="title"/>
          </p:nvPr>
        </p:nvSpPr>
        <p:spPr>
          <a:xfrm>
            <a:off x="285750" y="4928378"/>
            <a:ext cx="11620501" cy="1320801"/>
          </a:xfrm>
          <a:prstGeom prst="rect">
            <a:avLst/>
          </a:prstGeom>
        </p:spPr>
        <p:txBody>
          <a:bodyPr>
            <a:noAutofit/>
          </a:bodyPr>
          <a:lstStyle/>
          <a:p>
            <a:pPr algn="ctr">
              <a:defRPr sz="5600" b="1" spc="-112">
                <a:latin typeface="Arial"/>
                <a:ea typeface="Arial"/>
                <a:cs typeface="Arial"/>
                <a:sym typeface="Arial"/>
              </a:defRPr>
            </a:pPr>
            <a:r>
              <a:rPr sz="3200" dirty="0">
                <a:latin typeface="Verdana" panose="020B0604030504040204" pitchFamily="34" charset="0"/>
                <a:ea typeface="Verdana" panose="020B0604030504040204" pitchFamily="34" charset="0"/>
              </a:rPr>
              <a:t>Exercise Program for 40 and over</a:t>
            </a:r>
          </a:p>
          <a:p>
            <a:pPr algn="ctr">
              <a:defRPr sz="5600" b="1" spc="-112">
                <a:latin typeface="Arial"/>
                <a:ea typeface="Arial"/>
                <a:cs typeface="Arial"/>
                <a:sym typeface="Arial"/>
              </a:defRPr>
            </a:pPr>
            <a:endParaRPr sz="3200" dirty="0">
              <a:latin typeface="Verdana" panose="020B0604030504040204" pitchFamily="34" charset="0"/>
              <a:ea typeface="Verdana" panose="020B0604030504040204" pitchFamily="34" charset="0"/>
            </a:endParaRPr>
          </a:p>
          <a:p>
            <a:pPr algn="ctr">
              <a:defRPr sz="5600" b="1" spc="-112">
                <a:latin typeface="Arial"/>
                <a:ea typeface="Arial"/>
                <a:cs typeface="Arial"/>
                <a:sym typeface="Arial"/>
              </a:defRPr>
            </a:pPr>
            <a:r>
              <a:rPr sz="3200" dirty="0">
                <a:latin typeface="Verdana" panose="020B0604030504040204" pitchFamily="34" charset="0"/>
                <a:ea typeface="Verdana" panose="020B0604030504040204" pitchFamily="34" charset="0"/>
              </a:rPr>
              <a:t>Tanvir Ahmed</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68356-A52A-2236-969C-581EE47EA874}"/>
              </a:ext>
            </a:extLst>
          </p:cNvPr>
          <p:cNvSpPr txBox="1"/>
          <p:nvPr/>
        </p:nvSpPr>
        <p:spPr>
          <a:xfrm>
            <a:off x="9885490" y="215078"/>
            <a:ext cx="208597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Agenda</a:t>
            </a:r>
          </a:p>
        </p:txBody>
      </p:sp>
      <p:sp>
        <p:nvSpPr>
          <p:cNvPr id="5" name="TextBox 4">
            <a:extLst>
              <a:ext uri="{FF2B5EF4-FFF2-40B4-BE49-F238E27FC236}">
                <a16:creationId xmlns:a16="http://schemas.microsoft.com/office/drawing/2014/main" id="{2A1B0D22-06B0-F375-9EEA-CA0EABEE4B98}"/>
              </a:ext>
            </a:extLst>
          </p:cNvPr>
          <p:cNvSpPr txBox="1"/>
          <p:nvPr/>
        </p:nvSpPr>
        <p:spPr>
          <a:xfrm>
            <a:off x="365637" y="1711009"/>
            <a:ext cx="11605828" cy="415498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Recitation and translation of the Holy Quran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Pledge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Hadith</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Discussion segment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Salat (Daily Prayers)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Al–Wasiyyat</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Zahanat</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Reading The Holy Quran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Health segment</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Local Time – Missionary Comments/Reminders/Announcements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Du’a </a:t>
            </a:r>
          </a:p>
        </p:txBody>
      </p:sp>
      <p:pic>
        <p:nvPicPr>
          <p:cNvPr id="4" name="Picture 3">
            <a:extLst>
              <a:ext uri="{FF2B5EF4-FFF2-40B4-BE49-F238E27FC236}">
                <a16:creationId xmlns:a16="http://schemas.microsoft.com/office/drawing/2014/main" id="{6D94A663-7AB0-5A75-8040-74FBF224B9E1}"/>
              </a:ext>
            </a:extLst>
          </p:cNvPr>
          <p:cNvPicPr>
            <a:picLocks noChangeAspect="1"/>
          </p:cNvPicPr>
          <p:nvPr/>
        </p:nvPicPr>
        <p:blipFill>
          <a:blip r:embed="rId2"/>
          <a:stretch>
            <a:fillRect/>
          </a:stretch>
        </p:blipFill>
        <p:spPr>
          <a:xfrm>
            <a:off x="10231310" y="692996"/>
            <a:ext cx="1885950" cy="1666875"/>
          </a:xfrm>
          <a:prstGeom prst="flowChartConnector">
            <a:avLst/>
          </a:prstGeom>
        </p:spPr>
      </p:pic>
    </p:spTree>
    <p:extLst>
      <p:ext uri="{BB962C8B-B14F-4D97-AF65-F5344CB8AC3E}">
        <p14:creationId xmlns:p14="http://schemas.microsoft.com/office/powerpoint/2010/main" val="318458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Walking with a Purpos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0000" lnSpcReduction="20000"/>
          </a:bodyPr>
          <a:lstStyle/>
          <a:p>
            <a:pPr marL="0" indent="0">
              <a:buNone/>
            </a:pPr>
            <a:r>
              <a:rPr b="1" dirty="0">
                <a:latin typeface="Verdana" panose="020B0604030504040204" pitchFamily="34" charset="0"/>
                <a:ea typeface="Verdana" panose="020B0604030504040204" pitchFamily="34" charset="0"/>
              </a:rPr>
              <a:t>Walking with a Purpose</a:t>
            </a:r>
          </a:p>
        </p:txBody>
      </p:sp>
      <p:pic>
        <p:nvPicPr>
          <p:cNvPr id="178" name="Image" descr="Image"/>
          <p:cNvPicPr>
            <a:picLocks noGrp="1" noChangeAspect="1"/>
          </p:cNvPicPr>
          <p:nvPr>
            <p:ph type="pic" idx="22"/>
          </p:nvPr>
        </p:nvPicPr>
        <p:blipFill>
          <a:blip r:embed="rId2"/>
          <a:srcRect t="4460" b="4460"/>
          <a:stretch>
            <a:fillRect/>
          </a:stretch>
        </p:blipFill>
        <p:spPr>
          <a:xfrm>
            <a:off x="0" y="0"/>
            <a:ext cx="6098374" cy="6858014"/>
          </a:xfrm>
          <a:prstGeom prst="rect">
            <a:avLst/>
          </a:prstGeom>
        </p:spPr>
      </p:pic>
      <p:sp>
        <p:nvSpPr>
          <p:cNvPr id="180" name="Brisk Walking for about 30 Minutes a day, five days a week. Walk Fast enough that you cannot SING but can Talk…"/>
          <p:cNvSpPr txBox="1">
            <a:spLocks noGrp="1"/>
          </p:cNvSpPr>
          <p:nvPr>
            <p:ph type="body" sz="half" idx="1"/>
          </p:nvPr>
        </p:nvSpPr>
        <p:spPr>
          <a:prstGeom prst="rect">
            <a:avLst/>
          </a:prstGeom>
        </p:spPr>
        <p:txBody>
          <a:bodyPr>
            <a:normAutofit lnSpcReduction="10000"/>
          </a:bodyPr>
          <a:lstStyle/>
          <a:p>
            <a:r>
              <a:rPr dirty="0">
                <a:latin typeface="Verdana" panose="020B0604030504040204" pitchFamily="34" charset="0"/>
                <a:ea typeface="Verdana" panose="020B0604030504040204" pitchFamily="34" charset="0"/>
              </a:rPr>
              <a:t>Brisk Walking for about 30 Minutes a day, five days a week. Walk Fast enough that you cannot SING but can Talk</a:t>
            </a:r>
            <a:br>
              <a:rPr dirty="0">
                <a:latin typeface="Verdana" panose="020B0604030504040204" pitchFamily="34" charset="0"/>
                <a:ea typeface="Verdana" panose="020B0604030504040204" pitchFamily="34" charset="0"/>
              </a:rPr>
            </a:br>
            <a:endParaRPr dirty="0">
              <a:latin typeface="Verdana" panose="020B0604030504040204" pitchFamily="34" charset="0"/>
              <a:ea typeface="Verdana" panose="020B0604030504040204" pitchFamily="34" charset="0"/>
            </a:endParaRPr>
          </a:p>
          <a:p>
            <a:r>
              <a:rPr dirty="0">
                <a:latin typeface="Verdana" panose="020B0604030504040204" pitchFamily="34" charset="0"/>
                <a:ea typeface="Verdana" panose="020B0604030504040204" pitchFamily="34" charset="0"/>
              </a:rPr>
              <a:t>Power Walking or Speed walking is the act of walking with a speed at the upper end of the natural range for the walking gait, </a:t>
            </a:r>
            <a:r>
              <a:rPr b="1" dirty="0">
                <a:latin typeface="Verdana" panose="020B0604030504040204" pitchFamily="34" charset="0"/>
                <a:ea typeface="Verdana" panose="020B0604030504040204" pitchFamily="34" charset="0"/>
              </a:rPr>
              <a:t>typically 4-5 Miles / Hour. </a:t>
            </a:r>
            <a:br>
              <a:rPr dirty="0">
                <a:latin typeface="Verdana" panose="020B0604030504040204" pitchFamily="34" charset="0"/>
                <a:ea typeface="Verdana" panose="020B0604030504040204" pitchFamily="34" charset="0"/>
              </a:rPr>
            </a:br>
            <a:br>
              <a:rPr dirty="0">
                <a:latin typeface="Verdana" panose="020B0604030504040204" pitchFamily="34" charset="0"/>
                <a:ea typeface="Verdana" panose="020B0604030504040204" pitchFamily="34" charset="0"/>
              </a:rPr>
            </a:br>
            <a:r>
              <a:rPr dirty="0">
                <a:latin typeface="Verdana" panose="020B0604030504040204" pitchFamily="34" charset="0"/>
                <a:ea typeface="Verdana" panose="020B0604030504040204" pitchFamily="34" charset="0"/>
              </a:rPr>
              <a:t>Check out the resources </a:t>
            </a:r>
            <a:r>
              <a:rPr dirty="0">
                <a:solidFill>
                  <a:schemeClr val="accent2">
                    <a:hueOff val="45357"/>
                    <a:satOff val="2412"/>
                    <a:lumOff val="-28753"/>
                  </a:schemeClr>
                </a:solidFill>
                <a:latin typeface="Verdana" panose="020B0604030504040204" pitchFamily="34" charset="0"/>
                <a:ea typeface="Verdana" panose="020B0604030504040204" pitchFamily="34" charset="0"/>
                <a:hlinkClick r:id="rId3"/>
              </a:rPr>
              <a:t>https://fitfortyforever.com/how-to-start-power-walking/</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Nordic Walking"/>
          <p:cNvSpPr txBox="1">
            <a:spLocks noGrp="1"/>
          </p:cNvSpPr>
          <p:nvPr>
            <p:ph type="body" idx="21"/>
          </p:nvPr>
        </p:nvSpPr>
        <p:spPr>
          <a:xfrm>
            <a:off x="6294577" y="1081767"/>
            <a:ext cx="5128419" cy="65532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algn="ctr">
              <a:buNone/>
            </a:pPr>
            <a:r>
              <a:rPr dirty="0"/>
              <a:t>Nordic Walking</a:t>
            </a:r>
          </a:p>
        </p:txBody>
      </p:sp>
      <p:sp>
        <p:nvSpPr>
          <p:cNvPr id="183"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84"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85" name="Nordic Walking  is a total-body version of walking that can be enjoyed both by non-athletes as a health-promoting physical activity, and by athletes as a sport…"/>
          <p:cNvSpPr txBox="1">
            <a:spLocks noGrp="1"/>
          </p:cNvSpPr>
          <p:nvPr>
            <p:ph type="body" sz="half" idx="1"/>
          </p:nvPr>
        </p:nvSpPr>
        <p:spPr>
          <a:xfrm>
            <a:off x="5525575" y="1499893"/>
            <a:ext cx="6666425" cy="3723950"/>
          </a:xfrm>
          <a:prstGeom prst="rect">
            <a:avLst/>
          </a:prstGeom>
        </p:spPr>
        <p:txBody>
          <a:bodyPr>
            <a:normAutofit/>
          </a:bodyPr>
          <a:lstStyle/>
          <a:p>
            <a:pPr marL="217170" indent="-217170" defTabSz="392113">
              <a:spcBef>
                <a:spcPts val="1700"/>
              </a:spcBef>
              <a:defRPr sz="4465" spc="-44">
                <a:latin typeface="Arial"/>
                <a:ea typeface="Arial"/>
                <a:cs typeface="Arial"/>
                <a:sym typeface="Arial"/>
              </a:defRPr>
            </a:pPr>
            <a:endParaRPr sz="2000" dirty="0">
              <a:latin typeface="Verdana" panose="020B0604030504040204" pitchFamily="34" charset="0"/>
              <a:ea typeface="Verdana" panose="020B0604030504040204" pitchFamily="34" charset="0"/>
            </a:endParaRPr>
          </a:p>
          <a:p>
            <a:pPr marL="217170" indent="-217170" defTabSz="392113">
              <a:spcBef>
                <a:spcPts val="1700"/>
              </a:spcBef>
              <a:defRPr sz="4465" spc="-44">
                <a:latin typeface="Arial"/>
                <a:ea typeface="Arial"/>
                <a:cs typeface="Arial"/>
                <a:sym typeface="Arial"/>
              </a:defRPr>
            </a:pPr>
            <a:r>
              <a:rPr sz="2000" b="1" dirty="0">
                <a:latin typeface="Verdana" panose="020B0604030504040204" pitchFamily="34" charset="0"/>
                <a:ea typeface="Verdana" panose="020B0604030504040204" pitchFamily="34" charset="0"/>
              </a:rPr>
              <a:t>Nordic Walking</a:t>
            </a:r>
            <a:r>
              <a:rPr sz="2000" dirty="0">
                <a:latin typeface="Verdana" panose="020B0604030504040204" pitchFamily="34" charset="0"/>
                <a:ea typeface="Verdana" panose="020B0604030504040204" pitchFamily="34" charset="0"/>
              </a:rPr>
              <a:t>  is a total-body version of walking that can be enjoyed both by non-athletes as a health-promoting physical activity, and by athletes as a sport</a:t>
            </a:r>
          </a:p>
          <a:p>
            <a:pPr marL="217170" indent="-217170" defTabSz="392113">
              <a:spcBef>
                <a:spcPts val="1700"/>
              </a:spcBef>
              <a:defRPr sz="4465" spc="-44">
                <a:latin typeface="Arial"/>
                <a:ea typeface="Arial"/>
                <a:cs typeface="Arial"/>
                <a:sym typeface="Arial"/>
              </a:defRPr>
            </a:pPr>
            <a:r>
              <a:rPr sz="2000" dirty="0">
                <a:latin typeface="Verdana" panose="020B0604030504040204" pitchFamily="34" charset="0"/>
                <a:ea typeface="Verdana" panose="020B0604030504040204" pitchFamily="34" charset="0"/>
              </a:rPr>
              <a:t>The activity is performed with specially designed walking poles similar to ski poles</a:t>
            </a:r>
            <a:br>
              <a:rPr sz="2000" dirty="0">
                <a:latin typeface="Verdana" panose="020B0604030504040204" pitchFamily="34" charset="0"/>
                <a:ea typeface="Verdana" panose="020B0604030504040204" pitchFamily="34" charset="0"/>
              </a:rPr>
            </a:br>
            <a:endParaRPr sz="2000" dirty="0">
              <a:latin typeface="Verdana" panose="020B0604030504040204" pitchFamily="34" charset="0"/>
              <a:ea typeface="Verdana" panose="020B0604030504040204" pitchFamily="34" charset="0"/>
            </a:endParaRPr>
          </a:p>
          <a:p>
            <a:pPr marL="217170" indent="-217170" defTabSz="392113">
              <a:spcBef>
                <a:spcPts val="1700"/>
              </a:spcBef>
              <a:defRPr sz="4465" spc="-44">
                <a:latin typeface="Arial"/>
                <a:ea typeface="Arial"/>
                <a:cs typeface="Arial"/>
                <a:sym typeface="Arial"/>
              </a:defRPr>
            </a:pPr>
            <a:r>
              <a:rPr sz="2000" dirty="0">
                <a:latin typeface="Verdana" panose="020B0604030504040204" pitchFamily="34" charset="0"/>
                <a:ea typeface="Verdana" panose="020B0604030504040204" pitchFamily="34" charset="0"/>
              </a:rPr>
              <a:t>Check out the resources </a:t>
            </a:r>
            <a:br>
              <a:rPr sz="2000" dirty="0">
                <a:latin typeface="Verdana" panose="020B0604030504040204" pitchFamily="34" charset="0"/>
                <a:ea typeface="Verdana" panose="020B0604030504040204" pitchFamily="34" charset="0"/>
              </a:rPr>
            </a:br>
            <a:r>
              <a:rPr sz="2000" u="sng" dirty="0">
                <a:latin typeface="Verdana" panose="020B0604030504040204" pitchFamily="34" charset="0"/>
                <a:ea typeface="Verdana" panose="020B0604030504040204" pitchFamily="34" charset="0"/>
                <a:hlinkClick r:id="rId2"/>
              </a:rPr>
              <a:t>https://www.americannordicwalking.com/blog/2017/3/4/eo4yagte05ql8orxo5vnti12ze0d3n</a:t>
            </a:r>
          </a:p>
        </p:txBody>
      </p:sp>
      <p:pic>
        <p:nvPicPr>
          <p:cNvPr id="186" name="image.png" descr="image.png"/>
          <p:cNvPicPr>
            <a:picLocks noChangeAspect="1"/>
          </p:cNvPicPr>
          <p:nvPr/>
        </p:nvPicPr>
        <p:blipFill>
          <a:blip r:embed="rId3"/>
          <a:stretch>
            <a:fillRect/>
          </a:stretch>
        </p:blipFill>
        <p:spPr>
          <a:xfrm>
            <a:off x="402042" y="1520435"/>
            <a:ext cx="4862433" cy="333731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 descr="Image"/>
          <p:cNvPicPr>
            <a:picLocks noGrp="1" noChangeAspect="1"/>
          </p:cNvPicPr>
          <p:nvPr>
            <p:ph type="pic" idx="21"/>
          </p:nvPr>
        </p:nvPicPr>
        <p:blipFill>
          <a:blip r:embed="rId2"/>
          <a:srcRect l="11713" r="32619"/>
          <a:stretch>
            <a:fillRect/>
          </a:stretch>
        </p:blipFill>
        <p:spPr>
          <a:xfrm>
            <a:off x="8765431" y="761999"/>
            <a:ext cx="2925481" cy="3291166"/>
          </a:xfrm>
          <a:prstGeom prst="rect">
            <a:avLst/>
          </a:prstGeom>
        </p:spPr>
      </p:pic>
      <p:sp>
        <p:nvSpPr>
          <p:cNvPr id="189"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90" name="Swimming…"/>
          <p:cNvSpPr txBox="1">
            <a:spLocks noGrp="1"/>
          </p:cNvSpPr>
          <p:nvPr>
            <p:ph type="title"/>
          </p:nvPr>
        </p:nvSpPr>
        <p:spPr>
          <a:xfrm>
            <a:off x="253856" y="1056364"/>
            <a:ext cx="8394843" cy="3768555"/>
          </a:xfrm>
          <a:prstGeom prst="rect">
            <a:avLst/>
          </a:prstGeom>
        </p:spPr>
        <p:txBody>
          <a:bodyPr anchor="t" anchorCtr="0">
            <a:normAutofit fontScale="90000"/>
          </a:bodyPr>
          <a:lstStyle/>
          <a:p>
            <a:pPr algn="ctr">
              <a:defRPr sz="10000" spc="-200">
                <a:solidFill>
                  <a:srgbClr val="000000"/>
                </a:solidFill>
                <a:latin typeface="Times New Roman"/>
                <a:ea typeface="Times New Roman"/>
                <a:cs typeface="Times New Roman"/>
                <a:sym typeface="Times New Roman"/>
              </a:defRPr>
            </a:pPr>
            <a:r>
              <a:rPr sz="6000" dirty="0">
                <a:latin typeface="Verdana" panose="020B0604030504040204" pitchFamily="34" charset="0"/>
                <a:ea typeface="Verdana" panose="020B0604030504040204" pitchFamily="34" charset="0"/>
              </a:rPr>
              <a:t>Swimming</a:t>
            </a:r>
            <a:endParaRPr dirty="0">
              <a:latin typeface="Verdana" panose="020B0604030504040204" pitchFamily="34" charset="0"/>
              <a:ea typeface="Verdana" panose="020B0604030504040204" pitchFamily="34" charset="0"/>
            </a:endParaRPr>
          </a:p>
          <a:p>
            <a:pPr>
              <a:buClr>
                <a:srgbClr val="000000"/>
              </a:buClr>
              <a:buSzPct val="45000"/>
              <a:defRPr sz="5000" spc="-100">
                <a:solidFill>
                  <a:srgbClr val="000000"/>
                </a:solidFill>
                <a:latin typeface="Times New Roman"/>
                <a:ea typeface="Times New Roman"/>
                <a:cs typeface="Times New Roman"/>
                <a:sym typeface="Times New Roman"/>
              </a:defRPr>
            </a:pPr>
            <a:r>
              <a:rPr sz="2700" dirty="0">
                <a:latin typeface="Verdana" panose="020B0604030504040204" pitchFamily="34" charset="0"/>
                <a:ea typeface="Verdana" panose="020B0604030504040204" pitchFamily="34" charset="0"/>
              </a:rPr>
              <a:t>Is a tremendous physical and mental workout</a:t>
            </a:r>
          </a:p>
          <a:p>
            <a:pPr>
              <a:buClr>
                <a:srgbClr val="000000"/>
              </a:buClr>
              <a:buSzPct val="45000"/>
              <a:defRPr sz="5000" spc="-100">
                <a:solidFill>
                  <a:srgbClr val="000000"/>
                </a:solidFill>
                <a:latin typeface="Times New Roman"/>
                <a:ea typeface="Times New Roman"/>
                <a:cs typeface="Times New Roman"/>
                <a:sym typeface="Times New Roman"/>
              </a:defRPr>
            </a:pPr>
            <a:br>
              <a:rPr lang="en-US" sz="2700" dirty="0">
                <a:latin typeface="Verdana" panose="020B0604030504040204" pitchFamily="34" charset="0"/>
                <a:ea typeface="Verdana" panose="020B0604030504040204" pitchFamily="34" charset="0"/>
              </a:rPr>
            </a:br>
            <a:r>
              <a:rPr lang="en-US" sz="2700" dirty="0">
                <a:latin typeface="Verdana" panose="020B0604030504040204" pitchFamily="34" charset="0"/>
                <a:ea typeface="Verdana" panose="020B0604030504040204" pitchFamily="34" charset="0"/>
              </a:rPr>
              <a:t>C</a:t>
            </a:r>
            <a:r>
              <a:rPr sz="2700" dirty="0">
                <a:latin typeface="Verdana" panose="020B0604030504040204" pitchFamily="34" charset="0"/>
                <a:ea typeface="Verdana" panose="020B0604030504040204" pitchFamily="34" charset="0"/>
              </a:rPr>
              <a:t>an be substituted with water</a:t>
            </a:r>
            <a:r>
              <a:rPr lang="en-US" sz="2700" dirty="0">
                <a:latin typeface="Verdana" panose="020B0604030504040204" pitchFamily="34" charset="0"/>
                <a:ea typeface="Verdana" panose="020B0604030504040204" pitchFamily="34" charset="0"/>
              </a:rPr>
              <a:t> </a:t>
            </a:r>
            <a:r>
              <a:rPr sz="2700" dirty="0">
                <a:latin typeface="Verdana" panose="020B0604030504040204" pitchFamily="34" charset="0"/>
                <a:ea typeface="Verdana" panose="020B0604030504040204" pitchFamily="34" charset="0"/>
              </a:rPr>
              <a:t>aerobics or other water exercises</a:t>
            </a:r>
            <a:br>
              <a:rPr sz="3600" dirty="0">
                <a:latin typeface="Verdana" panose="020B0604030504040204" pitchFamily="34" charset="0"/>
                <a:ea typeface="Verdana" panose="020B0604030504040204" pitchFamily="34" charset="0"/>
              </a:rPr>
            </a:br>
            <a:br>
              <a:rPr lang="en-US" sz="3600" dirty="0">
                <a:latin typeface="Verdana" panose="020B0604030504040204" pitchFamily="34" charset="0"/>
                <a:ea typeface="Verdana" panose="020B0604030504040204" pitchFamily="34" charset="0"/>
              </a:rPr>
            </a:br>
            <a:r>
              <a:rPr sz="2800" dirty="0">
                <a:latin typeface="Verdana" panose="020B0604030504040204" pitchFamily="34" charset="0"/>
                <a:ea typeface="Verdana" panose="020B0604030504040204" pitchFamily="34" charset="0"/>
              </a:rPr>
              <a:t>Check out the resources</a:t>
            </a:r>
            <a:br>
              <a:rPr sz="4400" dirty="0">
                <a:latin typeface="Verdana" panose="020B0604030504040204" pitchFamily="34" charset="0"/>
                <a:ea typeface="Verdana" panose="020B0604030504040204" pitchFamily="34" charset="0"/>
              </a:rPr>
            </a:br>
            <a:r>
              <a:rPr sz="2800" u="sng" dirty="0">
                <a:solidFill>
                  <a:schemeClr val="accent2"/>
                </a:solidFill>
                <a:latin typeface="Verdana" panose="020B0604030504040204" pitchFamily="34" charset="0"/>
                <a:ea typeface="Verdana" panose="020B0604030504040204" pitchFamily="34" charset="0"/>
                <a:hlinkClick r:id="rId3"/>
              </a:rPr>
              <a:t>https://www.choosept.com/resources/detail/top-10-exercises-to-do-in-pool</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93" name="Health Benefits of Cycling…"/>
          <p:cNvSpPr txBox="1">
            <a:spLocks noGrp="1"/>
          </p:cNvSpPr>
          <p:nvPr>
            <p:ph type="title"/>
          </p:nvPr>
        </p:nvSpPr>
        <p:spPr>
          <a:xfrm>
            <a:off x="401910" y="940203"/>
            <a:ext cx="6299876" cy="4694719"/>
          </a:xfrm>
          <a:prstGeom prst="rect">
            <a:avLst/>
          </a:prstGeom>
        </p:spPr>
        <p:txBody>
          <a:bodyPr anchor="t" anchorCtr="0">
            <a:noAutofit/>
          </a:bodyPr>
          <a:lstStyle/>
          <a:p>
            <a:pPr marL="228600" indent="-228600">
              <a:spcBef>
                <a:spcPts val="1800"/>
              </a:spcBef>
              <a:buClr>
                <a:srgbClr val="000000"/>
              </a:buClr>
              <a:buSzPct val="45000"/>
              <a:defRPr sz="4200" b="1" spc="-42">
                <a:solidFill>
                  <a:srgbClr val="000000"/>
                </a:solidFill>
                <a:latin typeface="Founders Grotesk Text"/>
                <a:ea typeface="Founders Grotesk Text"/>
                <a:cs typeface="Founders Grotesk Text"/>
                <a:sym typeface="Founders Grotesk Text"/>
              </a:defRPr>
            </a:pPr>
            <a:r>
              <a:rPr sz="3100" dirty="0">
                <a:latin typeface="Verdana" panose="020B0604030504040204" pitchFamily="34" charset="0"/>
                <a:ea typeface="Verdana" panose="020B0604030504040204" pitchFamily="34" charset="0"/>
              </a:rPr>
              <a:t>Health Benefits of Cycling </a:t>
            </a:r>
          </a:p>
          <a:p>
            <a:pPr>
              <a:spcBef>
                <a:spcPts val="1800"/>
              </a:spcBef>
              <a:buClr>
                <a:srgbClr val="000000"/>
              </a:buClr>
              <a:buSzPct val="45000"/>
              <a:defRPr sz="4200" spc="-42">
                <a:solidFill>
                  <a:srgbClr val="000000"/>
                </a:solidFill>
                <a:latin typeface="Founders Grotesk Text"/>
                <a:ea typeface="Founders Grotesk Text"/>
                <a:cs typeface="Founders Grotesk Text"/>
                <a:sym typeface="Founders Grotesk Text"/>
              </a:defRPr>
            </a:pPr>
            <a:r>
              <a:rPr sz="2700" dirty="0">
                <a:latin typeface="Verdana" panose="020B0604030504040204" pitchFamily="34" charset="0"/>
                <a:ea typeface="Verdana" panose="020B0604030504040204" pitchFamily="34" charset="0"/>
              </a:rPr>
              <a:t>Great outdoor activity for your entire family</a:t>
            </a:r>
          </a:p>
          <a:p>
            <a:pPr>
              <a:spcBef>
                <a:spcPts val="1800"/>
              </a:spcBef>
              <a:buClr>
                <a:srgbClr val="000000"/>
              </a:buClr>
              <a:buSzPct val="45000"/>
              <a:defRPr sz="4200" spc="-42">
                <a:solidFill>
                  <a:srgbClr val="000000"/>
                </a:solidFill>
                <a:latin typeface="Founders Grotesk Text"/>
                <a:ea typeface="Founders Grotesk Text"/>
                <a:cs typeface="Founders Grotesk Text"/>
                <a:sym typeface="Founders Grotesk Text"/>
              </a:defRPr>
            </a:pPr>
            <a:r>
              <a:rPr sz="2700" dirty="0">
                <a:latin typeface="Verdana" panose="020B0604030504040204" pitchFamily="34" charset="0"/>
                <a:ea typeface="Verdana" panose="020B0604030504040204" pitchFamily="34" charset="0"/>
              </a:rPr>
              <a:t>You can do it all year around even in very cold and hot weather with proper preparation  and technique</a:t>
            </a:r>
          </a:p>
          <a:p>
            <a:pPr>
              <a:spcBef>
                <a:spcPts val="1800"/>
              </a:spcBef>
              <a:buClr>
                <a:srgbClr val="000000"/>
              </a:buClr>
              <a:buSzPct val="45000"/>
              <a:defRPr sz="4200" spc="-42">
                <a:solidFill>
                  <a:srgbClr val="000000"/>
                </a:solidFill>
                <a:latin typeface="Founders Grotesk Text"/>
                <a:ea typeface="Founders Grotesk Text"/>
                <a:cs typeface="Founders Grotesk Text"/>
                <a:sym typeface="Founders Grotesk Text"/>
              </a:defRPr>
            </a:pPr>
            <a:r>
              <a:rPr sz="2700" dirty="0">
                <a:latin typeface="Verdana" panose="020B0604030504040204" pitchFamily="34" charset="0"/>
                <a:ea typeface="Verdana" panose="020B0604030504040204" pitchFamily="34" charset="0"/>
              </a:rPr>
              <a:t>Check out the resources </a:t>
            </a:r>
            <a:br>
              <a:rPr sz="3100" dirty="0">
                <a:latin typeface="Verdana" panose="020B0604030504040204" pitchFamily="34" charset="0"/>
                <a:ea typeface="Verdana" panose="020B0604030504040204" pitchFamily="34" charset="0"/>
              </a:rPr>
            </a:br>
            <a:r>
              <a:rPr sz="2400" u="sng" dirty="0">
                <a:solidFill>
                  <a:schemeClr val="accent2"/>
                </a:solidFill>
                <a:latin typeface="Verdana" panose="020B0604030504040204" pitchFamily="34" charset="0"/>
                <a:ea typeface="Verdana" panose="020B0604030504040204" pitchFamily="34" charset="0"/>
                <a:hlinkClick r:id="rId2"/>
              </a:rPr>
              <a:t>https://www.health.harvard.edu/staying-healthy/the-top-5-benefits-of-cycling</a:t>
            </a:r>
            <a:endParaRPr sz="2700" u="sng" dirty="0">
              <a:solidFill>
                <a:schemeClr val="accent2"/>
              </a:solidFill>
              <a:latin typeface="Verdana" panose="020B0604030504040204" pitchFamily="34" charset="0"/>
              <a:ea typeface="Verdana" panose="020B0604030504040204" pitchFamily="34" charset="0"/>
              <a:hlinkClick r:id="rId2"/>
            </a:endParaRPr>
          </a:p>
        </p:txBody>
      </p:sp>
      <p:pic>
        <p:nvPicPr>
          <p:cNvPr id="194" name="Image" descr="Image"/>
          <p:cNvPicPr>
            <a:picLocks noChangeAspect="1"/>
          </p:cNvPicPr>
          <p:nvPr/>
        </p:nvPicPr>
        <p:blipFill>
          <a:blip r:embed="rId3"/>
          <a:stretch>
            <a:fillRect/>
          </a:stretch>
        </p:blipFill>
        <p:spPr>
          <a:xfrm>
            <a:off x="6701786" y="611998"/>
            <a:ext cx="5130140" cy="535113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97" name="Line"/>
          <p:cNvSpPr/>
          <p:nvPr/>
        </p:nvSpPr>
        <p:spPr>
          <a:xfrm>
            <a:off x="319571" y="346454"/>
            <a:ext cx="11557001" cy="1"/>
          </a:xfrm>
          <a:prstGeom prst="line">
            <a:avLst/>
          </a:prstGeom>
          <a:ln w="114300">
            <a:solidFill>
              <a:schemeClr val="accent4"/>
            </a:solidFill>
            <a:miter lim="400000"/>
          </a:ln>
        </p:spPr>
        <p:txBody>
          <a:bodyPr lIns="0" tIns="0" rIns="0" bIns="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198" name="Yoga"/>
          <p:cNvSpPr txBox="1">
            <a:spLocks noGrp="1"/>
          </p:cNvSpPr>
          <p:nvPr>
            <p:ph type="title"/>
          </p:nvPr>
        </p:nvSpPr>
        <p:spPr>
          <a:xfrm>
            <a:off x="5541524" y="718869"/>
            <a:ext cx="2564209" cy="654051"/>
          </a:xfrm>
          <a:prstGeom prst="rect">
            <a:avLst/>
          </a:prstGeom>
        </p:spPr>
        <p:txBody>
          <a:bodyPr>
            <a:noAutofit/>
          </a:bodyPr>
          <a:lstStyle>
            <a:lvl1pPr algn="ctr" defTabSz="817244">
              <a:defRPr sz="7919"/>
            </a:lvl1pPr>
          </a:lstStyle>
          <a:p>
            <a:r>
              <a:rPr sz="4800" b="1" dirty="0">
                <a:latin typeface="Verdana" panose="020B0604030504040204" pitchFamily="34" charset="0"/>
                <a:ea typeface="Verdana" panose="020B0604030504040204" pitchFamily="34" charset="0"/>
              </a:rPr>
              <a:t>Yoga</a:t>
            </a:r>
          </a:p>
        </p:txBody>
      </p:sp>
      <p:sp>
        <p:nvSpPr>
          <p:cNvPr id="199" name="Great Indoor and Outdoor exercises with minimum investment and equipment…"/>
          <p:cNvSpPr txBox="1">
            <a:spLocks noGrp="1"/>
          </p:cNvSpPr>
          <p:nvPr>
            <p:ph type="body" sz="half" idx="1"/>
          </p:nvPr>
        </p:nvSpPr>
        <p:spPr>
          <a:xfrm>
            <a:off x="5835608" y="1831594"/>
            <a:ext cx="5892723" cy="3347058"/>
          </a:xfrm>
          <a:prstGeom prst="rect">
            <a:avLst/>
          </a:prstGeom>
        </p:spPr>
        <p:txBody>
          <a:bodyPr/>
          <a:lstStyle/>
          <a:p>
            <a:pPr>
              <a:defRPr>
                <a:latin typeface="Arial"/>
                <a:ea typeface="Arial"/>
                <a:cs typeface="Arial"/>
                <a:sym typeface="Arial"/>
              </a:defRPr>
            </a:pPr>
            <a:r>
              <a:rPr dirty="0">
                <a:latin typeface="Verdana" panose="020B0604030504040204" pitchFamily="34" charset="0"/>
                <a:ea typeface="Verdana" panose="020B0604030504040204" pitchFamily="34" charset="0"/>
              </a:rPr>
              <a:t>Great Indoor and Outdoor exercises with minimum investment and equipment</a:t>
            </a:r>
          </a:p>
          <a:p>
            <a:pPr>
              <a:defRPr>
                <a:latin typeface="Arial"/>
                <a:ea typeface="Arial"/>
                <a:cs typeface="Arial"/>
                <a:sym typeface="Arial"/>
              </a:defRPr>
            </a:pPr>
            <a:r>
              <a:rPr dirty="0">
                <a:latin typeface="Verdana" panose="020B0604030504040204" pitchFamily="34" charset="0"/>
                <a:ea typeface="Verdana" panose="020B0604030504040204" pitchFamily="34" charset="0"/>
              </a:rPr>
              <a:t>Check out the resources for benefits and how to get started</a:t>
            </a:r>
            <a:br>
              <a:rPr dirty="0">
                <a:latin typeface="Verdana" panose="020B0604030504040204" pitchFamily="34" charset="0"/>
                <a:ea typeface="Verdana" panose="020B0604030504040204" pitchFamily="34" charset="0"/>
              </a:rPr>
            </a:br>
            <a:endParaRPr dirty="0">
              <a:latin typeface="Verdana" panose="020B0604030504040204" pitchFamily="34" charset="0"/>
              <a:ea typeface="Verdana" panose="020B0604030504040204" pitchFamily="34" charset="0"/>
            </a:endParaRPr>
          </a:p>
          <a:p>
            <a:pPr>
              <a:defRPr>
                <a:latin typeface="Arial"/>
                <a:ea typeface="Arial"/>
                <a:cs typeface="Arial"/>
                <a:sym typeface="Arial"/>
              </a:defRPr>
            </a:pPr>
            <a:r>
              <a:rPr dirty="0">
                <a:latin typeface="Verdana" panose="020B0604030504040204" pitchFamily="34" charset="0"/>
                <a:ea typeface="Verdana" panose="020B0604030504040204" pitchFamily="34" charset="0"/>
                <a:hlinkClick r:id="rId2"/>
              </a:rPr>
              <a:t>https://www.nytimes.com/guides/well/beginner-yoga</a:t>
            </a:r>
            <a:r>
              <a:rPr lang="en-US" dirty="0">
                <a:latin typeface="Verdana" panose="020B0604030504040204" pitchFamily="34" charset="0"/>
                <a:ea typeface="Verdana" panose="020B0604030504040204" pitchFamily="34" charset="0"/>
              </a:rPr>
              <a:t> </a:t>
            </a:r>
            <a:endParaRPr dirty="0">
              <a:latin typeface="Verdana" panose="020B0604030504040204" pitchFamily="34" charset="0"/>
              <a:ea typeface="Verdana" panose="020B0604030504040204" pitchFamily="34" charset="0"/>
            </a:endParaRPr>
          </a:p>
          <a:p>
            <a:pPr>
              <a:defRPr>
                <a:solidFill>
                  <a:schemeClr val="accent2">
                    <a:hueOff val="45357"/>
                    <a:satOff val="2412"/>
                    <a:lumOff val="-28753"/>
                  </a:schemeClr>
                </a:solidFill>
                <a:latin typeface="Arial"/>
                <a:ea typeface="Arial"/>
                <a:cs typeface="Arial"/>
                <a:sym typeface="Arial"/>
              </a:defRPr>
            </a:pPr>
            <a:r>
              <a:rPr u="sng" dirty="0">
                <a:latin typeface="Verdana" panose="020B0604030504040204" pitchFamily="34" charset="0"/>
                <a:ea typeface="Verdana" panose="020B0604030504040204" pitchFamily="34" charset="0"/>
                <a:hlinkClick r:id="rId3"/>
              </a:rPr>
              <a:t>https://www.healthline.com/nutrition/13-benefits-of-yoga#section5</a:t>
            </a:r>
          </a:p>
        </p:txBody>
      </p:sp>
      <p:pic>
        <p:nvPicPr>
          <p:cNvPr id="200" name="Image" descr="Image"/>
          <p:cNvPicPr>
            <a:picLocks noChangeAspect="1"/>
          </p:cNvPicPr>
          <p:nvPr/>
        </p:nvPicPr>
        <p:blipFill>
          <a:blip r:embed="rId4"/>
          <a:stretch>
            <a:fillRect/>
          </a:stretch>
        </p:blipFill>
        <p:spPr>
          <a:xfrm>
            <a:off x="463669" y="2037934"/>
            <a:ext cx="5159591" cy="278213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203" name="Gardening…"/>
          <p:cNvSpPr txBox="1">
            <a:spLocks noGrp="1"/>
          </p:cNvSpPr>
          <p:nvPr>
            <p:ph type="title"/>
          </p:nvPr>
        </p:nvSpPr>
        <p:spPr>
          <a:xfrm>
            <a:off x="178746" y="1411764"/>
            <a:ext cx="5524500" cy="4034471"/>
          </a:xfrm>
          <a:prstGeom prst="rect">
            <a:avLst/>
          </a:prstGeom>
        </p:spPr>
        <p:txBody>
          <a:bodyPr anchor="t" anchorCtr="0">
            <a:noAutofit/>
          </a:bodyPr>
          <a:lstStyle/>
          <a:p>
            <a:pPr>
              <a:defRPr sz="10000" spc="-200">
                <a:solidFill>
                  <a:srgbClr val="000000"/>
                </a:solidFill>
                <a:latin typeface="Founders Grotesk"/>
                <a:ea typeface="Founders Grotesk"/>
                <a:cs typeface="Founders Grotesk"/>
                <a:sym typeface="Founders Grotesk"/>
              </a:defRPr>
            </a:pPr>
            <a:r>
              <a:rPr lang="en-US" sz="2400" dirty="0">
                <a:latin typeface="Verdana" panose="020B0604030504040204" pitchFamily="34" charset="0"/>
                <a:ea typeface="Verdana" panose="020B0604030504040204" pitchFamily="34" charset="0"/>
              </a:rPr>
              <a:t>I</a:t>
            </a:r>
            <a:r>
              <a:rPr sz="2400" dirty="0">
                <a:latin typeface="Verdana" panose="020B0604030504040204" pitchFamily="34" charset="0"/>
                <a:ea typeface="Verdana" panose="020B0604030504040204" pitchFamily="34" charset="0"/>
              </a:rPr>
              <a:t>s a great physical and mental stress</a:t>
            </a:r>
            <a:r>
              <a:rPr lang="en-US" sz="2400" dirty="0">
                <a:latin typeface="Verdana" panose="020B0604030504040204" pitchFamily="34" charset="0"/>
                <a:ea typeface="Verdana" panose="020B0604030504040204" pitchFamily="34" charset="0"/>
              </a:rPr>
              <a:t> </a:t>
            </a:r>
            <a:r>
              <a:rPr sz="2400" dirty="0">
                <a:latin typeface="Verdana" panose="020B0604030504040204" pitchFamily="34" charset="0"/>
                <a:ea typeface="Verdana" panose="020B0604030504040204" pitchFamily="34" charset="0"/>
              </a:rPr>
              <a:t>reliever for the entire family</a:t>
            </a:r>
            <a:br>
              <a:rPr sz="2400" dirty="0">
                <a:latin typeface="Verdana" panose="020B0604030504040204" pitchFamily="34" charset="0"/>
                <a:ea typeface="Verdana" panose="020B0604030504040204" pitchFamily="34" charset="0"/>
              </a:rPr>
            </a:br>
            <a:endParaRPr sz="2400" dirty="0">
              <a:latin typeface="Verdana" panose="020B0604030504040204" pitchFamily="34" charset="0"/>
              <a:ea typeface="Verdana" panose="020B0604030504040204" pitchFamily="34" charset="0"/>
            </a:endParaRPr>
          </a:p>
          <a:p>
            <a:pPr>
              <a:buClr>
                <a:srgbClr val="000000"/>
              </a:buClr>
              <a:buSzPct val="45000"/>
              <a:defRPr sz="5000" spc="-100">
                <a:solidFill>
                  <a:srgbClr val="000000"/>
                </a:solidFill>
                <a:latin typeface="Arial"/>
                <a:ea typeface="Arial"/>
                <a:cs typeface="Arial"/>
                <a:sym typeface="Arial"/>
              </a:defRPr>
            </a:pPr>
            <a:r>
              <a:rPr sz="2400" dirty="0">
                <a:latin typeface="Verdana" panose="020B0604030504040204" pitchFamily="34" charset="0"/>
                <a:ea typeface="Verdana" panose="020B0604030504040204" pitchFamily="34" charset="0"/>
              </a:rPr>
              <a:t>You can garden with a little investment even in </a:t>
            </a:r>
            <a:r>
              <a:rPr lang="en-US" sz="2400" dirty="0">
                <a:latin typeface="Verdana" panose="020B0604030504040204" pitchFamily="34" charset="0"/>
                <a:ea typeface="Verdana" panose="020B0604030504040204" pitchFamily="34" charset="0"/>
              </a:rPr>
              <a:t>a </a:t>
            </a:r>
            <a:r>
              <a:rPr sz="2400" dirty="0">
                <a:latin typeface="Verdana" panose="020B0604030504040204" pitchFamily="34" charset="0"/>
                <a:ea typeface="Verdana" panose="020B0604030504040204" pitchFamily="34" charset="0"/>
              </a:rPr>
              <a:t>small area</a:t>
            </a:r>
          </a:p>
          <a:p>
            <a:pPr marL="544286" indent="-544286">
              <a:buClr>
                <a:srgbClr val="000000"/>
              </a:buClr>
              <a:buSzPct val="45000"/>
              <a:defRPr sz="5000" spc="-100">
                <a:solidFill>
                  <a:srgbClr val="000000"/>
                </a:solidFill>
                <a:latin typeface="Arial"/>
                <a:ea typeface="Arial"/>
                <a:cs typeface="Arial"/>
                <a:sym typeface="Arial"/>
              </a:defRPr>
            </a:pPr>
            <a:endParaRPr sz="2400" dirty="0">
              <a:latin typeface="Verdana" panose="020B0604030504040204" pitchFamily="34" charset="0"/>
              <a:ea typeface="Verdana" panose="020B0604030504040204" pitchFamily="34" charset="0"/>
            </a:endParaRPr>
          </a:p>
          <a:p>
            <a:pPr>
              <a:buClr>
                <a:srgbClr val="000000"/>
              </a:buClr>
              <a:buSzPct val="45000"/>
              <a:defRPr sz="5000" spc="-100">
                <a:solidFill>
                  <a:srgbClr val="000000"/>
                </a:solidFill>
                <a:latin typeface="Arial"/>
                <a:ea typeface="Arial"/>
                <a:cs typeface="Arial"/>
                <a:sym typeface="Arial"/>
              </a:defRPr>
            </a:pPr>
            <a:r>
              <a:rPr sz="2400" dirty="0">
                <a:latin typeface="Verdana" panose="020B0604030504040204" pitchFamily="34" charset="0"/>
                <a:ea typeface="Verdana" panose="020B0604030504040204" pitchFamily="34" charset="0"/>
              </a:rPr>
              <a:t>Check the resources </a:t>
            </a:r>
            <a:br>
              <a:rPr sz="2400" dirty="0">
                <a:latin typeface="Verdana" panose="020B0604030504040204" pitchFamily="34" charset="0"/>
                <a:ea typeface="Verdana" panose="020B0604030504040204" pitchFamily="34" charset="0"/>
              </a:rPr>
            </a:br>
            <a:r>
              <a:rPr sz="2000" u="sng" dirty="0">
                <a:solidFill>
                  <a:schemeClr val="accent2"/>
                </a:solidFill>
                <a:latin typeface="Verdana" panose="020B0604030504040204" pitchFamily="34" charset="0"/>
                <a:ea typeface="Verdana" panose="020B0604030504040204" pitchFamily="34" charset="0"/>
                <a:hlinkClick r:id="rId2"/>
              </a:rPr>
              <a:t>http://thenationshealth.aphapublications.org/content/47/5/17</a:t>
            </a:r>
            <a:endParaRPr sz="2400" u="sng" dirty="0">
              <a:solidFill>
                <a:schemeClr val="accent2"/>
              </a:solidFill>
              <a:latin typeface="Verdana" panose="020B0604030504040204" pitchFamily="34" charset="0"/>
              <a:ea typeface="Verdana" panose="020B0604030504040204" pitchFamily="34" charset="0"/>
              <a:hlinkClick r:id="rId2"/>
            </a:endParaRPr>
          </a:p>
        </p:txBody>
      </p:sp>
      <p:pic>
        <p:nvPicPr>
          <p:cNvPr id="204" name="Image" descr="Image"/>
          <p:cNvPicPr>
            <a:picLocks noChangeAspect="1"/>
          </p:cNvPicPr>
          <p:nvPr/>
        </p:nvPicPr>
        <p:blipFill>
          <a:blip r:embed="rId3"/>
          <a:stretch>
            <a:fillRect/>
          </a:stretch>
        </p:blipFill>
        <p:spPr>
          <a:xfrm>
            <a:off x="5810250" y="938982"/>
            <a:ext cx="6033689" cy="4519443"/>
          </a:xfrm>
          <a:prstGeom prst="rect">
            <a:avLst/>
          </a:prstGeom>
          <a:ln w="12700">
            <a:miter lim="400000"/>
          </a:ln>
        </p:spPr>
      </p:pic>
      <p:sp>
        <p:nvSpPr>
          <p:cNvPr id="3" name="TextBox 2">
            <a:extLst>
              <a:ext uri="{FF2B5EF4-FFF2-40B4-BE49-F238E27FC236}">
                <a16:creationId xmlns:a16="http://schemas.microsoft.com/office/drawing/2014/main" id="{FA4D55C7-5B1D-8DD7-7027-76EBDD1C4335}"/>
              </a:ext>
            </a:extLst>
          </p:cNvPr>
          <p:cNvSpPr txBox="1"/>
          <p:nvPr/>
        </p:nvSpPr>
        <p:spPr>
          <a:xfrm>
            <a:off x="625002" y="799621"/>
            <a:ext cx="3343883" cy="584775"/>
          </a:xfrm>
          <a:prstGeom prst="rect">
            <a:avLst/>
          </a:prstGeom>
          <a:noFill/>
        </p:spPr>
        <p:txBody>
          <a:bodyPr wrap="square">
            <a:spAutoFit/>
          </a:bodyPr>
          <a:lstStyle/>
          <a:p>
            <a:pPr algn="ctr"/>
            <a:r>
              <a:rPr lang="en-US" sz="3200" b="1" dirty="0">
                <a:latin typeface="Verdana" panose="020B0604030504040204" pitchFamily="34" charset="0"/>
                <a:ea typeface="Verdana" panose="020B0604030504040204" pitchFamily="34" charset="0"/>
              </a:rPr>
              <a:t>Gardening</a:t>
            </a:r>
            <a:endParaRPr lang="en-US" sz="3200"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Line"/>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defRPr b="1" cap="all" spc="156">
                <a:solidFill>
                  <a:srgbClr val="FFFFFF"/>
                </a:solidFill>
                <a:latin typeface="Founders Grotesk Condensed"/>
                <a:ea typeface="Founders Grotesk Condensed"/>
                <a:cs typeface="Founders Grotesk Condensed"/>
                <a:sym typeface="Founders Grotesk Condensed"/>
              </a:defRPr>
            </a:pPr>
            <a:endParaRPr sz="900"/>
          </a:p>
        </p:txBody>
      </p:sp>
      <p:sp>
        <p:nvSpPr>
          <p:cNvPr id="207" name="Exercise while Sitting…"/>
          <p:cNvSpPr txBox="1">
            <a:spLocks noGrp="1"/>
          </p:cNvSpPr>
          <p:nvPr>
            <p:ph type="title"/>
          </p:nvPr>
        </p:nvSpPr>
        <p:spPr>
          <a:xfrm>
            <a:off x="317499" y="761999"/>
            <a:ext cx="5645555" cy="5163139"/>
          </a:xfrm>
          <a:prstGeom prst="rect">
            <a:avLst/>
          </a:prstGeom>
        </p:spPr>
        <p:txBody>
          <a:bodyPr>
            <a:noAutofit/>
          </a:bodyPr>
          <a:lstStyle/>
          <a:p>
            <a:pPr algn="ctr">
              <a:lnSpc>
                <a:spcPct val="70000"/>
              </a:lnSpc>
              <a:defRPr sz="9100" spc="-182">
                <a:solidFill>
                  <a:srgbClr val="000000"/>
                </a:solidFill>
                <a:latin typeface="Founders Grotesk"/>
                <a:ea typeface="Founders Grotesk"/>
                <a:cs typeface="Founders Grotesk"/>
                <a:sym typeface="Founders Grotesk"/>
              </a:defRPr>
            </a:pPr>
            <a:r>
              <a:rPr sz="3600" b="1" dirty="0">
                <a:latin typeface="Verdana" panose="020B0604030504040204" pitchFamily="34" charset="0"/>
                <a:ea typeface="Verdana" panose="020B0604030504040204" pitchFamily="34" charset="0"/>
              </a:rPr>
              <a:t>Exercise while </a:t>
            </a:r>
            <a:r>
              <a:rPr lang="en-US" sz="3600" b="1" dirty="0">
                <a:latin typeface="Verdana" panose="020B0604030504040204" pitchFamily="34" charset="0"/>
                <a:ea typeface="Verdana" panose="020B0604030504040204" pitchFamily="34" charset="0"/>
              </a:rPr>
              <a:t>s</a:t>
            </a:r>
            <a:r>
              <a:rPr sz="3600" b="1" dirty="0">
                <a:latin typeface="Verdana" panose="020B0604030504040204" pitchFamily="34" charset="0"/>
                <a:ea typeface="Verdana" panose="020B0604030504040204" pitchFamily="34" charset="0"/>
              </a:rPr>
              <a:t>itting</a:t>
            </a:r>
          </a:p>
          <a:p>
            <a:pPr>
              <a:spcBef>
                <a:spcPts val="1800"/>
              </a:spcBef>
              <a:buClr>
                <a:srgbClr val="000000"/>
              </a:buClr>
              <a:buSzPct val="45000"/>
              <a:defRPr sz="4200" spc="-42">
                <a:solidFill>
                  <a:srgbClr val="000000"/>
                </a:solidFill>
                <a:latin typeface="Arial"/>
                <a:ea typeface="Arial"/>
                <a:cs typeface="Arial"/>
                <a:sym typeface="Arial"/>
              </a:defRPr>
            </a:pPr>
            <a:r>
              <a:rPr sz="2800" dirty="0">
                <a:latin typeface="Verdana" panose="020B0604030504040204" pitchFamily="34" charset="0"/>
                <a:ea typeface="Verdana" panose="020B0604030504040204" pitchFamily="34" charset="0"/>
              </a:rPr>
              <a:t>Some members who are severely limited by illness or age to exercise. </a:t>
            </a:r>
          </a:p>
          <a:p>
            <a:pPr>
              <a:spcBef>
                <a:spcPts val="1800"/>
              </a:spcBef>
              <a:buClr>
                <a:srgbClr val="000000"/>
              </a:buClr>
              <a:buSzPct val="45000"/>
              <a:defRPr sz="4200" spc="-42">
                <a:solidFill>
                  <a:srgbClr val="000000"/>
                </a:solidFill>
                <a:latin typeface="Arial"/>
                <a:ea typeface="Arial"/>
                <a:cs typeface="Arial"/>
                <a:sym typeface="Arial"/>
              </a:defRPr>
            </a:pPr>
            <a:r>
              <a:rPr sz="2800" dirty="0">
                <a:latin typeface="Verdana" panose="020B0604030504040204" pitchFamily="34" charset="0"/>
                <a:ea typeface="Verdana" panose="020B0604030504040204" pitchFamily="34" charset="0"/>
              </a:rPr>
              <a:t>Others find very difficult to find time to exercise</a:t>
            </a:r>
          </a:p>
          <a:p>
            <a:pPr marL="228600" indent="-228600">
              <a:spcBef>
                <a:spcPts val="1800"/>
              </a:spcBef>
              <a:buClr>
                <a:srgbClr val="000000"/>
              </a:buClr>
              <a:buSzPct val="45000"/>
              <a:defRPr sz="4200" spc="-42">
                <a:solidFill>
                  <a:srgbClr val="000000"/>
                </a:solidFill>
                <a:latin typeface="Arial"/>
                <a:ea typeface="Arial"/>
                <a:cs typeface="Arial"/>
                <a:sym typeface="Arial"/>
              </a:defRPr>
            </a:pPr>
            <a:r>
              <a:rPr sz="2800" dirty="0">
                <a:latin typeface="Verdana" panose="020B0604030504040204" pitchFamily="34" charset="0"/>
                <a:ea typeface="Verdana" panose="020B0604030504040204" pitchFamily="34" charset="0"/>
              </a:rPr>
              <a:t>Here is the link to resources </a:t>
            </a:r>
          </a:p>
          <a:p>
            <a:pPr>
              <a:spcBef>
                <a:spcPts val="1800"/>
              </a:spcBef>
              <a:buClr>
                <a:srgbClr val="000000"/>
              </a:buClr>
              <a:buSzPct val="45000"/>
              <a:defRPr sz="4200" spc="-42">
                <a:solidFill>
                  <a:schemeClr val="accent2"/>
                </a:solidFill>
                <a:latin typeface="Arial"/>
                <a:ea typeface="Arial"/>
                <a:cs typeface="Arial"/>
                <a:sym typeface="Arial"/>
              </a:defRPr>
            </a:pPr>
            <a:r>
              <a:rPr sz="2000" dirty="0">
                <a:latin typeface="Verdana" panose="020B0604030504040204" pitchFamily="34" charset="0"/>
                <a:ea typeface="Verdana" panose="020B0604030504040204" pitchFamily="34" charset="0"/>
                <a:hlinkClick r:id="rId2"/>
              </a:rPr>
              <a:t>https://www.nhs.uk/live-well/exercise/strength-and-flexibility-exercises/sitting-exercises/</a:t>
            </a:r>
            <a:r>
              <a:rPr lang="en-US" sz="2000" dirty="0">
                <a:latin typeface="Verdana" panose="020B0604030504040204" pitchFamily="34" charset="0"/>
                <a:ea typeface="Verdana" panose="020B0604030504040204" pitchFamily="34" charset="0"/>
              </a:rPr>
              <a:t> </a:t>
            </a:r>
            <a:endParaRPr sz="2000" dirty="0">
              <a:latin typeface="Verdana" panose="020B0604030504040204" pitchFamily="34" charset="0"/>
              <a:ea typeface="Verdana" panose="020B0604030504040204" pitchFamily="34" charset="0"/>
            </a:endParaRPr>
          </a:p>
        </p:txBody>
      </p:sp>
      <p:pic>
        <p:nvPicPr>
          <p:cNvPr id="208" name="Image" descr="Image"/>
          <p:cNvPicPr>
            <a:picLocks noChangeAspect="1"/>
          </p:cNvPicPr>
          <p:nvPr/>
        </p:nvPicPr>
        <p:blipFill>
          <a:blip r:embed="rId3"/>
          <a:stretch>
            <a:fillRect/>
          </a:stretch>
        </p:blipFill>
        <p:spPr>
          <a:xfrm>
            <a:off x="5959848" y="932863"/>
            <a:ext cx="6006533" cy="45049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17CF3-0F5B-D780-676E-9ED245C11158}"/>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Local Majlis Time</a:t>
            </a:r>
          </a:p>
        </p:txBody>
      </p:sp>
      <p:sp>
        <p:nvSpPr>
          <p:cNvPr id="4" name="TextBox 3">
            <a:extLst>
              <a:ext uri="{FF2B5EF4-FFF2-40B4-BE49-F238E27FC236}">
                <a16:creationId xmlns:a16="http://schemas.microsoft.com/office/drawing/2014/main" id="{3C63A0B5-2167-CD80-A73E-5F78B32582EB}"/>
              </a:ext>
            </a:extLst>
          </p:cNvPr>
          <p:cNvSpPr txBox="1"/>
          <p:nvPr/>
        </p:nvSpPr>
        <p:spPr>
          <a:xfrm>
            <a:off x="523876" y="1265728"/>
            <a:ext cx="11277600" cy="230832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Sign-up for TAQWA Quran classes via the following link</a:t>
            </a: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hlinkClick r:id="rId2"/>
              </a:rPr>
              <a:t>https://www.altaqwa.us/registration/</a:t>
            </a:r>
            <a:r>
              <a:rPr lang="en-US" sz="2400"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Murabbi Sahib’s Comments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Reminders/announcements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Du’a</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Adjourn</a:t>
            </a:r>
          </a:p>
        </p:txBody>
      </p:sp>
      <p:sp>
        <p:nvSpPr>
          <p:cNvPr id="5" name="TextBox 4">
            <a:extLst>
              <a:ext uri="{FF2B5EF4-FFF2-40B4-BE49-F238E27FC236}">
                <a16:creationId xmlns:a16="http://schemas.microsoft.com/office/drawing/2014/main" id="{8022B7F2-F8F1-9028-6C51-C4F2ED131DCB}"/>
              </a:ext>
            </a:extLst>
          </p:cNvPr>
          <p:cNvSpPr txBox="1"/>
          <p:nvPr/>
        </p:nvSpPr>
        <p:spPr>
          <a:xfrm>
            <a:off x="47625" y="5625515"/>
            <a:ext cx="12096750" cy="646331"/>
          </a:xfrm>
          <a:prstGeom prst="rect">
            <a:avLst/>
          </a:prstGeom>
          <a:noFill/>
        </p:spPr>
        <p:txBody>
          <a:bodyPr wrap="square">
            <a:spAutoFit/>
          </a:bodyPr>
          <a:lstStyle/>
          <a:p>
            <a:pPr algn="ctr"/>
            <a:r>
              <a:rPr lang="en-US" b="1" dirty="0">
                <a:latin typeface="Verdana" panose="020B0604030504040204" pitchFamily="34" charset="0"/>
                <a:ea typeface="Verdana" panose="020B0604030504040204" pitchFamily="34" charset="0"/>
              </a:rPr>
              <a:t>Jazakumullah for Participating! </a:t>
            </a:r>
          </a:p>
          <a:p>
            <a:pPr algn="ctr"/>
            <a:r>
              <a:rPr lang="en-US" b="1" dirty="0">
                <a:latin typeface="Verdana" panose="020B0604030504040204" pitchFamily="34" charset="0"/>
                <a:ea typeface="Verdana" panose="020B0604030504040204" pitchFamily="34" charset="0"/>
              </a:rPr>
              <a:t>If you enjoyed it, please convey to those brothers who are not here today!</a:t>
            </a:r>
          </a:p>
        </p:txBody>
      </p:sp>
    </p:spTree>
    <p:extLst>
      <p:ext uri="{BB962C8B-B14F-4D97-AF65-F5344CB8AC3E}">
        <p14:creationId xmlns:p14="http://schemas.microsoft.com/office/powerpoint/2010/main" val="46413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6498D-EF5C-BDD9-10DA-172439CAC9E0}"/>
              </a:ext>
            </a:extLst>
          </p:cNvPr>
          <p:cNvSpPr txBox="1"/>
          <p:nvPr/>
        </p:nvSpPr>
        <p:spPr>
          <a:xfrm>
            <a:off x="5676900" y="292219"/>
            <a:ext cx="6419849"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Recitation of the Holy Quran</a:t>
            </a:r>
          </a:p>
        </p:txBody>
      </p:sp>
      <p:sp>
        <p:nvSpPr>
          <p:cNvPr id="22" name="TextBox 21">
            <a:extLst>
              <a:ext uri="{FF2B5EF4-FFF2-40B4-BE49-F238E27FC236}">
                <a16:creationId xmlns:a16="http://schemas.microsoft.com/office/drawing/2014/main" id="{46D739F8-F17F-536C-FD48-C098926CE88C}"/>
              </a:ext>
            </a:extLst>
          </p:cNvPr>
          <p:cNvSpPr txBox="1"/>
          <p:nvPr/>
        </p:nvSpPr>
        <p:spPr>
          <a:xfrm>
            <a:off x="3511647" y="5467936"/>
            <a:ext cx="2584353" cy="307777"/>
          </a:xfrm>
          <a:prstGeom prst="rect">
            <a:avLst/>
          </a:prstGeom>
          <a:noFill/>
        </p:spPr>
        <p:txBody>
          <a:bodyPr wrap="square" rtlCol="0">
            <a:spAutoFit/>
          </a:bodyPr>
          <a:lstStyle/>
          <a:p>
            <a:pPr algn="r"/>
            <a:r>
              <a:rPr lang="en-US" sz="1400" b="1" i="1" dirty="0">
                <a:latin typeface="Verdana" panose="020B0604030504040204" pitchFamily="34" charset="0"/>
                <a:ea typeface="Verdana" panose="020B0604030504040204" pitchFamily="34" charset="0"/>
              </a:rPr>
              <a:t>Chapter 98 Verse 2-4</a:t>
            </a:r>
          </a:p>
        </p:txBody>
      </p:sp>
      <p:pic>
        <p:nvPicPr>
          <p:cNvPr id="12" name="Picture 11">
            <a:extLst>
              <a:ext uri="{FF2B5EF4-FFF2-40B4-BE49-F238E27FC236}">
                <a16:creationId xmlns:a16="http://schemas.microsoft.com/office/drawing/2014/main" id="{D199DF11-3081-3327-A03B-E2DE91964426}"/>
              </a:ext>
            </a:extLst>
          </p:cNvPr>
          <p:cNvPicPr>
            <a:picLocks noChangeAspect="1"/>
          </p:cNvPicPr>
          <p:nvPr/>
        </p:nvPicPr>
        <p:blipFill>
          <a:blip r:embed="rId2"/>
          <a:stretch>
            <a:fillRect/>
          </a:stretch>
        </p:blipFill>
        <p:spPr>
          <a:xfrm>
            <a:off x="6896100" y="3079711"/>
            <a:ext cx="5095873" cy="851941"/>
          </a:xfrm>
          <a:prstGeom prst="rect">
            <a:avLst/>
          </a:prstGeom>
        </p:spPr>
      </p:pic>
      <p:pic>
        <p:nvPicPr>
          <p:cNvPr id="14" name="Picture 13">
            <a:extLst>
              <a:ext uri="{FF2B5EF4-FFF2-40B4-BE49-F238E27FC236}">
                <a16:creationId xmlns:a16="http://schemas.microsoft.com/office/drawing/2014/main" id="{8DCB9A52-FCB5-049C-1808-C00C5223EBD2}"/>
              </a:ext>
            </a:extLst>
          </p:cNvPr>
          <p:cNvPicPr>
            <a:picLocks noChangeAspect="1"/>
          </p:cNvPicPr>
          <p:nvPr/>
        </p:nvPicPr>
        <p:blipFill>
          <a:blip r:embed="rId3"/>
          <a:stretch>
            <a:fillRect/>
          </a:stretch>
        </p:blipFill>
        <p:spPr>
          <a:xfrm>
            <a:off x="9296269" y="4409571"/>
            <a:ext cx="2695704" cy="801838"/>
          </a:xfrm>
          <a:prstGeom prst="rect">
            <a:avLst/>
          </a:prstGeom>
        </p:spPr>
      </p:pic>
      <p:sp>
        <p:nvSpPr>
          <p:cNvPr id="17" name="TextBox 16">
            <a:extLst>
              <a:ext uri="{FF2B5EF4-FFF2-40B4-BE49-F238E27FC236}">
                <a16:creationId xmlns:a16="http://schemas.microsoft.com/office/drawing/2014/main" id="{DCF16A2D-FD28-967D-04E0-1AB74DA54310}"/>
              </a:ext>
            </a:extLst>
          </p:cNvPr>
          <p:cNvSpPr txBox="1"/>
          <p:nvPr/>
        </p:nvSpPr>
        <p:spPr>
          <a:xfrm>
            <a:off x="200027" y="1218084"/>
            <a:ext cx="6172199" cy="4154984"/>
          </a:xfrm>
          <a:prstGeom prst="rect">
            <a:avLst/>
          </a:prstGeom>
          <a:noFill/>
        </p:spPr>
        <p:txBody>
          <a:bodyPr wrap="square">
            <a:spAutoFit/>
          </a:bodyPr>
          <a:lstStyle/>
          <a:p>
            <a:r>
              <a:rPr lang="en-US" sz="2400" b="0" i="0" dirty="0">
                <a:effectLst/>
                <a:latin typeface="Verdana" panose="020B0604030504040204" pitchFamily="34" charset="0"/>
                <a:ea typeface="Verdana" panose="020B0604030504040204" pitchFamily="34" charset="0"/>
              </a:rPr>
              <a:t>Those who disbelieve from among the People of the Book and the idolaters would not desist </a:t>
            </a:r>
            <a:r>
              <a:rPr lang="en-US" sz="2400" b="0" i="1" dirty="0">
                <a:effectLst/>
                <a:latin typeface="Verdana" panose="020B0604030504040204" pitchFamily="34" charset="0"/>
                <a:ea typeface="Verdana" panose="020B0604030504040204" pitchFamily="34" charset="0"/>
              </a:rPr>
              <a:t>from disbelief</a:t>
            </a:r>
            <a:r>
              <a:rPr lang="en-US" sz="2400" b="0" i="0" dirty="0">
                <a:effectLst/>
                <a:latin typeface="Verdana" panose="020B0604030504040204" pitchFamily="34" charset="0"/>
                <a:ea typeface="Verdana" panose="020B0604030504040204" pitchFamily="34" charset="0"/>
              </a:rPr>
              <a:t> until there came to them the clear evidence</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A Messenger from Allah, reciting unto them the pure Scriptures</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Therein are lasting commandments.</a:t>
            </a:r>
          </a:p>
        </p:txBody>
      </p:sp>
      <p:pic>
        <p:nvPicPr>
          <p:cNvPr id="19" name="Picture 18">
            <a:extLst>
              <a:ext uri="{FF2B5EF4-FFF2-40B4-BE49-F238E27FC236}">
                <a16:creationId xmlns:a16="http://schemas.microsoft.com/office/drawing/2014/main" id="{9D11526E-21F0-7B75-20CE-346CB37AB76B}"/>
              </a:ext>
            </a:extLst>
          </p:cNvPr>
          <p:cNvPicPr>
            <a:picLocks noChangeAspect="1"/>
          </p:cNvPicPr>
          <p:nvPr/>
        </p:nvPicPr>
        <p:blipFill>
          <a:blip r:embed="rId4"/>
          <a:stretch>
            <a:fillRect/>
          </a:stretch>
        </p:blipFill>
        <p:spPr>
          <a:xfrm>
            <a:off x="6301400" y="1102855"/>
            <a:ext cx="5795349" cy="1593721"/>
          </a:xfrm>
          <a:prstGeom prst="rect">
            <a:avLst/>
          </a:prstGeom>
        </p:spPr>
      </p:pic>
    </p:spTree>
    <p:extLst>
      <p:ext uri="{BB962C8B-B14F-4D97-AF65-F5344CB8AC3E}">
        <p14:creationId xmlns:p14="http://schemas.microsoft.com/office/powerpoint/2010/main" val="211393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FD585-C8B4-D37D-2C30-7556BAFC61B5}"/>
              </a:ext>
            </a:extLst>
          </p:cNvPr>
          <p:cNvSpPr txBox="1"/>
          <p:nvPr/>
        </p:nvSpPr>
        <p:spPr>
          <a:xfrm>
            <a:off x="10010774" y="282059"/>
            <a:ext cx="208597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Pledge</a:t>
            </a:r>
          </a:p>
        </p:txBody>
      </p:sp>
      <p:pic>
        <p:nvPicPr>
          <p:cNvPr id="5" name="Picture 4">
            <a:extLst>
              <a:ext uri="{FF2B5EF4-FFF2-40B4-BE49-F238E27FC236}">
                <a16:creationId xmlns:a16="http://schemas.microsoft.com/office/drawing/2014/main" id="{204933CA-B465-0A54-A533-0CF31F12ED56}"/>
              </a:ext>
            </a:extLst>
          </p:cNvPr>
          <p:cNvPicPr>
            <a:picLocks noChangeAspect="1"/>
          </p:cNvPicPr>
          <p:nvPr/>
        </p:nvPicPr>
        <p:blipFill>
          <a:blip r:embed="rId2"/>
          <a:stretch>
            <a:fillRect/>
          </a:stretch>
        </p:blipFill>
        <p:spPr>
          <a:xfrm>
            <a:off x="1952625" y="975813"/>
            <a:ext cx="8798266" cy="851074"/>
          </a:xfrm>
          <a:prstGeom prst="rect">
            <a:avLst/>
          </a:prstGeom>
        </p:spPr>
      </p:pic>
      <p:sp>
        <p:nvSpPr>
          <p:cNvPr id="6" name="TextBox 5">
            <a:extLst>
              <a:ext uri="{FF2B5EF4-FFF2-40B4-BE49-F238E27FC236}">
                <a16:creationId xmlns:a16="http://schemas.microsoft.com/office/drawing/2014/main" id="{E2DA1BCB-F95D-F0A9-C60C-163CCC6D0647}"/>
              </a:ext>
            </a:extLst>
          </p:cNvPr>
          <p:cNvSpPr txBox="1"/>
          <p:nvPr/>
        </p:nvSpPr>
        <p:spPr>
          <a:xfrm>
            <a:off x="295272" y="1620283"/>
            <a:ext cx="11763375" cy="4647426"/>
          </a:xfrm>
          <a:prstGeom prst="rect">
            <a:avLst/>
          </a:prstGeom>
          <a:noFill/>
        </p:spPr>
        <p:txBody>
          <a:bodyPr wrap="square">
            <a:spAutoFit/>
          </a:bodyPr>
          <a:lstStyle/>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three times: </a:t>
            </a:r>
          </a:p>
          <a:p>
            <a:r>
              <a:rPr lang="en-US" sz="2000" dirty="0">
                <a:latin typeface="Verdana" panose="020B0604030504040204" pitchFamily="34" charset="0"/>
                <a:ea typeface="Verdana" panose="020B0604030504040204" pitchFamily="34" charset="0"/>
                <a:cs typeface="Times New Roman" panose="02020603050405020304" pitchFamily="18" charset="0"/>
              </a:rPr>
              <a:t>Ash-hadu • alla ilaha • illallahu • wahdahu • la sharika lahu • wa ash-hadu • anna Muhammadan • ‘abduhu • wa rasuluh</a:t>
            </a:r>
          </a:p>
          <a:p>
            <a:endParaRPr lang="en-US" sz="2400" dirty="0">
              <a:latin typeface="Verdana" panose="020B0604030504040204" pitchFamily="34" charset="0"/>
              <a:ea typeface="Verdana" panose="020B0604030504040204" pitchFamily="34" charset="0"/>
              <a:cs typeface="Times New Roman" panose="02020603050405020304" pitchFamily="18" charset="0"/>
            </a:endParaRPr>
          </a:p>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once: </a:t>
            </a:r>
          </a:p>
          <a:p>
            <a:r>
              <a:rPr lang="en-US" sz="2000" dirty="0">
                <a:latin typeface="Verdana" panose="020B0604030504040204" pitchFamily="34" charset="0"/>
                <a:ea typeface="Verdana" panose="020B0604030504040204" pitchFamily="34" charset="0"/>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endParaRPr lang="en-US" sz="2000" dirty="0">
              <a:latin typeface="Verdana" panose="020B0604030504040204" pitchFamily="34" charset="0"/>
              <a:ea typeface="Verdana" panose="020B0604030504040204" pitchFamily="34" charset="0"/>
              <a:cs typeface="Times New Roman" panose="02020603050405020304" pitchFamily="18" charset="0"/>
            </a:endParaRPr>
          </a:p>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once:</a:t>
            </a:r>
          </a:p>
          <a:p>
            <a:pPr marL="0" marR="0">
              <a:spcBef>
                <a:spcPts val="0"/>
              </a:spcBef>
              <a:spcAft>
                <a:spcPts val="0"/>
              </a:spcAft>
            </a:pPr>
            <a:r>
              <a:rPr lang="en-US" sz="2000" dirty="0">
                <a:effectLst/>
                <a:latin typeface="Verdana" panose="020B0604030504040204" pitchFamily="34" charset="0"/>
                <a:ea typeface="Verdana" panose="020B0604030504040204" pitchFamily="34" charset="0"/>
                <a:cs typeface="Times New Roman" panose="02020603050405020304" pitchFamily="18" charset="0"/>
              </a:rPr>
              <a:t>I solemnly promise that • I shall endeavor • till the end of my life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for the consolidation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a:t>
            </a:r>
            <a:r>
              <a:rPr lang="en-US" sz="2000" dirty="0">
                <a:effectLst/>
                <a:latin typeface="Verdana" panose="020B0604030504040204" pitchFamily="34" charset="0"/>
                <a:ea typeface="Verdana" panose="020B0604030504040204" pitchFamily="34" charset="0"/>
                <a:cs typeface="Times New Roman" panose="02020603050405020304" pitchFamily="18" charset="0"/>
              </a:rPr>
              <a:t> and propagation of Islām Ahmadiyyat</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 </a:t>
            </a:r>
            <a:r>
              <a:rPr lang="en-US" sz="2000" dirty="0">
                <a:effectLst/>
                <a:latin typeface="Verdana" panose="020B0604030504040204" pitchFamily="34" charset="0"/>
                <a:ea typeface="Verdana" panose="020B0604030504040204" pitchFamily="34" charset="0"/>
                <a:cs typeface="Times New Roman" panose="02020603050405020304" pitchFamily="18" charset="0"/>
              </a:rPr>
              <a:t>and for upholding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the institution of Khilafat.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I shall also be prepared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offer the greatest sacrifice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for this cause. • Moreover,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I shall urge all my children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remain true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Khilafat Ahmadiyya.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Insha’Allah</a:t>
            </a:r>
            <a:r>
              <a:rPr lang="en-US" sz="2000" dirty="0">
                <a:effectLst/>
                <a:latin typeface="Verdana" panose="020B0604030504040204" pitchFamily="34" charset="0"/>
                <a:ea typeface="Verdan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5155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4C8E1-F778-F1D9-8F0C-7CC408210F2E}"/>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Hadith</a:t>
            </a:r>
          </a:p>
        </p:txBody>
      </p:sp>
      <p:sp>
        <p:nvSpPr>
          <p:cNvPr id="6" name="TextBox 5">
            <a:extLst>
              <a:ext uri="{FF2B5EF4-FFF2-40B4-BE49-F238E27FC236}">
                <a16:creationId xmlns:a16="http://schemas.microsoft.com/office/drawing/2014/main" id="{1C0E66E0-93CF-65D2-091E-34F8501E0A52}"/>
              </a:ext>
            </a:extLst>
          </p:cNvPr>
          <p:cNvSpPr txBox="1"/>
          <p:nvPr/>
        </p:nvSpPr>
        <p:spPr>
          <a:xfrm>
            <a:off x="299720" y="3616912"/>
            <a:ext cx="11592560" cy="2585323"/>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Hadrat Ali</a:t>
            </a:r>
            <a:r>
              <a:rPr lang="en-US" baseline="30000" dirty="0">
                <a:latin typeface="Verdana" panose="020B0604030504040204" pitchFamily="34" charset="0"/>
                <a:ea typeface="Verdana" panose="020B0604030504040204" pitchFamily="34" charset="0"/>
              </a:rPr>
              <a:t>ra</a:t>
            </a:r>
            <a:r>
              <a:rPr lang="en-US" dirty="0">
                <a:latin typeface="Verdana" panose="020B0604030504040204" pitchFamily="34" charset="0"/>
                <a:ea typeface="Verdana" panose="020B0604030504040204" pitchFamily="34" charset="0"/>
              </a:rPr>
              <a:t> relates that the Holy Prophet</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said: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“A time will come when nothing will remain of Islam except its name, and nothing will remain of the Qur'an except its script. Mosques will be full of worshippers, but as far as righteousness is concerned, they will be empty and deserted. Their 'ulama' (religious scholars) will be the worst of creatures under the canopy of the heavens. Evil plots will originate from them and to them will they return.”</a:t>
            </a:r>
          </a:p>
          <a:p>
            <a:r>
              <a:rPr lang="en-US" dirty="0">
                <a:latin typeface="Verdana" panose="020B0604030504040204" pitchFamily="34" charset="0"/>
                <a:ea typeface="Verdana" panose="020B0604030504040204" pitchFamily="34" charset="0"/>
              </a:rPr>
              <a:t> </a:t>
            </a:r>
          </a:p>
          <a:p>
            <a:pPr algn="r"/>
            <a:r>
              <a:rPr lang="en-US" b="1" i="1" dirty="0">
                <a:latin typeface="Verdana" panose="020B0604030504040204" pitchFamily="34" charset="0"/>
                <a:ea typeface="Verdana" panose="020B0604030504040204" pitchFamily="34" charset="0"/>
              </a:rPr>
              <a:t>(Mishkat) </a:t>
            </a:r>
          </a:p>
        </p:txBody>
      </p:sp>
      <p:grpSp>
        <p:nvGrpSpPr>
          <p:cNvPr id="10" name="Group 9">
            <a:extLst>
              <a:ext uri="{FF2B5EF4-FFF2-40B4-BE49-F238E27FC236}">
                <a16:creationId xmlns:a16="http://schemas.microsoft.com/office/drawing/2014/main" id="{96E6FE1F-3409-F000-420E-2EACE4B9ED74}"/>
              </a:ext>
            </a:extLst>
          </p:cNvPr>
          <p:cNvGrpSpPr/>
          <p:nvPr/>
        </p:nvGrpSpPr>
        <p:grpSpPr>
          <a:xfrm>
            <a:off x="299720" y="1113739"/>
            <a:ext cx="11592560" cy="2315261"/>
            <a:chOff x="299720" y="1120676"/>
            <a:chExt cx="11592560" cy="2315261"/>
          </a:xfrm>
        </p:grpSpPr>
        <p:pic>
          <p:nvPicPr>
            <p:cNvPr id="5" name="Picture 4">
              <a:extLst>
                <a:ext uri="{FF2B5EF4-FFF2-40B4-BE49-F238E27FC236}">
                  <a16:creationId xmlns:a16="http://schemas.microsoft.com/office/drawing/2014/main" id="{B0791580-530E-DB8A-9492-FE2599B35D5F}"/>
                </a:ext>
              </a:extLst>
            </p:cNvPr>
            <p:cNvPicPr>
              <a:picLocks noChangeAspect="1"/>
            </p:cNvPicPr>
            <p:nvPr/>
          </p:nvPicPr>
          <p:blipFill>
            <a:blip r:embed="rId2"/>
            <a:stretch>
              <a:fillRect/>
            </a:stretch>
          </p:blipFill>
          <p:spPr>
            <a:xfrm>
              <a:off x="6592236" y="1127613"/>
              <a:ext cx="5074954" cy="2182861"/>
            </a:xfrm>
            <a:prstGeom prst="rect">
              <a:avLst/>
            </a:prstGeom>
          </p:spPr>
        </p:pic>
        <p:sp>
          <p:nvSpPr>
            <p:cNvPr id="8" name="TextBox 7">
              <a:extLst>
                <a:ext uri="{FF2B5EF4-FFF2-40B4-BE49-F238E27FC236}">
                  <a16:creationId xmlns:a16="http://schemas.microsoft.com/office/drawing/2014/main" id="{9B80705B-CAC6-D516-118E-D960071F0C91}"/>
                </a:ext>
              </a:extLst>
            </p:cNvPr>
            <p:cNvSpPr txBox="1"/>
            <p:nvPr/>
          </p:nvSpPr>
          <p:spPr>
            <a:xfrm>
              <a:off x="461963" y="1127613"/>
              <a:ext cx="5847397" cy="2308324"/>
            </a:xfrm>
            <a:prstGeom prst="rect">
              <a:avLst/>
            </a:prstGeom>
            <a:noFill/>
          </p:spPr>
          <p:txBody>
            <a:bodyPr wrap="square">
              <a:spAutoFit/>
            </a:bodyPr>
            <a:lstStyle/>
            <a:p>
              <a:r>
                <a:rPr lang="en-US" dirty="0">
                  <a:latin typeface="Verdana" panose="020B0604030504040204" pitchFamily="34" charset="0"/>
                  <a:ea typeface="Verdana" panose="020B0604030504040204" pitchFamily="34" charset="0"/>
                </a:rPr>
                <a:t>O Allah, Bless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and the people of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as Thou didst bless Abraham and the people of Abraham. Thou art indeed the Praiseworthy, the Glorious. Prosper, O Allah,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and the people of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as Thou didst prosper Abraham and the people of Abraham. Thou are the Praiseworthy, the Glorious</a:t>
              </a:r>
            </a:p>
          </p:txBody>
        </p:sp>
        <p:sp>
          <p:nvSpPr>
            <p:cNvPr id="9" name="Rectangle: Rounded Corners 8">
              <a:extLst>
                <a:ext uri="{FF2B5EF4-FFF2-40B4-BE49-F238E27FC236}">
                  <a16:creationId xmlns:a16="http://schemas.microsoft.com/office/drawing/2014/main" id="{F503E245-56C5-7E65-7FB1-5B08E6D3FF99}"/>
                </a:ext>
              </a:extLst>
            </p:cNvPr>
            <p:cNvSpPr/>
            <p:nvPr/>
          </p:nvSpPr>
          <p:spPr>
            <a:xfrm>
              <a:off x="299720" y="1120676"/>
              <a:ext cx="11592560" cy="2308324"/>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71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6FD4C-A1D8-105B-1B2D-7A16E1C997A1}"/>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Discussion Segment</a:t>
            </a:r>
          </a:p>
        </p:txBody>
      </p:sp>
      <p:pic>
        <p:nvPicPr>
          <p:cNvPr id="4" name="Picture 3">
            <a:extLst>
              <a:ext uri="{FF2B5EF4-FFF2-40B4-BE49-F238E27FC236}">
                <a16:creationId xmlns:a16="http://schemas.microsoft.com/office/drawing/2014/main" id="{7AE4DA75-CFF9-1CF4-4088-2D8EAA19EC24}"/>
              </a:ext>
            </a:extLst>
          </p:cNvPr>
          <p:cNvPicPr>
            <a:picLocks noChangeAspect="1"/>
          </p:cNvPicPr>
          <p:nvPr/>
        </p:nvPicPr>
        <p:blipFill>
          <a:blip r:embed="rId2"/>
          <a:stretch>
            <a:fillRect/>
          </a:stretch>
        </p:blipFill>
        <p:spPr>
          <a:xfrm>
            <a:off x="7203973" y="2180764"/>
            <a:ext cx="2743200" cy="2931186"/>
          </a:xfrm>
          <a:prstGeom prst="rect">
            <a:avLst/>
          </a:prstGeom>
        </p:spPr>
      </p:pic>
      <p:sp>
        <p:nvSpPr>
          <p:cNvPr id="6" name="TextBox 5">
            <a:extLst>
              <a:ext uri="{FF2B5EF4-FFF2-40B4-BE49-F238E27FC236}">
                <a16:creationId xmlns:a16="http://schemas.microsoft.com/office/drawing/2014/main" id="{80ED621B-2A68-D9BF-AAB7-EBB13B291BFE}"/>
              </a:ext>
            </a:extLst>
          </p:cNvPr>
          <p:cNvSpPr txBox="1"/>
          <p:nvPr/>
        </p:nvSpPr>
        <p:spPr>
          <a:xfrm>
            <a:off x="2664848" y="3228945"/>
            <a:ext cx="4821801" cy="461665"/>
          </a:xfrm>
          <a:prstGeom prst="rect">
            <a:avLst/>
          </a:prstGeom>
          <a:noFill/>
        </p:spPr>
        <p:txBody>
          <a:bodyPr wrap="square">
            <a:spAutoFit/>
          </a:bodyPr>
          <a:lstStyle>
            <a:defPPr>
              <a:defRPr lang="en-US"/>
            </a:defPPr>
            <a:lvl1pPr>
              <a:defRPr sz="2000">
                <a:latin typeface="Verdana" panose="020B0604030504040204" pitchFamily="34" charset="0"/>
                <a:ea typeface="Verdana" panose="020B0604030504040204" pitchFamily="34" charset="0"/>
              </a:defRPr>
            </a:lvl1pPr>
          </a:lstStyle>
          <a:p>
            <a:r>
              <a:rPr lang="en-US" sz="2400" b="1" dirty="0"/>
              <a:t>Suggested Time 15 mins</a:t>
            </a:r>
          </a:p>
        </p:txBody>
      </p:sp>
    </p:spTree>
    <p:extLst>
      <p:ext uri="{BB962C8B-B14F-4D97-AF65-F5344CB8AC3E}">
        <p14:creationId xmlns:p14="http://schemas.microsoft.com/office/powerpoint/2010/main" val="420486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6498D-EF5C-BDD9-10DA-172439CAC9E0}"/>
              </a:ext>
            </a:extLst>
          </p:cNvPr>
          <p:cNvSpPr txBox="1"/>
          <p:nvPr/>
        </p:nvSpPr>
        <p:spPr>
          <a:xfrm>
            <a:off x="5676900" y="292219"/>
            <a:ext cx="6419849"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Recitation of the Holy Quran</a:t>
            </a:r>
          </a:p>
        </p:txBody>
      </p:sp>
      <p:sp>
        <p:nvSpPr>
          <p:cNvPr id="22" name="TextBox 21">
            <a:extLst>
              <a:ext uri="{FF2B5EF4-FFF2-40B4-BE49-F238E27FC236}">
                <a16:creationId xmlns:a16="http://schemas.microsoft.com/office/drawing/2014/main" id="{46D739F8-F17F-536C-FD48-C098926CE88C}"/>
              </a:ext>
            </a:extLst>
          </p:cNvPr>
          <p:cNvSpPr txBox="1"/>
          <p:nvPr/>
        </p:nvSpPr>
        <p:spPr>
          <a:xfrm>
            <a:off x="3631621" y="5637213"/>
            <a:ext cx="2124075" cy="276999"/>
          </a:xfrm>
          <a:prstGeom prst="rect">
            <a:avLst/>
          </a:prstGeom>
          <a:noFill/>
        </p:spPr>
        <p:txBody>
          <a:bodyPr wrap="square" rtlCol="0">
            <a:spAutoFit/>
          </a:bodyPr>
          <a:lstStyle/>
          <a:p>
            <a:pPr algn="r"/>
            <a:r>
              <a:rPr lang="en-US" sz="1200" b="1" i="1" dirty="0">
                <a:latin typeface="Verdana" panose="020B0604030504040204" pitchFamily="34" charset="0"/>
                <a:ea typeface="Verdana" panose="020B0604030504040204" pitchFamily="34" charset="0"/>
              </a:rPr>
              <a:t>Chapter 98 Verse 2-4</a:t>
            </a:r>
          </a:p>
        </p:txBody>
      </p:sp>
      <p:pic>
        <p:nvPicPr>
          <p:cNvPr id="12" name="Picture 11">
            <a:extLst>
              <a:ext uri="{FF2B5EF4-FFF2-40B4-BE49-F238E27FC236}">
                <a16:creationId xmlns:a16="http://schemas.microsoft.com/office/drawing/2014/main" id="{D199DF11-3081-3327-A03B-E2DE91964426}"/>
              </a:ext>
            </a:extLst>
          </p:cNvPr>
          <p:cNvPicPr>
            <a:picLocks noChangeAspect="1"/>
          </p:cNvPicPr>
          <p:nvPr/>
        </p:nvPicPr>
        <p:blipFill>
          <a:blip r:embed="rId2"/>
          <a:stretch>
            <a:fillRect/>
          </a:stretch>
        </p:blipFill>
        <p:spPr>
          <a:xfrm>
            <a:off x="6896100" y="3079711"/>
            <a:ext cx="5095873" cy="851941"/>
          </a:xfrm>
          <a:prstGeom prst="rect">
            <a:avLst/>
          </a:prstGeom>
        </p:spPr>
      </p:pic>
      <p:pic>
        <p:nvPicPr>
          <p:cNvPr id="14" name="Picture 13">
            <a:extLst>
              <a:ext uri="{FF2B5EF4-FFF2-40B4-BE49-F238E27FC236}">
                <a16:creationId xmlns:a16="http://schemas.microsoft.com/office/drawing/2014/main" id="{8DCB9A52-FCB5-049C-1808-C00C5223EBD2}"/>
              </a:ext>
            </a:extLst>
          </p:cNvPr>
          <p:cNvPicPr>
            <a:picLocks noChangeAspect="1"/>
          </p:cNvPicPr>
          <p:nvPr/>
        </p:nvPicPr>
        <p:blipFill>
          <a:blip r:embed="rId3"/>
          <a:stretch>
            <a:fillRect/>
          </a:stretch>
        </p:blipFill>
        <p:spPr>
          <a:xfrm>
            <a:off x="9296269" y="4409571"/>
            <a:ext cx="2695704" cy="801838"/>
          </a:xfrm>
          <a:prstGeom prst="rect">
            <a:avLst/>
          </a:prstGeom>
        </p:spPr>
      </p:pic>
      <p:sp>
        <p:nvSpPr>
          <p:cNvPr id="17" name="TextBox 16">
            <a:extLst>
              <a:ext uri="{FF2B5EF4-FFF2-40B4-BE49-F238E27FC236}">
                <a16:creationId xmlns:a16="http://schemas.microsoft.com/office/drawing/2014/main" id="{DCF16A2D-FD28-967D-04E0-1AB74DA54310}"/>
              </a:ext>
            </a:extLst>
          </p:cNvPr>
          <p:cNvSpPr txBox="1"/>
          <p:nvPr/>
        </p:nvSpPr>
        <p:spPr>
          <a:xfrm>
            <a:off x="200027" y="1218084"/>
            <a:ext cx="6172199" cy="4154984"/>
          </a:xfrm>
          <a:prstGeom prst="rect">
            <a:avLst/>
          </a:prstGeom>
          <a:noFill/>
        </p:spPr>
        <p:txBody>
          <a:bodyPr wrap="square">
            <a:spAutoFit/>
          </a:bodyPr>
          <a:lstStyle/>
          <a:p>
            <a:r>
              <a:rPr lang="en-US" sz="2400" b="0" i="0" dirty="0">
                <a:effectLst/>
                <a:latin typeface="Verdana" panose="020B0604030504040204" pitchFamily="34" charset="0"/>
                <a:ea typeface="Verdana" panose="020B0604030504040204" pitchFamily="34" charset="0"/>
              </a:rPr>
              <a:t>Those who disbelieve from among the People of the Book and the idolaters would not desist </a:t>
            </a:r>
            <a:r>
              <a:rPr lang="en-US" sz="2400" b="0" i="1" dirty="0">
                <a:effectLst/>
                <a:latin typeface="Verdana" panose="020B0604030504040204" pitchFamily="34" charset="0"/>
                <a:ea typeface="Verdana" panose="020B0604030504040204" pitchFamily="34" charset="0"/>
              </a:rPr>
              <a:t>from disbelief</a:t>
            </a:r>
            <a:r>
              <a:rPr lang="en-US" sz="2400" b="0" i="0" dirty="0">
                <a:effectLst/>
                <a:latin typeface="Verdana" panose="020B0604030504040204" pitchFamily="34" charset="0"/>
                <a:ea typeface="Verdana" panose="020B0604030504040204" pitchFamily="34" charset="0"/>
              </a:rPr>
              <a:t> until there came to them the clear evidence</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A Messenger from Allah, reciting unto them the pure Scriptures</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Therein are lasting commandments.</a:t>
            </a:r>
          </a:p>
        </p:txBody>
      </p:sp>
      <p:pic>
        <p:nvPicPr>
          <p:cNvPr id="19" name="Picture 18">
            <a:extLst>
              <a:ext uri="{FF2B5EF4-FFF2-40B4-BE49-F238E27FC236}">
                <a16:creationId xmlns:a16="http://schemas.microsoft.com/office/drawing/2014/main" id="{9D11526E-21F0-7B75-20CE-346CB37AB76B}"/>
              </a:ext>
            </a:extLst>
          </p:cNvPr>
          <p:cNvPicPr>
            <a:picLocks noChangeAspect="1"/>
          </p:cNvPicPr>
          <p:nvPr/>
        </p:nvPicPr>
        <p:blipFill>
          <a:blip r:embed="rId4"/>
          <a:stretch>
            <a:fillRect/>
          </a:stretch>
        </p:blipFill>
        <p:spPr>
          <a:xfrm>
            <a:off x="6301400" y="1102855"/>
            <a:ext cx="5795349" cy="1593721"/>
          </a:xfrm>
          <a:prstGeom prst="rect">
            <a:avLst/>
          </a:prstGeom>
        </p:spPr>
      </p:pic>
    </p:spTree>
    <p:extLst>
      <p:ext uri="{BB962C8B-B14F-4D97-AF65-F5344CB8AC3E}">
        <p14:creationId xmlns:p14="http://schemas.microsoft.com/office/powerpoint/2010/main" val="150677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8273A-8D8A-C233-BD2D-50A7C61F469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sp>
        <p:nvSpPr>
          <p:cNvPr id="5" name="TextBox 4">
            <a:extLst>
              <a:ext uri="{FF2B5EF4-FFF2-40B4-BE49-F238E27FC236}">
                <a16:creationId xmlns:a16="http://schemas.microsoft.com/office/drawing/2014/main" id="{13BC3C7F-3A9A-8122-15F9-34E0BFA4BF2B}"/>
              </a:ext>
            </a:extLst>
          </p:cNvPr>
          <p:cNvSpPr txBox="1"/>
          <p:nvPr/>
        </p:nvSpPr>
        <p:spPr>
          <a:xfrm>
            <a:off x="276205" y="1621899"/>
            <a:ext cx="10501385" cy="2862322"/>
          </a:xfrm>
          <a:prstGeom prst="rect">
            <a:avLst/>
          </a:prstGeom>
          <a:noFill/>
        </p:spPr>
        <p:txBody>
          <a:bodyPr wrap="square">
            <a:spAutoFit/>
          </a:bodyPr>
          <a:lstStyle/>
          <a:p>
            <a:r>
              <a:rPr lang="en-US" sz="2000" dirty="0">
                <a:latin typeface="Verdana" panose="020B0604030504040204" pitchFamily="34" charset="0"/>
                <a:ea typeface="Verdana" panose="020B0604030504040204" pitchFamily="34" charset="0"/>
              </a:rPr>
              <a:t>Majlis Ansarullah arranged a Holy Quran exhibition. Several copies of the Holy Quran with translations in various languages were at display. Many guests visited and were impressed. One of the visitors asked a question of Muntazim tabligh, “Why should I read the Holy Quran? I have my own holy book.” </a:t>
            </a:r>
          </a:p>
          <a:p>
            <a:r>
              <a:rPr lang="en-US" sz="2000" dirty="0">
                <a:latin typeface="Verdana" panose="020B0604030504040204" pitchFamily="34" charset="0"/>
                <a:ea typeface="Verdana" panose="020B0604030504040204" pitchFamily="34" charset="0"/>
              </a:rPr>
              <a:t>Why do you think the Quran is better than other books?</a:t>
            </a:r>
          </a:p>
          <a:p>
            <a:endParaRPr lang="en-US" sz="2000" dirty="0">
              <a:latin typeface="Verdana" panose="020B0604030504040204" pitchFamily="34" charset="0"/>
              <a:ea typeface="Verdana" panose="020B0604030504040204" pitchFamily="34" charset="0"/>
            </a:endParaRPr>
          </a:p>
          <a:p>
            <a:pPr marL="457200" indent="-457200">
              <a:buFont typeface="+mj-lt"/>
              <a:buAutoNum type="arabicPeriod"/>
            </a:pPr>
            <a:r>
              <a:rPr lang="en-US" sz="2000" dirty="0">
                <a:latin typeface="Verdana" panose="020B0604030504040204" pitchFamily="34" charset="0"/>
                <a:ea typeface="Verdana" panose="020B0604030504040204" pitchFamily="34" charset="0"/>
              </a:rPr>
              <a:t>Does the Holy Quran claim to be an everlasting and supreme book?</a:t>
            </a:r>
          </a:p>
          <a:p>
            <a:pPr marL="457200" indent="-457200">
              <a:buFont typeface="+mj-lt"/>
              <a:buAutoNum type="arabicPeriod"/>
            </a:pPr>
            <a:r>
              <a:rPr lang="en-US" sz="2000" dirty="0">
                <a:latin typeface="Verdana" panose="020B0604030504040204" pitchFamily="34" charset="0"/>
                <a:ea typeface="Verdana" panose="020B0604030504040204" pitchFamily="34" charset="0"/>
              </a:rPr>
              <a:t>Give some distinguishing features of the Holy Quran</a:t>
            </a:r>
          </a:p>
          <a:p>
            <a:pPr marL="457200" indent="-457200">
              <a:buFont typeface="+mj-lt"/>
              <a:buAutoNum type="arabicPeriod"/>
            </a:pPr>
            <a:r>
              <a:rPr lang="en-US" sz="2000" dirty="0">
                <a:latin typeface="Verdana" panose="020B0604030504040204" pitchFamily="34" charset="0"/>
                <a:ea typeface="Verdana" panose="020B0604030504040204" pitchFamily="34" charset="0"/>
              </a:rPr>
              <a:t>Please quote verses on this topic</a:t>
            </a:r>
          </a:p>
        </p:txBody>
      </p:sp>
      <p:pic>
        <p:nvPicPr>
          <p:cNvPr id="6" name="Picture 5">
            <a:extLst>
              <a:ext uri="{FF2B5EF4-FFF2-40B4-BE49-F238E27FC236}">
                <a16:creationId xmlns:a16="http://schemas.microsoft.com/office/drawing/2014/main" id="{EBD30D24-08A4-4527-3AA3-21F7533D97DB}"/>
              </a:ext>
            </a:extLst>
          </p:cNvPr>
          <p:cNvPicPr>
            <a:picLocks noChangeAspect="1"/>
          </p:cNvPicPr>
          <p:nvPr/>
        </p:nvPicPr>
        <p:blipFill>
          <a:blip r:embed="rId2"/>
          <a:stretch>
            <a:fillRect/>
          </a:stretch>
        </p:blipFill>
        <p:spPr>
          <a:xfrm>
            <a:off x="10605434" y="1932196"/>
            <a:ext cx="1457344" cy="1411079"/>
          </a:xfrm>
          <a:prstGeom prst="rect">
            <a:avLst/>
          </a:prstGeom>
        </p:spPr>
      </p:pic>
    </p:spTree>
    <p:extLst>
      <p:ext uri="{BB962C8B-B14F-4D97-AF65-F5344CB8AC3E}">
        <p14:creationId xmlns:p14="http://schemas.microsoft.com/office/powerpoint/2010/main" val="404775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D40D33-D215-06C7-EC27-641DF4CDD3A1}"/>
              </a:ext>
            </a:extLst>
          </p:cNvPr>
          <p:cNvSpPr>
            <a:spLocks noGrp="1"/>
          </p:cNvSpPr>
          <p:nvPr>
            <p:ph type="ctrTitle"/>
          </p:nvPr>
        </p:nvSpPr>
        <p:spPr>
          <a:xfrm>
            <a:off x="2976880" y="304154"/>
            <a:ext cx="9144000" cy="480131"/>
          </a:xfr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cs typeface="+mn-cs"/>
              </a:rPr>
              <a:t>Guidance from Promised Messiah</a:t>
            </a:r>
            <a:r>
              <a:rPr lang="en-US" sz="2800" b="1" baseline="30000" dirty="0">
                <a:solidFill>
                  <a:schemeClr val="bg1"/>
                </a:solidFill>
                <a:latin typeface="Verdana" panose="020B0604030504040204" pitchFamily="34" charset="0"/>
                <a:ea typeface="Verdana" panose="020B0604030504040204" pitchFamily="34" charset="0"/>
                <a:cs typeface="+mn-cs"/>
              </a:rPr>
              <a:t>as</a:t>
            </a:r>
          </a:p>
        </p:txBody>
      </p:sp>
      <p:sp>
        <p:nvSpPr>
          <p:cNvPr id="5" name="TextBox 4">
            <a:extLst>
              <a:ext uri="{FF2B5EF4-FFF2-40B4-BE49-F238E27FC236}">
                <a16:creationId xmlns:a16="http://schemas.microsoft.com/office/drawing/2014/main" id="{2708D86E-9BC5-5E8C-685B-11C893C423D0}"/>
              </a:ext>
            </a:extLst>
          </p:cNvPr>
          <p:cNvSpPr txBox="1"/>
          <p:nvPr/>
        </p:nvSpPr>
        <p:spPr>
          <a:xfrm>
            <a:off x="252412" y="1351508"/>
            <a:ext cx="11868468" cy="4524315"/>
          </a:xfrm>
          <a:prstGeom prst="rect">
            <a:avLst/>
          </a:prstGeom>
          <a:noFill/>
        </p:spPr>
        <p:txBody>
          <a:bodyPr wrap="square">
            <a:spAutoFit/>
          </a:bodyPr>
          <a:lstStyle/>
          <a:p>
            <a:r>
              <a:rPr lang="en-US" sz="2400" dirty="0">
                <a:latin typeface="Verdana" panose="020B0604030504040204" pitchFamily="34" charset="0"/>
                <a:ea typeface="Verdana" panose="020B0604030504040204" pitchFamily="34" charset="0"/>
              </a:rPr>
              <a:t>The Promised Messiah</a:t>
            </a:r>
            <a:r>
              <a:rPr lang="en-US" sz="2400" baseline="30000" dirty="0">
                <a:latin typeface="Verdana" panose="020B0604030504040204" pitchFamily="34" charset="0"/>
                <a:ea typeface="Verdana" panose="020B0604030504040204" pitchFamily="34" charset="0"/>
              </a:rPr>
              <a:t>as</a:t>
            </a:r>
            <a:r>
              <a:rPr lang="en-US" sz="2400" dirty="0">
                <a:latin typeface="Verdana" panose="020B0604030504040204" pitchFamily="34" charset="0"/>
                <a:ea typeface="Verdana" panose="020B0604030504040204" pitchFamily="34" charset="0"/>
              </a:rPr>
              <a:t> states:</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“The Torah and Gospels do not contain such secrets and intricacies as are replete in the Holy Quran. Furthermore, the Holy Quran doesn’t just mention all the various matters as a mere claim, as is the case in the Torah and Gospels which only make claims, rather, the Holy Quran demonstrates proof and evidence. Everything it mentions is accompanied by strong and robust proof. Just as there is an attraction to the eloquence and articulacy of the Holy Qur’an, and just as its teachings have rationality and an allurement, in the same way, its proofs are effective.” </a:t>
            </a:r>
          </a:p>
          <a:p>
            <a:endParaRPr lang="en-US" sz="2400" dirty="0">
              <a:latin typeface="Verdana" panose="020B0604030504040204" pitchFamily="34" charset="0"/>
              <a:ea typeface="Verdana" panose="020B0604030504040204" pitchFamily="34" charset="0"/>
            </a:endParaRPr>
          </a:p>
          <a:p>
            <a:pPr algn="r"/>
            <a:r>
              <a:rPr lang="en-US" sz="2400" b="1" i="1" dirty="0">
                <a:latin typeface="Verdana" panose="020B0604030504040204" pitchFamily="34" charset="0"/>
                <a:ea typeface="Verdana" panose="020B0604030504040204" pitchFamily="34" charset="0"/>
              </a:rPr>
              <a:t>(Malfuzat [1984], Vol 3, pp. 243-244)</a:t>
            </a:r>
          </a:p>
        </p:txBody>
      </p:sp>
    </p:spTree>
    <p:extLst>
      <p:ext uri="{BB962C8B-B14F-4D97-AF65-F5344CB8AC3E}">
        <p14:creationId xmlns:p14="http://schemas.microsoft.com/office/powerpoint/2010/main" val="895298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41940</TotalTime>
  <Words>2043</Words>
  <Application>Microsoft Office PowerPoint</Application>
  <PresentationFormat>Widescreen</PresentationFormat>
  <Paragraphs>197</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Founders Grotesk</vt:lpstr>
      <vt:lpstr>Founders Grotesk Condensed</vt:lpstr>
      <vt:lpstr>Founders Grotesk Text</vt:lpstr>
      <vt:lpstr>Jost</vt:lpstr>
      <vt:lpstr>Noto Nastaliq Urdu Medium</vt:lpstr>
      <vt:lpstr>Overpass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Guidance from Promised Messiahas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Program for 40 and over  Tanvir Ahmed</vt:lpstr>
      <vt:lpstr>PowerPoint Presentation</vt:lpstr>
      <vt:lpstr>PowerPoint Presentation</vt:lpstr>
      <vt:lpstr>Swimming Is a tremendous physical and mental workout  Can be substituted with water aerobics or other water exercises  Check out the resources https://www.choosept.com/resources/detail/top-10-exercises-to-do-in-pool</vt:lpstr>
      <vt:lpstr>Health Benefits of Cycling  Great outdoor activity for your entire family You can do it all year around even in very cold and hot weather with proper preparation  and technique Check out the resources  https://www.health.harvard.edu/staying-healthy/the-top-5-benefits-of-cycling</vt:lpstr>
      <vt:lpstr>Yoga</vt:lpstr>
      <vt:lpstr>Is a great physical and mental stress reliever for the entire family  You can garden with a little investment even in a small area  Check the resources  http://thenationshealth.aphapublications.org/content/47/5/17</vt:lpstr>
      <vt:lpstr>Exercise while sitting Some members who are severely limited by illness or age to exercise.  Others find very difficult to find time to exercise Here is the link to resources  https://www.nhs.uk/live-well/exercise/strength-and-flexibility-exercises/sitting-exercises/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Hashir Bukhari</dc:creator>
  <cp:lastModifiedBy>Hashir Bukhari</cp:lastModifiedBy>
  <cp:revision>105</cp:revision>
  <dcterms:created xsi:type="dcterms:W3CDTF">2023-11-12T05:00:41Z</dcterms:created>
  <dcterms:modified xsi:type="dcterms:W3CDTF">2024-03-18T03:46:29Z</dcterms:modified>
</cp:coreProperties>
</file>