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92" r:id="rId4"/>
    <p:sldId id="259" r:id="rId5"/>
    <p:sldId id="278" r:id="rId6"/>
    <p:sldId id="307" r:id="rId7"/>
    <p:sldId id="260" r:id="rId8"/>
    <p:sldId id="299" r:id="rId9"/>
    <p:sldId id="261" r:id="rId10"/>
    <p:sldId id="295" r:id="rId11"/>
    <p:sldId id="265" r:id="rId12"/>
    <p:sldId id="304" r:id="rId13"/>
    <p:sldId id="306" r:id="rId14"/>
    <p:sldId id="290" r:id="rId15"/>
    <p:sldId id="315" r:id="rId16"/>
    <p:sldId id="266" r:id="rId17"/>
    <p:sldId id="300" r:id="rId18"/>
    <p:sldId id="314" r:id="rId19"/>
    <p:sldId id="293" r:id="rId20"/>
    <p:sldId id="308" r:id="rId21"/>
    <p:sldId id="257" r:id="rId22"/>
    <p:sldId id="258" r:id="rId23"/>
    <p:sldId id="310" r:id="rId24"/>
    <p:sldId id="311" r:id="rId25"/>
    <p:sldId id="263" r:id="rId26"/>
    <p:sldId id="264" r:id="rId27"/>
    <p:sldId id="2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0" autoAdjust="0"/>
    <p:restoredTop sz="93673" autoAdjust="0"/>
  </p:normalViewPr>
  <p:slideViewPr>
    <p:cSldViewPr snapToGrid="0">
      <p:cViewPr varScale="1">
        <p:scale>
          <a:sx n="75" d="100"/>
          <a:sy n="75" d="100"/>
        </p:scale>
        <p:origin x="960" y="4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38E26-0BD8-44D4-B397-DA18C42A5428}"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BE690-C820-4497-A1D2-A97500CE639A}" type="slidenum">
              <a:rPr lang="en-US" smtClean="0"/>
              <a:t>‹#›</a:t>
            </a:fld>
            <a:endParaRPr lang="en-US"/>
          </a:p>
        </p:txBody>
      </p:sp>
    </p:spTree>
    <p:extLst>
      <p:ext uri="{BB962C8B-B14F-4D97-AF65-F5344CB8AC3E}">
        <p14:creationId xmlns:p14="http://schemas.microsoft.com/office/powerpoint/2010/main" val="3960913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C6F0-AC34-0F77-B90B-37A2DBC2E5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245E9C-5466-4041-9F7C-299D215D61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A3138-16C2-36DE-F0C6-98E3CA60062E}"/>
              </a:ext>
            </a:extLst>
          </p:cNvPr>
          <p:cNvSpPr>
            <a:spLocks noGrp="1"/>
          </p:cNvSpPr>
          <p:nvPr>
            <p:ph type="dt" sz="half" idx="10"/>
          </p:nvPr>
        </p:nvSpPr>
        <p:spPr/>
        <p:txBody>
          <a:bodyPr/>
          <a:lstStyle/>
          <a:p>
            <a:fld id="{C36BB29B-1C16-4A4E-9BA1-C830A4FD8A2B}" type="datetimeFigureOut">
              <a:rPr lang="en-US" smtClean="0"/>
              <a:t>2/15/2024</a:t>
            </a:fld>
            <a:endParaRPr lang="en-US"/>
          </a:p>
        </p:txBody>
      </p:sp>
      <p:sp>
        <p:nvSpPr>
          <p:cNvPr id="5" name="Footer Placeholder 4">
            <a:extLst>
              <a:ext uri="{FF2B5EF4-FFF2-40B4-BE49-F238E27FC236}">
                <a16:creationId xmlns:a16="http://schemas.microsoft.com/office/drawing/2014/main" id="{B10EB270-D010-35F8-EC51-A4DC1C9CE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E685A-ADD0-120C-FBA4-13380F810822}"/>
              </a:ext>
            </a:extLst>
          </p:cNvPr>
          <p:cNvSpPr>
            <a:spLocks noGrp="1"/>
          </p:cNvSpPr>
          <p:nvPr>
            <p:ph type="sldNum" sz="quarter" idx="12"/>
          </p:nvPr>
        </p:nvSpPr>
        <p:spPr/>
        <p:txBody>
          <a:bodyPr/>
          <a:lstStyle/>
          <a:p>
            <a:fld id="{B4A9E892-88EE-4A3B-B047-90FD39BDC72D}" type="slidenum">
              <a:rPr lang="en-US" smtClean="0"/>
              <a:t>‹#›</a:t>
            </a:fld>
            <a:endParaRPr lang="en-US"/>
          </a:p>
        </p:txBody>
      </p:sp>
      <p:pic>
        <p:nvPicPr>
          <p:cNvPr id="8" name="Picture 7">
            <a:extLst>
              <a:ext uri="{FF2B5EF4-FFF2-40B4-BE49-F238E27FC236}">
                <a16:creationId xmlns:a16="http://schemas.microsoft.com/office/drawing/2014/main" id="{D687CBB3-C617-62F3-3881-0DB283F91221}"/>
              </a:ext>
            </a:extLst>
          </p:cNvPr>
          <p:cNvPicPr>
            <a:picLocks noChangeAspect="1"/>
          </p:cNvPicPr>
          <p:nvPr userDrawn="1"/>
        </p:nvPicPr>
        <p:blipFill>
          <a:blip r:embed="rId2"/>
          <a:stretch>
            <a:fillRect/>
          </a:stretch>
        </p:blipFill>
        <p:spPr>
          <a:xfrm>
            <a:off x="4762" y="4762"/>
            <a:ext cx="12182475" cy="6848475"/>
          </a:xfrm>
          <a:prstGeom prst="rect">
            <a:avLst/>
          </a:prstGeom>
        </p:spPr>
      </p:pic>
    </p:spTree>
    <p:extLst>
      <p:ext uri="{BB962C8B-B14F-4D97-AF65-F5344CB8AC3E}">
        <p14:creationId xmlns:p14="http://schemas.microsoft.com/office/powerpoint/2010/main" val="3758756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549B-B775-3871-1692-970A55DA95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D5400D-F748-AFB4-D3E5-0D294736DE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24D0A-828F-B8B4-B698-0FB9313A0307}"/>
              </a:ext>
            </a:extLst>
          </p:cNvPr>
          <p:cNvSpPr>
            <a:spLocks noGrp="1"/>
          </p:cNvSpPr>
          <p:nvPr>
            <p:ph type="dt" sz="half" idx="10"/>
          </p:nvPr>
        </p:nvSpPr>
        <p:spPr/>
        <p:txBody>
          <a:bodyPr/>
          <a:lstStyle/>
          <a:p>
            <a:fld id="{C36BB29B-1C16-4A4E-9BA1-C830A4FD8A2B}" type="datetimeFigureOut">
              <a:rPr lang="en-US" smtClean="0"/>
              <a:t>2/15/2024</a:t>
            </a:fld>
            <a:endParaRPr lang="en-US"/>
          </a:p>
        </p:txBody>
      </p:sp>
      <p:sp>
        <p:nvSpPr>
          <p:cNvPr id="5" name="Footer Placeholder 4">
            <a:extLst>
              <a:ext uri="{FF2B5EF4-FFF2-40B4-BE49-F238E27FC236}">
                <a16:creationId xmlns:a16="http://schemas.microsoft.com/office/drawing/2014/main" id="{5ED9455D-F883-4B31-BCBB-B6B0E7332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9D055-640B-CC40-ACEE-6CF2DE69DBFD}"/>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43333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F59D57-C883-F0C9-2FEF-92779A980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AA9F27-1C69-0966-8EAC-89278797FC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582BF-2B09-5A73-D504-578E4176B640}"/>
              </a:ext>
            </a:extLst>
          </p:cNvPr>
          <p:cNvSpPr>
            <a:spLocks noGrp="1"/>
          </p:cNvSpPr>
          <p:nvPr>
            <p:ph type="dt" sz="half" idx="10"/>
          </p:nvPr>
        </p:nvSpPr>
        <p:spPr/>
        <p:txBody>
          <a:bodyPr/>
          <a:lstStyle/>
          <a:p>
            <a:fld id="{C36BB29B-1C16-4A4E-9BA1-C830A4FD8A2B}" type="datetimeFigureOut">
              <a:rPr lang="en-US" smtClean="0"/>
              <a:t>2/15/2024</a:t>
            </a:fld>
            <a:endParaRPr lang="en-US"/>
          </a:p>
        </p:txBody>
      </p:sp>
      <p:sp>
        <p:nvSpPr>
          <p:cNvPr id="5" name="Footer Placeholder 4">
            <a:extLst>
              <a:ext uri="{FF2B5EF4-FFF2-40B4-BE49-F238E27FC236}">
                <a16:creationId xmlns:a16="http://schemas.microsoft.com/office/drawing/2014/main" id="{691168B7-D18A-6EA8-E7F1-727130CA1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EA555-8EDF-9B5F-1480-5830803637AD}"/>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200926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035050" y="1035050"/>
            <a:ext cx="10121900" cy="2501900"/>
          </a:xfrm>
          <a:prstGeom prst="rect">
            <a:avLst/>
          </a:prstGeom>
        </p:spPr>
        <p:txBody>
          <a:bodyPr anchor="b"/>
          <a:lstStyle/>
          <a:p>
            <a:r>
              <a:t>Title Text</a:t>
            </a:r>
          </a:p>
        </p:txBody>
      </p:sp>
      <p:sp>
        <p:nvSpPr>
          <p:cNvPr id="12" name="Body Level One…"/>
          <p:cNvSpPr txBox="1">
            <a:spLocks noGrp="1"/>
          </p:cNvSpPr>
          <p:nvPr>
            <p:ph type="body" sz="quarter" idx="1"/>
          </p:nvPr>
        </p:nvSpPr>
        <p:spPr>
          <a:xfrm>
            <a:off x="1035050" y="3530600"/>
            <a:ext cx="10121900" cy="1574800"/>
          </a:xfrm>
          <a:prstGeom prst="rect">
            <a:avLst/>
          </a:prstGeom>
        </p:spPr>
        <p:txBody>
          <a:bodyPr anchor="t"/>
          <a:lstStyle>
            <a:lvl1pPr marL="0" indent="0" algn="ctr">
              <a:spcBef>
                <a:spcPts val="0"/>
              </a:spcBef>
              <a:buClrTx/>
              <a:buSzTx/>
              <a:buNone/>
              <a:defRPr sz="1800">
                <a:latin typeface="Zapfino"/>
                <a:ea typeface="Zapfino"/>
                <a:cs typeface="Zapfino"/>
                <a:sym typeface="Zapfino"/>
              </a:defRPr>
            </a:lvl1pPr>
            <a:lvl2pPr marL="0" indent="0" algn="ctr">
              <a:spcBef>
                <a:spcPts val="0"/>
              </a:spcBef>
              <a:buClrTx/>
              <a:buSzTx/>
              <a:buNone/>
              <a:defRPr sz="1800">
                <a:latin typeface="Zapfino"/>
                <a:ea typeface="Zapfino"/>
                <a:cs typeface="Zapfino"/>
                <a:sym typeface="Zapfino"/>
              </a:defRPr>
            </a:lvl2pPr>
            <a:lvl3pPr marL="0" indent="0" algn="ctr">
              <a:spcBef>
                <a:spcPts val="0"/>
              </a:spcBef>
              <a:buClrTx/>
              <a:buSzTx/>
              <a:buNone/>
              <a:defRPr sz="1800">
                <a:latin typeface="Zapfino"/>
                <a:ea typeface="Zapfino"/>
                <a:cs typeface="Zapfino"/>
                <a:sym typeface="Zapfino"/>
              </a:defRPr>
            </a:lvl3pPr>
            <a:lvl4pPr marL="0" indent="0" algn="ctr">
              <a:spcBef>
                <a:spcPts val="0"/>
              </a:spcBef>
              <a:buClrTx/>
              <a:buSzTx/>
              <a:buNone/>
              <a:defRPr sz="1800">
                <a:latin typeface="Zapfino"/>
                <a:ea typeface="Zapfino"/>
                <a:cs typeface="Zapfino"/>
                <a:sym typeface="Zapfino"/>
              </a:defRPr>
            </a:lvl4pPr>
            <a:lvl5pPr marL="0" indent="0" algn="ctr">
              <a:spcBef>
                <a:spcPts val="0"/>
              </a:spcBef>
              <a:buClrTx/>
              <a:buSzTx/>
              <a:buNone/>
              <a:defRPr sz="18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90633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Wooden spoon in a bowl of risotto"/>
          <p:cNvSpPr>
            <a:spLocks noGrp="1"/>
          </p:cNvSpPr>
          <p:nvPr>
            <p:ph type="pic" idx="21"/>
          </p:nvPr>
        </p:nvSpPr>
        <p:spPr>
          <a:xfrm>
            <a:off x="1279868" y="-804764"/>
            <a:ext cx="9417050" cy="6278038"/>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1035050" y="4394200"/>
            <a:ext cx="10121900" cy="984250"/>
          </a:xfrm>
          <a:prstGeom prst="rect">
            <a:avLst/>
          </a:prstGeom>
        </p:spPr>
        <p:txBody>
          <a:bodyPr/>
          <a:lstStyle/>
          <a:p>
            <a:r>
              <a:t>Title Text</a:t>
            </a:r>
          </a:p>
        </p:txBody>
      </p:sp>
      <p:sp>
        <p:nvSpPr>
          <p:cNvPr id="22" name="Body Level One…"/>
          <p:cNvSpPr txBox="1">
            <a:spLocks noGrp="1"/>
          </p:cNvSpPr>
          <p:nvPr>
            <p:ph type="body" sz="quarter" idx="1"/>
          </p:nvPr>
        </p:nvSpPr>
        <p:spPr>
          <a:xfrm>
            <a:off x="1035050" y="5372100"/>
            <a:ext cx="10121900" cy="984250"/>
          </a:xfrm>
          <a:prstGeom prst="rect">
            <a:avLst/>
          </a:prstGeom>
        </p:spPr>
        <p:txBody>
          <a:bodyPr anchor="t"/>
          <a:lstStyle>
            <a:lvl1pPr marL="0" indent="0" algn="ctr">
              <a:spcBef>
                <a:spcPts val="0"/>
              </a:spcBef>
              <a:buClrTx/>
              <a:buSzTx/>
              <a:buNone/>
              <a:defRPr sz="1800">
                <a:latin typeface="Zapfino"/>
                <a:ea typeface="Zapfino"/>
                <a:cs typeface="Zapfino"/>
                <a:sym typeface="Zapfino"/>
              </a:defRPr>
            </a:lvl1pPr>
            <a:lvl2pPr marL="0" indent="0" algn="ctr">
              <a:spcBef>
                <a:spcPts val="0"/>
              </a:spcBef>
              <a:buClrTx/>
              <a:buSzTx/>
              <a:buNone/>
              <a:defRPr sz="1800">
                <a:latin typeface="Zapfino"/>
                <a:ea typeface="Zapfino"/>
                <a:cs typeface="Zapfino"/>
                <a:sym typeface="Zapfino"/>
              </a:defRPr>
            </a:lvl2pPr>
            <a:lvl3pPr marL="0" indent="0" algn="ctr">
              <a:spcBef>
                <a:spcPts val="0"/>
              </a:spcBef>
              <a:buClrTx/>
              <a:buSzTx/>
              <a:buNone/>
              <a:defRPr sz="1800">
                <a:latin typeface="Zapfino"/>
                <a:ea typeface="Zapfino"/>
                <a:cs typeface="Zapfino"/>
                <a:sym typeface="Zapfino"/>
              </a:defRPr>
            </a:lvl3pPr>
            <a:lvl4pPr marL="0" indent="0" algn="ctr">
              <a:spcBef>
                <a:spcPts val="0"/>
              </a:spcBef>
              <a:buClrTx/>
              <a:buSzTx/>
              <a:buNone/>
              <a:defRPr sz="1800">
                <a:latin typeface="Zapfino"/>
                <a:ea typeface="Zapfino"/>
                <a:cs typeface="Zapfino"/>
                <a:sym typeface="Zapfino"/>
              </a:defRPr>
            </a:lvl4pPr>
            <a:lvl5pPr marL="0" indent="0" algn="ctr">
              <a:spcBef>
                <a:spcPts val="0"/>
              </a:spcBef>
              <a:buClrTx/>
              <a:buSzTx/>
              <a:buNone/>
              <a:defRPr sz="18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736734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035050" y="2178050"/>
            <a:ext cx="10121900" cy="25019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075895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Close-up of a wooden spoon in a bowl of risotto"/>
          <p:cNvSpPr>
            <a:spLocks noGrp="1"/>
          </p:cNvSpPr>
          <p:nvPr>
            <p:ph type="pic" idx="21"/>
          </p:nvPr>
        </p:nvSpPr>
        <p:spPr>
          <a:xfrm>
            <a:off x="4296289" y="411004"/>
            <a:ext cx="9333122" cy="6222077"/>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889000" y="552450"/>
            <a:ext cx="5111750" cy="2679700"/>
          </a:xfrm>
          <a:prstGeom prst="rect">
            <a:avLst/>
          </a:prstGeom>
        </p:spPr>
        <p:txBody>
          <a:bodyPr anchor="b"/>
          <a:lstStyle/>
          <a:p>
            <a:r>
              <a:t>Title Text</a:t>
            </a:r>
          </a:p>
        </p:txBody>
      </p:sp>
      <p:sp>
        <p:nvSpPr>
          <p:cNvPr id="40" name="Body Level One…"/>
          <p:cNvSpPr txBox="1">
            <a:spLocks noGrp="1"/>
          </p:cNvSpPr>
          <p:nvPr>
            <p:ph type="body" sz="quarter" idx="1"/>
          </p:nvPr>
        </p:nvSpPr>
        <p:spPr>
          <a:xfrm>
            <a:off x="889000" y="3365500"/>
            <a:ext cx="5111750" cy="2679700"/>
          </a:xfrm>
          <a:prstGeom prst="rect">
            <a:avLst/>
          </a:prstGeom>
        </p:spPr>
        <p:txBody>
          <a:bodyPr anchor="t"/>
          <a:lstStyle>
            <a:lvl1pPr marL="0" indent="0" algn="ctr">
              <a:spcBef>
                <a:spcPts val="0"/>
              </a:spcBef>
              <a:buClrTx/>
              <a:buSzTx/>
              <a:buNone/>
              <a:defRPr sz="1800">
                <a:latin typeface="Zapfino"/>
                <a:ea typeface="Zapfino"/>
                <a:cs typeface="Zapfino"/>
                <a:sym typeface="Zapfino"/>
              </a:defRPr>
            </a:lvl1pPr>
            <a:lvl2pPr marL="0" indent="0" algn="ctr">
              <a:spcBef>
                <a:spcPts val="0"/>
              </a:spcBef>
              <a:buClrTx/>
              <a:buSzTx/>
              <a:buNone/>
              <a:defRPr sz="1800">
                <a:latin typeface="Zapfino"/>
                <a:ea typeface="Zapfino"/>
                <a:cs typeface="Zapfino"/>
                <a:sym typeface="Zapfino"/>
              </a:defRPr>
            </a:lvl2pPr>
            <a:lvl3pPr marL="0" indent="0" algn="ctr">
              <a:spcBef>
                <a:spcPts val="0"/>
              </a:spcBef>
              <a:buClrTx/>
              <a:buSzTx/>
              <a:buNone/>
              <a:defRPr sz="1800">
                <a:latin typeface="Zapfino"/>
                <a:ea typeface="Zapfino"/>
                <a:cs typeface="Zapfino"/>
                <a:sym typeface="Zapfino"/>
              </a:defRPr>
            </a:lvl3pPr>
            <a:lvl4pPr marL="0" indent="0" algn="ctr">
              <a:spcBef>
                <a:spcPts val="0"/>
              </a:spcBef>
              <a:buClrTx/>
              <a:buSzTx/>
              <a:buNone/>
              <a:defRPr sz="1800">
                <a:latin typeface="Zapfino"/>
                <a:ea typeface="Zapfino"/>
                <a:cs typeface="Zapfino"/>
                <a:sym typeface="Zapfino"/>
              </a:defRPr>
            </a:lvl4pPr>
            <a:lvl5pPr marL="0" indent="0" algn="ctr">
              <a:spcBef>
                <a:spcPts val="0"/>
              </a:spcBef>
              <a:buClrTx/>
              <a:buSzTx/>
              <a:buNone/>
              <a:defRPr sz="18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481022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299310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1035050" y="2127250"/>
            <a:ext cx="10121900" cy="401955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445857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Close-up of pasta with pesto sauce in a white bowl"/>
          <p:cNvSpPr>
            <a:spLocks noGrp="1"/>
          </p:cNvSpPr>
          <p:nvPr>
            <p:ph type="pic" idx="21"/>
          </p:nvPr>
        </p:nvSpPr>
        <p:spPr>
          <a:xfrm>
            <a:off x="6467475" y="1128562"/>
            <a:ext cx="4762500" cy="7158790"/>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035050" y="2127250"/>
            <a:ext cx="5003800" cy="4019550"/>
          </a:xfrm>
          <a:prstGeom prst="rect">
            <a:avLst/>
          </a:prstGeom>
        </p:spPr>
        <p:txBody>
          <a:bodyPr/>
          <a:lstStyle>
            <a:lvl1pPr>
              <a:spcBef>
                <a:spcPts val="1950"/>
              </a:spcBef>
              <a:buBlip>
                <a:blip r:embed="rId2"/>
              </a:buBlip>
            </a:lvl1pPr>
            <a:lvl2pPr>
              <a:spcBef>
                <a:spcPts val="1950"/>
              </a:spcBef>
              <a:buBlip>
                <a:blip r:embed="rId2"/>
              </a:buBlip>
            </a:lvl2pPr>
            <a:lvl3pPr>
              <a:spcBef>
                <a:spcPts val="1950"/>
              </a:spcBef>
              <a:buBlip>
                <a:blip r:embed="rId2"/>
              </a:buBlip>
            </a:lvl3pPr>
            <a:lvl4pPr>
              <a:spcBef>
                <a:spcPts val="1950"/>
              </a:spcBef>
              <a:buBlip>
                <a:blip r:embed="rId2"/>
              </a:buBlip>
            </a:lvl4pPr>
            <a:lvl5pPr>
              <a:spcBef>
                <a:spcPts val="1950"/>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179303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28138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CA38F-1804-5116-C1D2-27E47288C6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0EF1F-B8E0-E2F2-E6A6-92F7E0ED2D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EBCD5-FF4A-CB1B-55BB-237EA2A94FFF}"/>
              </a:ext>
            </a:extLst>
          </p:cNvPr>
          <p:cNvSpPr>
            <a:spLocks noGrp="1"/>
          </p:cNvSpPr>
          <p:nvPr>
            <p:ph type="dt" sz="half" idx="10"/>
          </p:nvPr>
        </p:nvSpPr>
        <p:spPr/>
        <p:txBody>
          <a:bodyPr/>
          <a:lstStyle/>
          <a:p>
            <a:fld id="{C36BB29B-1C16-4A4E-9BA1-C830A4FD8A2B}" type="datetimeFigureOut">
              <a:rPr lang="en-US" smtClean="0"/>
              <a:t>2/15/2024</a:t>
            </a:fld>
            <a:endParaRPr lang="en-US"/>
          </a:p>
        </p:txBody>
      </p:sp>
      <p:sp>
        <p:nvSpPr>
          <p:cNvPr id="5" name="Footer Placeholder 4">
            <a:extLst>
              <a:ext uri="{FF2B5EF4-FFF2-40B4-BE49-F238E27FC236}">
                <a16:creationId xmlns:a16="http://schemas.microsoft.com/office/drawing/2014/main" id="{46EC9158-F543-3170-6B23-F9C8B792C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28F35-1274-0AD4-A2D1-84E811D26723}"/>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3503548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tack of raviolis topped with caramelized onions on a white plate"/>
          <p:cNvSpPr>
            <a:spLocks noGrp="1"/>
          </p:cNvSpPr>
          <p:nvPr>
            <p:ph type="pic" sz="half" idx="21"/>
          </p:nvPr>
        </p:nvSpPr>
        <p:spPr>
          <a:xfrm>
            <a:off x="6826250" y="2305050"/>
            <a:ext cx="4762500" cy="5185834"/>
          </a:xfrm>
          <a:prstGeom prst="rect">
            <a:avLst/>
          </a:prstGeom>
          <a:ln w="9525">
            <a:round/>
          </a:ln>
        </p:spPr>
        <p:txBody>
          <a:bodyPr lIns="91439" tIns="45719" rIns="91439" bIns="45719" anchor="t">
            <a:noAutofit/>
          </a:bodyPr>
          <a:lstStyle/>
          <a:p>
            <a:endParaRPr/>
          </a:p>
        </p:txBody>
      </p:sp>
      <p:sp>
        <p:nvSpPr>
          <p:cNvPr id="84" name="Wooden spoon in a bowl of risotto"/>
          <p:cNvSpPr>
            <a:spLocks noGrp="1"/>
          </p:cNvSpPr>
          <p:nvPr>
            <p:ph type="pic" sz="half" idx="22"/>
          </p:nvPr>
        </p:nvSpPr>
        <p:spPr>
          <a:xfrm>
            <a:off x="6515100" y="315378"/>
            <a:ext cx="5410200" cy="3606801"/>
          </a:xfrm>
          <a:prstGeom prst="rect">
            <a:avLst/>
          </a:prstGeom>
          <a:ln w="9525">
            <a:round/>
          </a:ln>
        </p:spPr>
        <p:txBody>
          <a:bodyPr lIns="91439" tIns="45719" rIns="91439" bIns="45719" anchor="t">
            <a:noAutofit/>
          </a:bodyPr>
          <a:lstStyle/>
          <a:p>
            <a:endParaRPr/>
          </a:p>
        </p:txBody>
      </p:sp>
      <p:sp>
        <p:nvSpPr>
          <p:cNvPr id="85" name="Close-up of pasta with pesto sauce in a white bowl"/>
          <p:cNvSpPr>
            <a:spLocks noGrp="1"/>
          </p:cNvSpPr>
          <p:nvPr>
            <p:ph type="pic" idx="23"/>
          </p:nvPr>
        </p:nvSpPr>
        <p:spPr>
          <a:xfrm>
            <a:off x="603250" y="-977900"/>
            <a:ext cx="6032500" cy="9067800"/>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456568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3800" y="4476750"/>
            <a:ext cx="9810750" cy="425758"/>
          </a:xfrm>
          <a:prstGeom prst="rect">
            <a:avLst/>
          </a:prstGeom>
        </p:spPr>
        <p:txBody>
          <a:bodyPr anchor="t">
            <a:spAutoFit/>
          </a:bodyPr>
          <a:lstStyle>
            <a:lvl1pPr marL="0" indent="0" algn="ctr">
              <a:spcBef>
                <a:spcPts val="0"/>
              </a:spcBef>
              <a:buClrTx/>
              <a:buSzTx/>
              <a:buNone/>
              <a:defRPr sz="2100"/>
            </a:lvl1pPr>
          </a:lstStyle>
          <a:p>
            <a:r>
              <a:t>–Johnny Appleseed</a:t>
            </a:r>
          </a:p>
        </p:txBody>
      </p:sp>
      <p:sp>
        <p:nvSpPr>
          <p:cNvPr id="94" name="“Type a quote here.”"/>
          <p:cNvSpPr txBox="1">
            <a:spLocks noGrp="1"/>
          </p:cNvSpPr>
          <p:nvPr>
            <p:ph type="body" sz="quarter" idx="22"/>
          </p:nvPr>
        </p:nvSpPr>
        <p:spPr>
          <a:xfrm>
            <a:off x="1193800" y="2967738"/>
            <a:ext cx="9810750" cy="548868"/>
          </a:xfrm>
          <a:prstGeom prst="rect">
            <a:avLst/>
          </a:prstGeom>
        </p:spPr>
        <p:txBody>
          <a:bodyPr>
            <a:spAutoFit/>
          </a:bodyPr>
          <a:lstStyle>
            <a:lvl1pPr marL="0" indent="0" algn="ctr">
              <a:spcBef>
                <a:spcPts val="1700"/>
              </a:spcBef>
              <a:buClrTx/>
              <a:buSzTx/>
              <a:buNone/>
              <a:defRPr sz="29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517820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 name="Wooden spoon in a bowl of risotto"/>
          <p:cNvSpPr>
            <a:spLocks noGrp="1"/>
          </p:cNvSpPr>
          <p:nvPr>
            <p:ph type="pic" idx="21"/>
          </p:nvPr>
        </p:nvSpPr>
        <p:spPr>
          <a:xfrm>
            <a:off x="-200678" y="-233046"/>
            <a:ext cx="12429073" cy="8286050"/>
          </a:xfrm>
          <a:prstGeom prst="rect">
            <a:avLst/>
          </a:prstGeom>
          <a:ln w="25400"/>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322657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811143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B91EE-7766-668E-823A-4B444025CD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2BD2B-EAAA-A462-D6C4-89CEDC914D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FC1081-C4E9-82FE-5A44-5E05F8513B94}"/>
              </a:ext>
            </a:extLst>
          </p:cNvPr>
          <p:cNvSpPr>
            <a:spLocks noGrp="1"/>
          </p:cNvSpPr>
          <p:nvPr>
            <p:ph type="dt" sz="half" idx="10"/>
          </p:nvPr>
        </p:nvSpPr>
        <p:spPr/>
        <p:txBody>
          <a:bodyPr/>
          <a:lstStyle/>
          <a:p>
            <a:fld id="{C36BB29B-1C16-4A4E-9BA1-C830A4FD8A2B}" type="datetimeFigureOut">
              <a:rPr lang="en-US" smtClean="0"/>
              <a:t>2/15/2024</a:t>
            </a:fld>
            <a:endParaRPr lang="en-US"/>
          </a:p>
        </p:txBody>
      </p:sp>
      <p:sp>
        <p:nvSpPr>
          <p:cNvPr id="5" name="Footer Placeholder 4">
            <a:extLst>
              <a:ext uri="{FF2B5EF4-FFF2-40B4-BE49-F238E27FC236}">
                <a16:creationId xmlns:a16="http://schemas.microsoft.com/office/drawing/2014/main" id="{4FE1AACC-2224-F903-9742-70BDC11AF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9C65CD-6C96-244F-0898-84EF93CD851F}"/>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3021981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87FC7-EE51-1855-C9E0-E2CDE41E77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1D3B1-FC57-ED9E-2E22-8A2B092E08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D9414A-CB54-F7FE-C797-8CF0007F90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8CFFF8-4BE4-A185-F6E5-24C3B9CCF7A2}"/>
              </a:ext>
            </a:extLst>
          </p:cNvPr>
          <p:cNvSpPr>
            <a:spLocks noGrp="1"/>
          </p:cNvSpPr>
          <p:nvPr>
            <p:ph type="dt" sz="half" idx="10"/>
          </p:nvPr>
        </p:nvSpPr>
        <p:spPr/>
        <p:txBody>
          <a:bodyPr/>
          <a:lstStyle/>
          <a:p>
            <a:fld id="{C36BB29B-1C16-4A4E-9BA1-C830A4FD8A2B}" type="datetimeFigureOut">
              <a:rPr lang="en-US" smtClean="0"/>
              <a:t>2/15/2024</a:t>
            </a:fld>
            <a:endParaRPr lang="en-US"/>
          </a:p>
        </p:txBody>
      </p:sp>
      <p:sp>
        <p:nvSpPr>
          <p:cNvPr id="6" name="Footer Placeholder 5">
            <a:extLst>
              <a:ext uri="{FF2B5EF4-FFF2-40B4-BE49-F238E27FC236}">
                <a16:creationId xmlns:a16="http://schemas.microsoft.com/office/drawing/2014/main" id="{18CD5A3C-A4FB-41F4-9227-F11482DE44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00900-DDC9-2C5B-2C6D-F37C01CFB8EE}"/>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2177786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7299C-53AA-1565-8F81-DA5208C7E3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847ED-8B4B-9998-F87A-7BCF969CD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C54B0-D06B-124D-7FF2-BBB648EB7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ADB6D9-F533-D467-651E-ED61DF61FF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842944-0E69-68D3-81A7-66EA0A5274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FB8F2B-C321-1B79-D86B-24917D564FD0}"/>
              </a:ext>
            </a:extLst>
          </p:cNvPr>
          <p:cNvSpPr>
            <a:spLocks noGrp="1"/>
          </p:cNvSpPr>
          <p:nvPr>
            <p:ph type="dt" sz="half" idx="10"/>
          </p:nvPr>
        </p:nvSpPr>
        <p:spPr/>
        <p:txBody>
          <a:bodyPr/>
          <a:lstStyle/>
          <a:p>
            <a:fld id="{C36BB29B-1C16-4A4E-9BA1-C830A4FD8A2B}" type="datetimeFigureOut">
              <a:rPr lang="en-US" smtClean="0"/>
              <a:t>2/15/2024</a:t>
            </a:fld>
            <a:endParaRPr lang="en-US"/>
          </a:p>
        </p:txBody>
      </p:sp>
      <p:sp>
        <p:nvSpPr>
          <p:cNvPr id="8" name="Footer Placeholder 7">
            <a:extLst>
              <a:ext uri="{FF2B5EF4-FFF2-40B4-BE49-F238E27FC236}">
                <a16:creationId xmlns:a16="http://schemas.microsoft.com/office/drawing/2014/main" id="{BCB6BB66-8039-877F-B0C0-5FF3D9A660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C54BFE-EC36-1D7D-DB83-69C5D6EC8832}"/>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196128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3256-FD6D-95DD-72FE-0B82A0DC91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2DE16-84F8-D106-52D2-8EB9431597F3}"/>
              </a:ext>
            </a:extLst>
          </p:cNvPr>
          <p:cNvSpPr>
            <a:spLocks noGrp="1"/>
          </p:cNvSpPr>
          <p:nvPr>
            <p:ph type="dt" sz="half" idx="10"/>
          </p:nvPr>
        </p:nvSpPr>
        <p:spPr/>
        <p:txBody>
          <a:bodyPr/>
          <a:lstStyle/>
          <a:p>
            <a:fld id="{C36BB29B-1C16-4A4E-9BA1-C830A4FD8A2B}" type="datetimeFigureOut">
              <a:rPr lang="en-US" smtClean="0"/>
              <a:t>2/15/2024</a:t>
            </a:fld>
            <a:endParaRPr lang="en-US"/>
          </a:p>
        </p:txBody>
      </p:sp>
      <p:sp>
        <p:nvSpPr>
          <p:cNvPr id="4" name="Footer Placeholder 3">
            <a:extLst>
              <a:ext uri="{FF2B5EF4-FFF2-40B4-BE49-F238E27FC236}">
                <a16:creationId xmlns:a16="http://schemas.microsoft.com/office/drawing/2014/main" id="{CFF391BE-F2BF-B35C-EB4E-4CB54BA039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CE04D9-4520-465C-493E-423C282B77B5}"/>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107135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BF3C5-CC24-CEE2-1E5F-9731C290F03D}"/>
              </a:ext>
            </a:extLst>
          </p:cNvPr>
          <p:cNvSpPr>
            <a:spLocks noGrp="1"/>
          </p:cNvSpPr>
          <p:nvPr>
            <p:ph type="dt" sz="half" idx="10"/>
          </p:nvPr>
        </p:nvSpPr>
        <p:spPr/>
        <p:txBody>
          <a:bodyPr/>
          <a:lstStyle/>
          <a:p>
            <a:fld id="{C36BB29B-1C16-4A4E-9BA1-C830A4FD8A2B}" type="datetimeFigureOut">
              <a:rPr lang="en-US" smtClean="0"/>
              <a:t>2/15/2024</a:t>
            </a:fld>
            <a:endParaRPr lang="en-US"/>
          </a:p>
        </p:txBody>
      </p:sp>
      <p:sp>
        <p:nvSpPr>
          <p:cNvPr id="3" name="Footer Placeholder 2">
            <a:extLst>
              <a:ext uri="{FF2B5EF4-FFF2-40B4-BE49-F238E27FC236}">
                <a16:creationId xmlns:a16="http://schemas.microsoft.com/office/drawing/2014/main" id="{EEE20D67-452D-6A6A-B201-5A03316FC8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B9FC72-48EF-3B34-5FC5-6D9096DE0E22}"/>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3749108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6C79A-CFEB-3151-248F-07923FE76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53CF52-9675-FD86-320F-ADC93B7DD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D6DCF0-AA61-73C0-BBF2-D59464ED5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B0012A-2C3C-5CF6-7ADF-378F986417E7}"/>
              </a:ext>
            </a:extLst>
          </p:cNvPr>
          <p:cNvSpPr>
            <a:spLocks noGrp="1"/>
          </p:cNvSpPr>
          <p:nvPr>
            <p:ph type="dt" sz="half" idx="10"/>
          </p:nvPr>
        </p:nvSpPr>
        <p:spPr/>
        <p:txBody>
          <a:bodyPr/>
          <a:lstStyle/>
          <a:p>
            <a:fld id="{C36BB29B-1C16-4A4E-9BA1-C830A4FD8A2B}" type="datetimeFigureOut">
              <a:rPr lang="en-US" smtClean="0"/>
              <a:t>2/15/2024</a:t>
            </a:fld>
            <a:endParaRPr lang="en-US"/>
          </a:p>
        </p:txBody>
      </p:sp>
      <p:sp>
        <p:nvSpPr>
          <p:cNvPr id="6" name="Footer Placeholder 5">
            <a:extLst>
              <a:ext uri="{FF2B5EF4-FFF2-40B4-BE49-F238E27FC236}">
                <a16:creationId xmlns:a16="http://schemas.microsoft.com/office/drawing/2014/main" id="{7418DB62-01C4-0555-EFF5-AD1C61B01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CA108-E13C-1EF6-9910-6DC815EF1527}"/>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46124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20550-7063-E0E3-C21F-ED2ED966B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346F84-D6DD-7385-E962-52CED8AFA1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997D22-393F-6A30-B4D3-8D6778EF1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2F41FD-4EF0-D53E-12AC-759DBA00F355}"/>
              </a:ext>
            </a:extLst>
          </p:cNvPr>
          <p:cNvSpPr>
            <a:spLocks noGrp="1"/>
          </p:cNvSpPr>
          <p:nvPr>
            <p:ph type="dt" sz="half" idx="10"/>
          </p:nvPr>
        </p:nvSpPr>
        <p:spPr/>
        <p:txBody>
          <a:bodyPr/>
          <a:lstStyle/>
          <a:p>
            <a:fld id="{C36BB29B-1C16-4A4E-9BA1-C830A4FD8A2B}" type="datetimeFigureOut">
              <a:rPr lang="en-US" smtClean="0"/>
              <a:t>2/15/2024</a:t>
            </a:fld>
            <a:endParaRPr lang="en-US"/>
          </a:p>
        </p:txBody>
      </p:sp>
      <p:sp>
        <p:nvSpPr>
          <p:cNvPr id="6" name="Footer Placeholder 5">
            <a:extLst>
              <a:ext uri="{FF2B5EF4-FFF2-40B4-BE49-F238E27FC236}">
                <a16:creationId xmlns:a16="http://schemas.microsoft.com/office/drawing/2014/main" id="{8718C146-A6F6-B16E-83F7-DE91A0CBB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354D3-7A2A-8A0C-669E-07747E5CFF50}"/>
              </a:ext>
            </a:extLst>
          </p:cNvPr>
          <p:cNvSpPr>
            <a:spLocks noGrp="1"/>
          </p:cNvSpPr>
          <p:nvPr>
            <p:ph type="sldNum" sz="quarter" idx="12"/>
          </p:nvPr>
        </p:nvSpPr>
        <p:spPr/>
        <p:txBody>
          <a:bodyPr/>
          <a:lstStyle/>
          <a:p>
            <a:fld id="{B4A9E892-88EE-4A3B-B047-90FD39BDC72D}" type="slidenum">
              <a:rPr lang="en-US" smtClean="0"/>
              <a:t>‹#›</a:t>
            </a:fld>
            <a:endParaRPr lang="en-US"/>
          </a:p>
        </p:txBody>
      </p:sp>
    </p:spTree>
    <p:extLst>
      <p:ext uri="{BB962C8B-B14F-4D97-AF65-F5344CB8AC3E}">
        <p14:creationId xmlns:p14="http://schemas.microsoft.com/office/powerpoint/2010/main" val="14785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BA2E74-1E01-47CF-97D9-8076019C4D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E30DBC-1E34-90A2-9D3A-83F779A0A7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83D87-167B-F00B-9039-C1D57DBC47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BB29B-1C16-4A4E-9BA1-C830A4FD8A2B}" type="datetimeFigureOut">
              <a:rPr lang="en-US" smtClean="0"/>
              <a:t>2/15/2024</a:t>
            </a:fld>
            <a:endParaRPr lang="en-US"/>
          </a:p>
        </p:txBody>
      </p:sp>
      <p:sp>
        <p:nvSpPr>
          <p:cNvPr id="5" name="Footer Placeholder 4">
            <a:extLst>
              <a:ext uri="{FF2B5EF4-FFF2-40B4-BE49-F238E27FC236}">
                <a16:creationId xmlns:a16="http://schemas.microsoft.com/office/drawing/2014/main" id="{75E4E5DD-0985-B3D6-9638-6CE735106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5D2E24-3F16-DE58-37C8-B0E13E9223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9E892-88EE-4A3B-B047-90FD39BDC72D}" type="slidenum">
              <a:rPr lang="en-US" smtClean="0"/>
              <a:t>‹#›</a:t>
            </a:fld>
            <a:endParaRPr lang="en-US"/>
          </a:p>
        </p:txBody>
      </p:sp>
    </p:spTree>
    <p:extLst>
      <p:ext uri="{BB962C8B-B14F-4D97-AF65-F5344CB8AC3E}">
        <p14:creationId xmlns:p14="http://schemas.microsoft.com/office/powerpoint/2010/main" val="1744088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035050" y="660400"/>
            <a:ext cx="10121900" cy="553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035050" y="400050"/>
            <a:ext cx="10121900" cy="166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5977627" y="6570743"/>
            <a:ext cx="285335" cy="287258"/>
          </a:xfrm>
          <a:prstGeom prst="rect">
            <a:avLst/>
          </a:prstGeom>
          <a:ln w="12700">
            <a:miter lim="400000"/>
          </a:ln>
        </p:spPr>
        <p:txBody>
          <a:bodyPr wrap="none" lIns="50800" tIns="50800" rIns="50800" bIns="50800" anchor="b">
            <a:spAutoFit/>
          </a:bodyPr>
          <a:lstStyle>
            <a:lvl1pPr>
              <a:defRPr sz="1200" b="1">
                <a:solidFill>
                  <a:srgbClr val="51573F"/>
                </a:solidFill>
              </a:defRPr>
            </a:lvl1pPr>
          </a:lstStyle>
          <a:p>
            <a:fld id="{86CB4B4D-7CA3-9044-876B-883B54F8677D}" type="slidenum">
              <a:t>‹#›</a:t>
            </a:fld>
            <a:endParaRPr/>
          </a:p>
        </p:txBody>
      </p:sp>
    </p:spTree>
    <p:extLst>
      <p:ext uri="{BB962C8B-B14F-4D97-AF65-F5344CB8AC3E}">
        <p14:creationId xmlns:p14="http://schemas.microsoft.com/office/powerpoint/2010/main" val="60830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txStyles>
    <p:titleStyle>
      <a:lvl1pPr marL="0" marR="0" indent="0" algn="ctr" defTabSz="412750" rtl="0" latinLnBrk="0">
        <a:lnSpc>
          <a:spcPct val="100000"/>
        </a:lnSpc>
        <a:spcBef>
          <a:spcPts val="0"/>
        </a:spcBef>
        <a:spcAft>
          <a:spcPts val="0"/>
        </a:spcAft>
        <a:buClr>
          <a:srgbClr val="9A7865"/>
        </a:buClr>
        <a:buSzTx/>
        <a:buFontTx/>
        <a:buNone/>
        <a:tabLst/>
        <a:defRPr sz="5300" b="0" i="0" u="none" strike="noStrike" cap="none" spc="0" baseline="0">
          <a:solidFill>
            <a:srgbClr val="85604A"/>
          </a:solidFill>
          <a:uFillTx/>
          <a:latin typeface="+mn-lt"/>
          <a:ea typeface="+mn-ea"/>
          <a:cs typeface="+mn-cs"/>
          <a:sym typeface="Didot"/>
        </a:defRPr>
      </a:lvl1pPr>
      <a:lvl2pPr marL="0" marR="0" indent="0" algn="ctr" defTabSz="412750" rtl="0" latinLnBrk="0">
        <a:lnSpc>
          <a:spcPct val="100000"/>
        </a:lnSpc>
        <a:spcBef>
          <a:spcPts val="0"/>
        </a:spcBef>
        <a:spcAft>
          <a:spcPts val="0"/>
        </a:spcAft>
        <a:buClr>
          <a:srgbClr val="9A7865"/>
        </a:buClr>
        <a:buSzTx/>
        <a:buFontTx/>
        <a:buNone/>
        <a:tabLst/>
        <a:defRPr sz="5300" b="0" i="0" u="none" strike="noStrike" cap="none" spc="0" baseline="0">
          <a:solidFill>
            <a:srgbClr val="85604A"/>
          </a:solidFill>
          <a:uFillTx/>
          <a:latin typeface="+mn-lt"/>
          <a:ea typeface="+mn-ea"/>
          <a:cs typeface="+mn-cs"/>
          <a:sym typeface="Didot"/>
        </a:defRPr>
      </a:lvl2pPr>
      <a:lvl3pPr marL="0" marR="0" indent="0" algn="ctr" defTabSz="412750" rtl="0" latinLnBrk="0">
        <a:lnSpc>
          <a:spcPct val="100000"/>
        </a:lnSpc>
        <a:spcBef>
          <a:spcPts val="0"/>
        </a:spcBef>
        <a:spcAft>
          <a:spcPts val="0"/>
        </a:spcAft>
        <a:buClr>
          <a:srgbClr val="9A7865"/>
        </a:buClr>
        <a:buSzTx/>
        <a:buFontTx/>
        <a:buNone/>
        <a:tabLst/>
        <a:defRPr sz="5300" b="0" i="0" u="none" strike="noStrike" cap="none" spc="0" baseline="0">
          <a:solidFill>
            <a:srgbClr val="85604A"/>
          </a:solidFill>
          <a:uFillTx/>
          <a:latin typeface="+mn-lt"/>
          <a:ea typeface="+mn-ea"/>
          <a:cs typeface="+mn-cs"/>
          <a:sym typeface="Didot"/>
        </a:defRPr>
      </a:lvl3pPr>
      <a:lvl4pPr marL="0" marR="0" indent="0" algn="ctr" defTabSz="412750" rtl="0" latinLnBrk="0">
        <a:lnSpc>
          <a:spcPct val="100000"/>
        </a:lnSpc>
        <a:spcBef>
          <a:spcPts val="0"/>
        </a:spcBef>
        <a:spcAft>
          <a:spcPts val="0"/>
        </a:spcAft>
        <a:buClr>
          <a:srgbClr val="9A7865"/>
        </a:buClr>
        <a:buSzTx/>
        <a:buFontTx/>
        <a:buNone/>
        <a:tabLst/>
        <a:defRPr sz="5300" b="0" i="0" u="none" strike="noStrike" cap="none" spc="0" baseline="0">
          <a:solidFill>
            <a:srgbClr val="85604A"/>
          </a:solidFill>
          <a:uFillTx/>
          <a:latin typeface="+mn-lt"/>
          <a:ea typeface="+mn-ea"/>
          <a:cs typeface="+mn-cs"/>
          <a:sym typeface="Didot"/>
        </a:defRPr>
      </a:lvl4pPr>
      <a:lvl5pPr marL="0" marR="0" indent="0" algn="ctr" defTabSz="412750" rtl="0" latinLnBrk="0">
        <a:lnSpc>
          <a:spcPct val="100000"/>
        </a:lnSpc>
        <a:spcBef>
          <a:spcPts val="0"/>
        </a:spcBef>
        <a:spcAft>
          <a:spcPts val="0"/>
        </a:spcAft>
        <a:buClr>
          <a:srgbClr val="9A7865"/>
        </a:buClr>
        <a:buSzTx/>
        <a:buFontTx/>
        <a:buNone/>
        <a:tabLst/>
        <a:defRPr sz="5300" b="0" i="0" u="none" strike="noStrike" cap="none" spc="0" baseline="0">
          <a:solidFill>
            <a:srgbClr val="85604A"/>
          </a:solidFill>
          <a:uFillTx/>
          <a:latin typeface="+mn-lt"/>
          <a:ea typeface="+mn-ea"/>
          <a:cs typeface="+mn-cs"/>
          <a:sym typeface="Didot"/>
        </a:defRPr>
      </a:lvl5pPr>
      <a:lvl6pPr marL="0" marR="0" indent="0" algn="ctr" defTabSz="412750" rtl="0" latinLnBrk="0">
        <a:lnSpc>
          <a:spcPct val="100000"/>
        </a:lnSpc>
        <a:spcBef>
          <a:spcPts val="0"/>
        </a:spcBef>
        <a:spcAft>
          <a:spcPts val="0"/>
        </a:spcAft>
        <a:buClr>
          <a:srgbClr val="9A7865"/>
        </a:buClr>
        <a:buSzTx/>
        <a:buFontTx/>
        <a:buNone/>
        <a:tabLst/>
        <a:defRPr sz="5300" b="0" i="0" u="none" strike="noStrike" cap="none" spc="0" baseline="0">
          <a:solidFill>
            <a:srgbClr val="85604A"/>
          </a:solidFill>
          <a:uFillTx/>
          <a:latin typeface="+mn-lt"/>
          <a:ea typeface="+mn-ea"/>
          <a:cs typeface="+mn-cs"/>
          <a:sym typeface="Didot"/>
        </a:defRPr>
      </a:lvl6pPr>
      <a:lvl7pPr marL="0" marR="0" indent="0" algn="ctr" defTabSz="412750" rtl="0" latinLnBrk="0">
        <a:lnSpc>
          <a:spcPct val="100000"/>
        </a:lnSpc>
        <a:spcBef>
          <a:spcPts val="0"/>
        </a:spcBef>
        <a:spcAft>
          <a:spcPts val="0"/>
        </a:spcAft>
        <a:buClr>
          <a:srgbClr val="9A7865"/>
        </a:buClr>
        <a:buSzTx/>
        <a:buFontTx/>
        <a:buNone/>
        <a:tabLst/>
        <a:defRPr sz="5300" b="0" i="0" u="none" strike="noStrike" cap="none" spc="0" baseline="0">
          <a:solidFill>
            <a:srgbClr val="85604A"/>
          </a:solidFill>
          <a:uFillTx/>
          <a:latin typeface="+mn-lt"/>
          <a:ea typeface="+mn-ea"/>
          <a:cs typeface="+mn-cs"/>
          <a:sym typeface="Didot"/>
        </a:defRPr>
      </a:lvl7pPr>
      <a:lvl8pPr marL="0" marR="0" indent="0" algn="ctr" defTabSz="412750" rtl="0" latinLnBrk="0">
        <a:lnSpc>
          <a:spcPct val="100000"/>
        </a:lnSpc>
        <a:spcBef>
          <a:spcPts val="0"/>
        </a:spcBef>
        <a:spcAft>
          <a:spcPts val="0"/>
        </a:spcAft>
        <a:buClr>
          <a:srgbClr val="9A7865"/>
        </a:buClr>
        <a:buSzTx/>
        <a:buFontTx/>
        <a:buNone/>
        <a:tabLst/>
        <a:defRPr sz="5300" b="0" i="0" u="none" strike="noStrike" cap="none" spc="0" baseline="0">
          <a:solidFill>
            <a:srgbClr val="85604A"/>
          </a:solidFill>
          <a:uFillTx/>
          <a:latin typeface="+mn-lt"/>
          <a:ea typeface="+mn-ea"/>
          <a:cs typeface="+mn-cs"/>
          <a:sym typeface="Didot"/>
        </a:defRPr>
      </a:lvl8pPr>
      <a:lvl9pPr marL="0" marR="0" indent="0" algn="ctr" defTabSz="412750" rtl="0" latinLnBrk="0">
        <a:lnSpc>
          <a:spcPct val="100000"/>
        </a:lnSpc>
        <a:spcBef>
          <a:spcPts val="0"/>
        </a:spcBef>
        <a:spcAft>
          <a:spcPts val="0"/>
        </a:spcAft>
        <a:buClr>
          <a:srgbClr val="9A7865"/>
        </a:buClr>
        <a:buSzTx/>
        <a:buFontTx/>
        <a:buNone/>
        <a:tabLst/>
        <a:defRPr sz="5300" b="0" i="0" u="none" strike="noStrike" cap="none" spc="0" baseline="0">
          <a:solidFill>
            <a:srgbClr val="85604A"/>
          </a:solidFill>
          <a:uFillTx/>
          <a:latin typeface="+mn-lt"/>
          <a:ea typeface="+mn-ea"/>
          <a:cs typeface="+mn-cs"/>
          <a:sym typeface="Didot"/>
        </a:defRPr>
      </a:lvl9pPr>
    </p:titleStyle>
    <p:bodyStyle>
      <a:lvl1pPr marL="285750" marR="0" indent="-285750" algn="l" defTabSz="412750" rtl="0" latinLnBrk="0">
        <a:lnSpc>
          <a:spcPct val="100000"/>
        </a:lnSpc>
        <a:spcBef>
          <a:spcPts val="2250"/>
        </a:spcBef>
        <a:spcAft>
          <a:spcPts val="0"/>
        </a:spcAft>
        <a:buClr>
          <a:srgbClr val="9A7865"/>
        </a:buClr>
        <a:buSzPct val="40000"/>
        <a:buFontTx/>
        <a:buBlip>
          <a:blip r:embed="rId15"/>
        </a:buBlip>
        <a:tabLst/>
        <a:defRPr sz="2500" b="0" i="0" u="none" strike="noStrike" cap="none" spc="0" baseline="0">
          <a:solidFill>
            <a:srgbClr val="625B48"/>
          </a:solidFill>
          <a:uFillTx/>
          <a:latin typeface="+mn-lt"/>
          <a:ea typeface="+mn-ea"/>
          <a:cs typeface="+mn-cs"/>
          <a:sym typeface="Didot"/>
        </a:defRPr>
      </a:lvl1pPr>
      <a:lvl2pPr marL="571500" marR="0" indent="-285750" algn="l" defTabSz="412750" rtl="0" latinLnBrk="0">
        <a:lnSpc>
          <a:spcPct val="100000"/>
        </a:lnSpc>
        <a:spcBef>
          <a:spcPts val="2250"/>
        </a:spcBef>
        <a:spcAft>
          <a:spcPts val="0"/>
        </a:spcAft>
        <a:buClr>
          <a:srgbClr val="9A7865"/>
        </a:buClr>
        <a:buSzPct val="40000"/>
        <a:buFontTx/>
        <a:buBlip>
          <a:blip r:embed="rId15"/>
        </a:buBlip>
        <a:tabLst/>
        <a:defRPr sz="2500" b="0" i="0" u="none" strike="noStrike" cap="none" spc="0" baseline="0">
          <a:solidFill>
            <a:srgbClr val="625B48"/>
          </a:solidFill>
          <a:uFillTx/>
          <a:latin typeface="+mn-lt"/>
          <a:ea typeface="+mn-ea"/>
          <a:cs typeface="+mn-cs"/>
          <a:sym typeface="Didot"/>
        </a:defRPr>
      </a:lvl2pPr>
      <a:lvl3pPr marL="857250" marR="0" indent="-285750" algn="l" defTabSz="412750" rtl="0" latinLnBrk="0">
        <a:lnSpc>
          <a:spcPct val="100000"/>
        </a:lnSpc>
        <a:spcBef>
          <a:spcPts val="2250"/>
        </a:spcBef>
        <a:spcAft>
          <a:spcPts val="0"/>
        </a:spcAft>
        <a:buClr>
          <a:srgbClr val="9A7865"/>
        </a:buClr>
        <a:buSzPct val="40000"/>
        <a:buFontTx/>
        <a:buBlip>
          <a:blip r:embed="rId15"/>
        </a:buBlip>
        <a:tabLst/>
        <a:defRPr sz="2500" b="0" i="0" u="none" strike="noStrike" cap="none" spc="0" baseline="0">
          <a:solidFill>
            <a:srgbClr val="625B48"/>
          </a:solidFill>
          <a:uFillTx/>
          <a:latin typeface="+mn-lt"/>
          <a:ea typeface="+mn-ea"/>
          <a:cs typeface="+mn-cs"/>
          <a:sym typeface="Didot"/>
        </a:defRPr>
      </a:lvl3pPr>
      <a:lvl4pPr marL="1143000" marR="0" indent="-285750" algn="l" defTabSz="412750" rtl="0" latinLnBrk="0">
        <a:lnSpc>
          <a:spcPct val="100000"/>
        </a:lnSpc>
        <a:spcBef>
          <a:spcPts val="2250"/>
        </a:spcBef>
        <a:spcAft>
          <a:spcPts val="0"/>
        </a:spcAft>
        <a:buClr>
          <a:srgbClr val="9A7865"/>
        </a:buClr>
        <a:buSzPct val="40000"/>
        <a:buFontTx/>
        <a:buBlip>
          <a:blip r:embed="rId15"/>
        </a:buBlip>
        <a:tabLst/>
        <a:defRPr sz="2500" b="0" i="0" u="none" strike="noStrike" cap="none" spc="0" baseline="0">
          <a:solidFill>
            <a:srgbClr val="625B48"/>
          </a:solidFill>
          <a:uFillTx/>
          <a:latin typeface="+mn-lt"/>
          <a:ea typeface="+mn-ea"/>
          <a:cs typeface="+mn-cs"/>
          <a:sym typeface="Didot"/>
        </a:defRPr>
      </a:lvl4pPr>
      <a:lvl5pPr marL="1428750" marR="0" indent="-285750" algn="l" defTabSz="412750" rtl="0" latinLnBrk="0">
        <a:lnSpc>
          <a:spcPct val="100000"/>
        </a:lnSpc>
        <a:spcBef>
          <a:spcPts val="2250"/>
        </a:spcBef>
        <a:spcAft>
          <a:spcPts val="0"/>
        </a:spcAft>
        <a:buClr>
          <a:srgbClr val="9A7865"/>
        </a:buClr>
        <a:buSzPct val="40000"/>
        <a:buFontTx/>
        <a:buBlip>
          <a:blip r:embed="rId15"/>
        </a:buBlip>
        <a:tabLst/>
        <a:defRPr sz="2500" b="0" i="0" u="none" strike="noStrike" cap="none" spc="0" baseline="0">
          <a:solidFill>
            <a:srgbClr val="625B48"/>
          </a:solidFill>
          <a:uFillTx/>
          <a:latin typeface="+mn-lt"/>
          <a:ea typeface="+mn-ea"/>
          <a:cs typeface="+mn-cs"/>
          <a:sym typeface="Didot"/>
        </a:defRPr>
      </a:lvl5pPr>
      <a:lvl6pPr marL="1714500" marR="0" indent="-285750" algn="l" defTabSz="412750" rtl="0" latinLnBrk="0">
        <a:lnSpc>
          <a:spcPct val="100000"/>
        </a:lnSpc>
        <a:spcBef>
          <a:spcPts val="2250"/>
        </a:spcBef>
        <a:spcAft>
          <a:spcPts val="0"/>
        </a:spcAft>
        <a:buClr>
          <a:srgbClr val="9A7865"/>
        </a:buClr>
        <a:buSzPct val="40000"/>
        <a:buFontTx/>
        <a:buBlip>
          <a:blip r:embed="rId15"/>
        </a:buBlip>
        <a:tabLst/>
        <a:defRPr sz="2500" b="0" i="0" u="none" strike="noStrike" cap="none" spc="0" baseline="0">
          <a:solidFill>
            <a:srgbClr val="625B48"/>
          </a:solidFill>
          <a:uFillTx/>
          <a:latin typeface="+mn-lt"/>
          <a:ea typeface="+mn-ea"/>
          <a:cs typeface="+mn-cs"/>
          <a:sym typeface="Didot"/>
        </a:defRPr>
      </a:lvl6pPr>
      <a:lvl7pPr marL="2000250" marR="0" indent="-285750" algn="l" defTabSz="412750" rtl="0" latinLnBrk="0">
        <a:lnSpc>
          <a:spcPct val="100000"/>
        </a:lnSpc>
        <a:spcBef>
          <a:spcPts val="2250"/>
        </a:spcBef>
        <a:spcAft>
          <a:spcPts val="0"/>
        </a:spcAft>
        <a:buClr>
          <a:srgbClr val="9A7865"/>
        </a:buClr>
        <a:buSzPct val="40000"/>
        <a:buFontTx/>
        <a:buBlip>
          <a:blip r:embed="rId15"/>
        </a:buBlip>
        <a:tabLst/>
        <a:defRPr sz="2500" b="0" i="0" u="none" strike="noStrike" cap="none" spc="0" baseline="0">
          <a:solidFill>
            <a:srgbClr val="625B48"/>
          </a:solidFill>
          <a:uFillTx/>
          <a:latin typeface="+mn-lt"/>
          <a:ea typeface="+mn-ea"/>
          <a:cs typeface="+mn-cs"/>
          <a:sym typeface="Didot"/>
        </a:defRPr>
      </a:lvl7pPr>
      <a:lvl8pPr marL="2286000" marR="0" indent="-285750" algn="l" defTabSz="412750" rtl="0" latinLnBrk="0">
        <a:lnSpc>
          <a:spcPct val="100000"/>
        </a:lnSpc>
        <a:spcBef>
          <a:spcPts val="2250"/>
        </a:spcBef>
        <a:spcAft>
          <a:spcPts val="0"/>
        </a:spcAft>
        <a:buClr>
          <a:srgbClr val="9A7865"/>
        </a:buClr>
        <a:buSzPct val="40000"/>
        <a:buFontTx/>
        <a:buBlip>
          <a:blip r:embed="rId15"/>
        </a:buBlip>
        <a:tabLst/>
        <a:defRPr sz="2500" b="0" i="0" u="none" strike="noStrike" cap="none" spc="0" baseline="0">
          <a:solidFill>
            <a:srgbClr val="625B48"/>
          </a:solidFill>
          <a:uFillTx/>
          <a:latin typeface="+mn-lt"/>
          <a:ea typeface="+mn-ea"/>
          <a:cs typeface="+mn-cs"/>
          <a:sym typeface="Didot"/>
        </a:defRPr>
      </a:lvl8pPr>
      <a:lvl9pPr marL="2571750" marR="0" indent="-285750" algn="l" defTabSz="412750" rtl="0" latinLnBrk="0">
        <a:lnSpc>
          <a:spcPct val="100000"/>
        </a:lnSpc>
        <a:spcBef>
          <a:spcPts val="2250"/>
        </a:spcBef>
        <a:spcAft>
          <a:spcPts val="0"/>
        </a:spcAft>
        <a:buClr>
          <a:srgbClr val="9A7865"/>
        </a:buClr>
        <a:buSzPct val="40000"/>
        <a:buFontTx/>
        <a:buBlip>
          <a:blip r:embed="rId15"/>
        </a:buBlip>
        <a:tabLst/>
        <a:defRPr sz="2500" b="0" i="0" u="none" strike="noStrike" cap="none" spc="0" baseline="0">
          <a:solidFill>
            <a:srgbClr val="625B48"/>
          </a:solidFill>
          <a:uFillTx/>
          <a:latin typeface="+mn-lt"/>
          <a:ea typeface="+mn-ea"/>
          <a:cs typeface="+mn-cs"/>
          <a:sym typeface="Didot"/>
        </a:defRPr>
      </a:lvl9pPr>
    </p:bodyStyle>
    <p:otherStyle>
      <a:lvl1pPr marL="0" marR="0" indent="0" algn="ctr" defTabSz="412750" latinLnBrk="0">
        <a:lnSpc>
          <a:spcPct val="100000"/>
        </a:lnSpc>
        <a:spcBef>
          <a:spcPts val="0"/>
        </a:spcBef>
        <a:spcAft>
          <a:spcPts val="0"/>
        </a:spcAft>
        <a:buClr>
          <a:srgbClr val="9A7865"/>
        </a:buClr>
        <a:buSzTx/>
        <a:buFontTx/>
        <a:buNone/>
        <a:tabLst/>
        <a:defRPr sz="1200" b="1" i="0" u="none" strike="noStrike" cap="none" spc="0" baseline="0">
          <a:solidFill>
            <a:schemeClr val="tx1"/>
          </a:solidFill>
          <a:uFillTx/>
          <a:latin typeface="+mn-lt"/>
          <a:ea typeface="+mn-ea"/>
          <a:cs typeface="+mn-cs"/>
          <a:sym typeface="Didot"/>
        </a:defRPr>
      </a:lvl1pPr>
      <a:lvl2pPr marL="0" marR="0" indent="114300" algn="ctr" defTabSz="412750" latinLnBrk="0">
        <a:lnSpc>
          <a:spcPct val="100000"/>
        </a:lnSpc>
        <a:spcBef>
          <a:spcPts val="0"/>
        </a:spcBef>
        <a:spcAft>
          <a:spcPts val="0"/>
        </a:spcAft>
        <a:buClr>
          <a:srgbClr val="9A7865"/>
        </a:buClr>
        <a:buSzTx/>
        <a:buFontTx/>
        <a:buNone/>
        <a:tabLst/>
        <a:defRPr sz="1200" b="1" i="0" u="none" strike="noStrike" cap="none" spc="0" baseline="0">
          <a:solidFill>
            <a:schemeClr val="tx1"/>
          </a:solidFill>
          <a:uFillTx/>
          <a:latin typeface="+mn-lt"/>
          <a:ea typeface="+mn-ea"/>
          <a:cs typeface="+mn-cs"/>
          <a:sym typeface="Didot"/>
        </a:defRPr>
      </a:lvl2pPr>
      <a:lvl3pPr marL="0" marR="0" indent="228600" algn="ctr" defTabSz="412750" latinLnBrk="0">
        <a:lnSpc>
          <a:spcPct val="100000"/>
        </a:lnSpc>
        <a:spcBef>
          <a:spcPts val="0"/>
        </a:spcBef>
        <a:spcAft>
          <a:spcPts val="0"/>
        </a:spcAft>
        <a:buClr>
          <a:srgbClr val="9A7865"/>
        </a:buClr>
        <a:buSzTx/>
        <a:buFontTx/>
        <a:buNone/>
        <a:tabLst/>
        <a:defRPr sz="1200" b="1" i="0" u="none" strike="noStrike" cap="none" spc="0" baseline="0">
          <a:solidFill>
            <a:schemeClr val="tx1"/>
          </a:solidFill>
          <a:uFillTx/>
          <a:latin typeface="+mn-lt"/>
          <a:ea typeface="+mn-ea"/>
          <a:cs typeface="+mn-cs"/>
          <a:sym typeface="Didot"/>
        </a:defRPr>
      </a:lvl3pPr>
      <a:lvl4pPr marL="0" marR="0" indent="342900" algn="ctr" defTabSz="412750" latinLnBrk="0">
        <a:lnSpc>
          <a:spcPct val="100000"/>
        </a:lnSpc>
        <a:spcBef>
          <a:spcPts val="0"/>
        </a:spcBef>
        <a:spcAft>
          <a:spcPts val="0"/>
        </a:spcAft>
        <a:buClr>
          <a:srgbClr val="9A7865"/>
        </a:buClr>
        <a:buSzTx/>
        <a:buFontTx/>
        <a:buNone/>
        <a:tabLst/>
        <a:defRPr sz="1200" b="1" i="0" u="none" strike="noStrike" cap="none" spc="0" baseline="0">
          <a:solidFill>
            <a:schemeClr val="tx1"/>
          </a:solidFill>
          <a:uFillTx/>
          <a:latin typeface="+mn-lt"/>
          <a:ea typeface="+mn-ea"/>
          <a:cs typeface="+mn-cs"/>
          <a:sym typeface="Didot"/>
        </a:defRPr>
      </a:lvl4pPr>
      <a:lvl5pPr marL="0" marR="0" indent="457200" algn="ctr" defTabSz="412750" latinLnBrk="0">
        <a:lnSpc>
          <a:spcPct val="100000"/>
        </a:lnSpc>
        <a:spcBef>
          <a:spcPts val="0"/>
        </a:spcBef>
        <a:spcAft>
          <a:spcPts val="0"/>
        </a:spcAft>
        <a:buClr>
          <a:srgbClr val="9A7865"/>
        </a:buClr>
        <a:buSzTx/>
        <a:buFontTx/>
        <a:buNone/>
        <a:tabLst/>
        <a:defRPr sz="1200" b="1" i="0" u="none" strike="noStrike" cap="none" spc="0" baseline="0">
          <a:solidFill>
            <a:schemeClr val="tx1"/>
          </a:solidFill>
          <a:uFillTx/>
          <a:latin typeface="+mn-lt"/>
          <a:ea typeface="+mn-ea"/>
          <a:cs typeface="+mn-cs"/>
          <a:sym typeface="Didot"/>
        </a:defRPr>
      </a:lvl5pPr>
      <a:lvl6pPr marL="0" marR="0" indent="571500" algn="ctr" defTabSz="412750" latinLnBrk="0">
        <a:lnSpc>
          <a:spcPct val="100000"/>
        </a:lnSpc>
        <a:spcBef>
          <a:spcPts val="0"/>
        </a:spcBef>
        <a:spcAft>
          <a:spcPts val="0"/>
        </a:spcAft>
        <a:buClr>
          <a:srgbClr val="9A7865"/>
        </a:buClr>
        <a:buSzTx/>
        <a:buFontTx/>
        <a:buNone/>
        <a:tabLst/>
        <a:defRPr sz="1200" b="1" i="0" u="none" strike="noStrike" cap="none" spc="0" baseline="0">
          <a:solidFill>
            <a:schemeClr val="tx1"/>
          </a:solidFill>
          <a:uFillTx/>
          <a:latin typeface="+mn-lt"/>
          <a:ea typeface="+mn-ea"/>
          <a:cs typeface="+mn-cs"/>
          <a:sym typeface="Didot"/>
        </a:defRPr>
      </a:lvl6pPr>
      <a:lvl7pPr marL="0" marR="0" indent="685800" algn="ctr" defTabSz="412750" latinLnBrk="0">
        <a:lnSpc>
          <a:spcPct val="100000"/>
        </a:lnSpc>
        <a:spcBef>
          <a:spcPts val="0"/>
        </a:spcBef>
        <a:spcAft>
          <a:spcPts val="0"/>
        </a:spcAft>
        <a:buClr>
          <a:srgbClr val="9A7865"/>
        </a:buClr>
        <a:buSzTx/>
        <a:buFontTx/>
        <a:buNone/>
        <a:tabLst/>
        <a:defRPr sz="1200" b="1" i="0" u="none" strike="noStrike" cap="none" spc="0" baseline="0">
          <a:solidFill>
            <a:schemeClr val="tx1"/>
          </a:solidFill>
          <a:uFillTx/>
          <a:latin typeface="+mn-lt"/>
          <a:ea typeface="+mn-ea"/>
          <a:cs typeface="+mn-cs"/>
          <a:sym typeface="Didot"/>
        </a:defRPr>
      </a:lvl7pPr>
      <a:lvl8pPr marL="0" marR="0" indent="800100" algn="ctr" defTabSz="412750" latinLnBrk="0">
        <a:lnSpc>
          <a:spcPct val="100000"/>
        </a:lnSpc>
        <a:spcBef>
          <a:spcPts val="0"/>
        </a:spcBef>
        <a:spcAft>
          <a:spcPts val="0"/>
        </a:spcAft>
        <a:buClr>
          <a:srgbClr val="9A7865"/>
        </a:buClr>
        <a:buSzTx/>
        <a:buFontTx/>
        <a:buNone/>
        <a:tabLst/>
        <a:defRPr sz="1200" b="1" i="0" u="none" strike="noStrike" cap="none" spc="0" baseline="0">
          <a:solidFill>
            <a:schemeClr val="tx1"/>
          </a:solidFill>
          <a:uFillTx/>
          <a:latin typeface="+mn-lt"/>
          <a:ea typeface="+mn-ea"/>
          <a:cs typeface="+mn-cs"/>
          <a:sym typeface="Didot"/>
        </a:defRPr>
      </a:lvl8pPr>
      <a:lvl9pPr marL="0" marR="0" indent="914400" algn="ctr" defTabSz="412750" latinLnBrk="0">
        <a:lnSpc>
          <a:spcPct val="100000"/>
        </a:lnSpc>
        <a:spcBef>
          <a:spcPts val="0"/>
        </a:spcBef>
        <a:spcAft>
          <a:spcPts val="0"/>
        </a:spcAft>
        <a:buClr>
          <a:srgbClr val="9A7865"/>
        </a:buClr>
        <a:buSzTx/>
        <a:buFontTx/>
        <a:buNone/>
        <a:tabLst/>
        <a:defRPr sz="1200" b="1" i="0" u="none" strike="noStrike" cap="none" spc="0" baseline="0">
          <a:solidFill>
            <a:schemeClr val="tx1"/>
          </a:solidFill>
          <a:uFillTx/>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alislam.org/quran/5:65" TargetMode="External"/><Relationship Id="rId2" Type="http://schemas.openxmlformats.org/officeDocument/2006/relationships/hyperlink" Target="https://www.alislam.org/quran/2:61" TargetMode="External"/><Relationship Id="rId1" Type="http://schemas.openxmlformats.org/officeDocument/2006/relationships/slideLayout" Target="../slideLayouts/slideLayout1.xml"/><Relationship Id="rId6" Type="http://schemas.openxmlformats.org/officeDocument/2006/relationships/hyperlink" Target="https://www.alislam.org/quran/app/25:64" TargetMode="External"/><Relationship Id="rId5" Type="http://schemas.openxmlformats.org/officeDocument/2006/relationships/hyperlink" Target="https://www.alislam.org/quran/7:86" TargetMode="External"/><Relationship Id="rId4" Type="http://schemas.openxmlformats.org/officeDocument/2006/relationships/hyperlink" Target="https://www.alislam.org/quran/7:5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embed/YZuZ3DkTS9s?autoplay=1" TargetMode="Externa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insanelygoodrecipes.com/high-fiber-breakfast-recipes/" TargetMode="External"/><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hyperlink" Target="https://www.altaqwa.us/registration/"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C0D308-BA68-6158-B8EC-8811DDF319B4}"/>
              </a:ext>
            </a:extLst>
          </p:cNvPr>
          <p:cNvSpPr txBox="1"/>
          <p:nvPr/>
        </p:nvSpPr>
        <p:spPr>
          <a:xfrm>
            <a:off x="1628775" y="1698755"/>
            <a:ext cx="8823030" cy="2800767"/>
          </a:xfrm>
          <a:prstGeom prst="rect">
            <a:avLst/>
          </a:prstGeom>
          <a:noFill/>
        </p:spPr>
        <p:txBody>
          <a:bodyPr wrap="square">
            <a:spAutoFit/>
          </a:bodyPr>
          <a:lstStyle/>
          <a:p>
            <a:pPr algn="ctr"/>
            <a:r>
              <a:rPr lang="en-US" sz="2800" b="1" dirty="0">
                <a:latin typeface="Verdana" panose="020B0604030504040204" pitchFamily="34" charset="0"/>
                <a:ea typeface="Verdana" panose="020B0604030504040204" pitchFamily="34" charset="0"/>
              </a:rPr>
              <a:t>Majlis Ansārullāh </a:t>
            </a:r>
          </a:p>
          <a:p>
            <a:pPr algn="ctr"/>
            <a:r>
              <a:rPr lang="en-US" sz="2800" b="1" dirty="0">
                <a:latin typeface="Verdana" panose="020B0604030504040204" pitchFamily="34" charset="0"/>
                <a:ea typeface="Verdana" panose="020B0604030504040204" pitchFamily="34" charset="0"/>
              </a:rPr>
              <a:t>Monthly Meeting </a:t>
            </a:r>
          </a:p>
          <a:p>
            <a:pPr algn="ctr"/>
            <a:endParaRPr lang="en-US" sz="2800" b="1" dirty="0">
              <a:latin typeface="Verdana" panose="020B0604030504040204" pitchFamily="34" charset="0"/>
              <a:ea typeface="Verdana" panose="020B0604030504040204" pitchFamily="34" charset="0"/>
            </a:endParaRPr>
          </a:p>
          <a:p>
            <a:pPr algn="ctr"/>
            <a:r>
              <a:rPr lang="en-US" sz="2800" b="1" dirty="0">
                <a:latin typeface="Verdana" panose="020B0604030504040204" pitchFamily="34" charset="0"/>
                <a:ea typeface="Verdana" panose="020B0604030504040204" pitchFamily="34" charset="0"/>
              </a:rPr>
              <a:t>March 2024</a:t>
            </a:r>
          </a:p>
          <a:p>
            <a:pPr algn="ctr"/>
            <a:endParaRPr lang="en-US" sz="3200" b="1" dirty="0">
              <a:latin typeface="Verdana" panose="020B0604030504040204" pitchFamily="34" charset="0"/>
              <a:ea typeface="Verdana" panose="020B0604030504040204" pitchFamily="34" charset="0"/>
            </a:endParaRPr>
          </a:p>
          <a:p>
            <a:pPr algn="ctr"/>
            <a:r>
              <a:rPr lang="en-US" sz="3200" b="1" dirty="0">
                <a:latin typeface="Verdana" panose="020B0604030504040204" pitchFamily="34" charset="0"/>
                <a:ea typeface="Verdana" panose="020B0604030504040204" pitchFamily="34" charset="0"/>
              </a:rPr>
              <a:t>Does Holy Quran Promote Violence?</a:t>
            </a:r>
          </a:p>
        </p:txBody>
      </p:sp>
      <p:sp>
        <p:nvSpPr>
          <p:cNvPr id="9" name="TextBox 8">
            <a:extLst>
              <a:ext uri="{FF2B5EF4-FFF2-40B4-BE49-F238E27FC236}">
                <a16:creationId xmlns:a16="http://schemas.microsoft.com/office/drawing/2014/main" id="{A9C38198-1256-211A-7F8A-15E87EFD4AFD}"/>
              </a:ext>
            </a:extLst>
          </p:cNvPr>
          <p:cNvSpPr txBox="1"/>
          <p:nvPr/>
        </p:nvSpPr>
        <p:spPr>
          <a:xfrm>
            <a:off x="3162300" y="5808880"/>
            <a:ext cx="6096000" cy="430887"/>
          </a:xfrm>
          <a:prstGeom prst="rect">
            <a:avLst/>
          </a:prstGeom>
          <a:noFill/>
        </p:spPr>
        <p:txBody>
          <a:bodyPr wrap="square">
            <a:spAutoFit/>
          </a:bodyPr>
          <a:lstStyle/>
          <a:p>
            <a:pPr algn="ctr"/>
            <a:r>
              <a:rPr lang="en-US" sz="1050" dirty="0">
                <a:latin typeface="Verdana" panose="020B0604030504040204" pitchFamily="34" charset="0"/>
                <a:ea typeface="Verdana" panose="020B0604030504040204" pitchFamily="34" charset="0"/>
              </a:rPr>
              <a:t>This slide deck contains images licensed for the purpose of this presentation only. </a:t>
            </a:r>
          </a:p>
          <a:p>
            <a:pPr algn="ctr"/>
            <a:r>
              <a:rPr lang="en-US" sz="1050" dirty="0">
                <a:latin typeface="Verdana" panose="020B0604030504040204" pitchFamily="34" charset="0"/>
                <a:ea typeface="Verdana" panose="020B0604030504040204" pitchFamily="34" charset="0"/>
              </a:rPr>
              <a:t>No one is permitted to use the images for any other use, without prior permission. </a:t>
            </a:r>
          </a:p>
        </p:txBody>
      </p:sp>
    </p:spTree>
    <p:extLst>
      <p:ext uri="{BB962C8B-B14F-4D97-AF65-F5344CB8AC3E}">
        <p14:creationId xmlns:p14="http://schemas.microsoft.com/office/powerpoint/2010/main" val="314293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2FD23-ADE2-FBE2-D14D-72F672B06510}"/>
              </a:ext>
            </a:extLst>
          </p:cNvPr>
          <p:cNvPicPr>
            <a:picLocks noChangeAspect="1"/>
          </p:cNvPicPr>
          <p:nvPr/>
        </p:nvPicPr>
        <p:blipFill>
          <a:blip r:embed="rId2"/>
          <a:stretch>
            <a:fillRect/>
          </a:stretch>
        </p:blipFill>
        <p:spPr>
          <a:xfrm>
            <a:off x="6556325" y="1263839"/>
            <a:ext cx="5410935" cy="1837463"/>
          </a:xfrm>
          <a:prstGeom prst="rect">
            <a:avLst/>
          </a:prstGeom>
        </p:spPr>
      </p:pic>
      <p:sp>
        <p:nvSpPr>
          <p:cNvPr id="11" name="TextBox 10">
            <a:extLst>
              <a:ext uri="{FF2B5EF4-FFF2-40B4-BE49-F238E27FC236}">
                <a16:creationId xmlns:a16="http://schemas.microsoft.com/office/drawing/2014/main" id="{68DC4A3E-8174-2037-C79E-A6421C077613}"/>
              </a:ext>
            </a:extLst>
          </p:cNvPr>
          <p:cNvSpPr txBox="1"/>
          <p:nvPr/>
        </p:nvSpPr>
        <p:spPr>
          <a:xfrm>
            <a:off x="313005" y="1178484"/>
            <a:ext cx="6315175" cy="2246769"/>
          </a:xfrm>
          <a:prstGeom prst="rect">
            <a:avLst/>
          </a:prstGeom>
          <a:noFill/>
        </p:spPr>
        <p:txBody>
          <a:bodyPr wrap="square">
            <a:spAutoFit/>
          </a:bodyPr>
          <a:lstStyle/>
          <a:p>
            <a:r>
              <a:rPr lang="en-US" sz="2000" b="0" i="0" dirty="0">
                <a:effectLst/>
                <a:latin typeface="Verdana" panose="020B0604030504040204" pitchFamily="34" charset="0"/>
                <a:ea typeface="Verdana" panose="020B0604030504040204" pitchFamily="34" charset="0"/>
              </a:rPr>
              <a:t>Excepting those of the idolaters with whom you have entered into a treaty and who have not </a:t>
            </a:r>
            <a:r>
              <a:rPr lang="en-US" sz="2000" b="0" i="1" dirty="0">
                <a:effectLst/>
                <a:latin typeface="Verdana" panose="020B0604030504040204" pitchFamily="34" charset="0"/>
                <a:ea typeface="Verdana" panose="020B0604030504040204" pitchFamily="34" charset="0"/>
              </a:rPr>
              <a:t>subsequently</a:t>
            </a:r>
            <a:r>
              <a:rPr lang="en-US" sz="2000" b="0" i="0" dirty="0">
                <a:effectLst/>
                <a:latin typeface="Verdana" panose="020B0604030504040204" pitchFamily="34" charset="0"/>
                <a:ea typeface="Verdana" panose="020B0604030504040204" pitchFamily="34" charset="0"/>
              </a:rPr>
              <a:t> failed you in anything nor aided anyone against you. So, fulfil to these the treaty </a:t>
            </a:r>
            <a:r>
              <a:rPr lang="en-US" sz="2000" b="0" i="1" dirty="0">
                <a:effectLst/>
                <a:latin typeface="Verdana" panose="020B0604030504040204" pitchFamily="34" charset="0"/>
                <a:ea typeface="Verdana" panose="020B0604030504040204" pitchFamily="34" charset="0"/>
              </a:rPr>
              <a:t>you have</a:t>
            </a:r>
            <a:r>
              <a:rPr lang="en-US" sz="2000" b="0" i="0" dirty="0">
                <a:effectLst/>
                <a:latin typeface="Verdana" panose="020B0604030504040204" pitchFamily="34" charset="0"/>
                <a:ea typeface="Verdana" panose="020B0604030504040204" pitchFamily="34" charset="0"/>
              </a:rPr>
              <a:t> made with them till their term. Surely, Allah loves those who are righteous.</a:t>
            </a:r>
          </a:p>
          <a:p>
            <a:pPr algn="r"/>
            <a:r>
              <a:rPr lang="en-US" sz="2000" b="1" i="1" dirty="0">
                <a:latin typeface="Verdana" panose="020B0604030504040204" pitchFamily="34" charset="0"/>
                <a:ea typeface="Verdana" panose="020B0604030504040204" pitchFamily="34" charset="0"/>
              </a:rPr>
              <a:t>Chapter 9, Verse 4</a:t>
            </a:r>
          </a:p>
        </p:txBody>
      </p:sp>
      <p:pic>
        <p:nvPicPr>
          <p:cNvPr id="13" name="Picture 12">
            <a:extLst>
              <a:ext uri="{FF2B5EF4-FFF2-40B4-BE49-F238E27FC236}">
                <a16:creationId xmlns:a16="http://schemas.microsoft.com/office/drawing/2014/main" id="{F8686315-DECE-C63D-EA8D-D84181E10B03}"/>
              </a:ext>
            </a:extLst>
          </p:cNvPr>
          <p:cNvPicPr>
            <a:picLocks noChangeAspect="1"/>
          </p:cNvPicPr>
          <p:nvPr/>
        </p:nvPicPr>
        <p:blipFill>
          <a:blip r:embed="rId3"/>
          <a:stretch>
            <a:fillRect/>
          </a:stretch>
        </p:blipFill>
        <p:spPr>
          <a:xfrm>
            <a:off x="6556325" y="3839502"/>
            <a:ext cx="5424891" cy="1837463"/>
          </a:xfrm>
          <a:prstGeom prst="rect">
            <a:avLst/>
          </a:prstGeom>
        </p:spPr>
      </p:pic>
      <p:sp>
        <p:nvSpPr>
          <p:cNvPr id="15" name="TextBox 14">
            <a:extLst>
              <a:ext uri="{FF2B5EF4-FFF2-40B4-BE49-F238E27FC236}">
                <a16:creationId xmlns:a16="http://schemas.microsoft.com/office/drawing/2014/main" id="{71DDA923-6AF9-845C-B376-43FC1CB5B4A9}"/>
              </a:ext>
            </a:extLst>
          </p:cNvPr>
          <p:cNvSpPr txBox="1"/>
          <p:nvPr/>
        </p:nvSpPr>
        <p:spPr>
          <a:xfrm>
            <a:off x="313005" y="3843249"/>
            <a:ext cx="6111240" cy="2246769"/>
          </a:xfrm>
          <a:prstGeom prst="rect">
            <a:avLst/>
          </a:prstGeom>
          <a:noFill/>
        </p:spPr>
        <p:txBody>
          <a:bodyPr wrap="square">
            <a:spAutoFit/>
          </a:bodyPr>
          <a:lstStyle>
            <a:defPPr>
              <a:defRPr lang="en-US"/>
            </a:defPPr>
            <a:lvl1pPr>
              <a:defRPr sz="2000" b="0" i="0">
                <a:effectLst/>
                <a:latin typeface="Jost"/>
              </a:defRPr>
            </a:lvl1pPr>
          </a:lstStyle>
          <a:p>
            <a:r>
              <a:rPr lang="en-US" dirty="0">
                <a:latin typeface="Verdana" panose="020B0604030504040204" pitchFamily="34" charset="0"/>
                <a:ea typeface="Verdana" panose="020B0604030504040204" pitchFamily="34" charset="0"/>
              </a:rPr>
              <a:t>How can there be a treaty of these idolaters with Allah and His Messenger, except those with whom you entered into a treaty at the Sacred Mosque? So, as long as they stand true to you, stand true to them. Surely, Allah loves those who are righteous.</a:t>
            </a:r>
          </a:p>
          <a:p>
            <a:pPr algn="r"/>
            <a:r>
              <a:rPr lang="en-US" sz="2000" b="1" i="1" dirty="0">
                <a:latin typeface="Verdana" panose="020B0604030504040204" pitchFamily="34" charset="0"/>
                <a:ea typeface="Verdana" panose="020B0604030504040204" pitchFamily="34" charset="0"/>
              </a:rPr>
              <a:t>Chapter 9, Verse 7</a:t>
            </a:r>
          </a:p>
        </p:txBody>
      </p:sp>
      <p:sp>
        <p:nvSpPr>
          <p:cNvPr id="2" name="TextBox 1">
            <a:extLst>
              <a:ext uri="{FF2B5EF4-FFF2-40B4-BE49-F238E27FC236}">
                <a16:creationId xmlns:a16="http://schemas.microsoft.com/office/drawing/2014/main" id="{BBC8CF9C-BC2C-D449-FE33-E696B3AD7666}"/>
              </a:ext>
            </a:extLst>
          </p:cNvPr>
          <p:cNvSpPr txBox="1"/>
          <p:nvPr/>
        </p:nvSpPr>
        <p:spPr>
          <a:xfrm>
            <a:off x="3850640" y="244762"/>
            <a:ext cx="8235950" cy="523220"/>
          </a:xfrm>
          <a:prstGeom prst="rect">
            <a:avLst/>
          </a:prstGeom>
          <a:noFill/>
        </p:spPr>
        <p:txBody>
          <a:bodyPr wrap="square">
            <a:spAutoFit/>
          </a:bodyPr>
          <a:lstStyle>
            <a:defPPr>
              <a:defRPr lang="en-US"/>
            </a:defPPr>
            <a:lvl1pPr algn="r">
              <a:defRPr sz="2800" b="1">
                <a:solidFill>
                  <a:schemeClr val="bg1"/>
                </a:solidFill>
                <a:latin typeface="Verdana" panose="020B0604030504040204" pitchFamily="34" charset="0"/>
                <a:ea typeface="Verdana" panose="020B0604030504040204" pitchFamily="34" charset="0"/>
              </a:defRPr>
            </a:lvl1pPr>
          </a:lstStyle>
          <a:p>
            <a:r>
              <a:rPr lang="en-US" dirty="0"/>
              <a:t>Verses for Protection of the Non-Guilty </a:t>
            </a:r>
          </a:p>
        </p:txBody>
      </p:sp>
    </p:spTree>
    <p:extLst>
      <p:ext uri="{BB962C8B-B14F-4D97-AF65-F5344CB8AC3E}">
        <p14:creationId xmlns:p14="http://schemas.microsoft.com/office/powerpoint/2010/main" val="3426388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71AF5D-4C4C-0467-512C-DA111DAC04A6}"/>
              </a:ext>
            </a:extLst>
          </p:cNvPr>
          <p:cNvSpPr txBox="1"/>
          <p:nvPr/>
        </p:nvSpPr>
        <p:spPr>
          <a:xfrm>
            <a:off x="5208104" y="282060"/>
            <a:ext cx="6888646"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The Holy Quran against violence</a:t>
            </a:r>
          </a:p>
        </p:txBody>
      </p:sp>
      <p:sp>
        <p:nvSpPr>
          <p:cNvPr id="2" name="TextBox 1">
            <a:extLst>
              <a:ext uri="{FF2B5EF4-FFF2-40B4-BE49-F238E27FC236}">
                <a16:creationId xmlns:a16="http://schemas.microsoft.com/office/drawing/2014/main" id="{2BA12E5B-5215-30B4-3B07-153C83EF4B1A}"/>
              </a:ext>
            </a:extLst>
          </p:cNvPr>
          <p:cNvSpPr txBox="1"/>
          <p:nvPr/>
        </p:nvSpPr>
        <p:spPr>
          <a:xfrm>
            <a:off x="477520" y="1351508"/>
            <a:ext cx="11451839" cy="4893647"/>
          </a:xfrm>
          <a:prstGeom prst="rect">
            <a:avLst/>
          </a:prstGeom>
          <a:noFill/>
        </p:spPr>
        <p:txBody>
          <a:bodyPr wrap="square">
            <a:spAutoFit/>
          </a:bodyPr>
          <a:lstStyle/>
          <a:p>
            <a:pPr algn="l"/>
            <a:r>
              <a:rPr lang="en-US" sz="2400" dirty="0">
                <a:solidFill>
                  <a:srgbClr val="212529"/>
                </a:solidFill>
                <a:latin typeface="-apple-system"/>
              </a:rPr>
              <a:t>I</a:t>
            </a:r>
            <a:r>
              <a:rPr lang="en-US" sz="2400" b="0" i="0" u="none" strike="noStrike" dirty="0">
                <a:solidFill>
                  <a:srgbClr val="212529"/>
                </a:solidFill>
                <a:effectLst/>
                <a:latin typeface="-apple-system"/>
              </a:rPr>
              <a:t>n chapter 16, verse 91 of the Holy Quran, where Allah the Almighty says:</a:t>
            </a:r>
          </a:p>
          <a:p>
            <a:pPr algn="l"/>
            <a:r>
              <a:rPr lang="en-US" sz="2400" b="0" i="1" u="none" strike="noStrike" dirty="0">
                <a:solidFill>
                  <a:srgbClr val="212529"/>
                </a:solidFill>
                <a:effectLst/>
                <a:latin typeface="-apple-system"/>
              </a:rPr>
              <a:t>“</a:t>
            </a:r>
            <a:r>
              <a:rPr lang="en-US" sz="2400" b="0" i="0" u="none" strike="noStrike" dirty="0">
                <a:solidFill>
                  <a:srgbClr val="212529"/>
                </a:solidFill>
                <a:effectLst/>
                <a:latin typeface="-apple-system"/>
              </a:rPr>
              <a:t>Verily, Allah enjoins justice, and the doing of good to others; and giving like kindred…”</a:t>
            </a:r>
          </a:p>
          <a:p>
            <a:pPr algn="l"/>
            <a:endParaRPr lang="en-US" sz="2400" b="0" i="0" u="none" strike="noStrike" dirty="0">
              <a:solidFill>
                <a:srgbClr val="212529"/>
              </a:solidFill>
              <a:effectLst/>
              <a:latin typeface="-apple-system"/>
            </a:endParaRPr>
          </a:p>
          <a:p>
            <a:pPr algn="l"/>
            <a:r>
              <a:rPr lang="en-US" sz="2400" b="0" i="0" u="none" strike="noStrike" dirty="0">
                <a:solidFill>
                  <a:srgbClr val="212529"/>
                </a:solidFill>
                <a:effectLst/>
                <a:latin typeface="-apple-system"/>
              </a:rPr>
              <a:t>Hence, the Quran does not only call upon Muslims to be fair and just, but rather it has established a far higher standard of treating others. Where Allah the Almighty says, “</a:t>
            </a:r>
            <a:r>
              <a:rPr lang="en-US" sz="2400" b="0" i="1" u="none" strike="noStrike" dirty="0">
                <a:solidFill>
                  <a:srgbClr val="212529"/>
                </a:solidFill>
                <a:effectLst/>
                <a:latin typeface="-apple-system"/>
              </a:rPr>
              <a:t>giving like kindred</a:t>
            </a:r>
            <a:r>
              <a:rPr lang="en-US" sz="2400" b="0" i="0" u="none" strike="noStrike" dirty="0">
                <a:solidFill>
                  <a:srgbClr val="212529"/>
                </a:solidFill>
                <a:effectLst/>
                <a:latin typeface="-apple-system"/>
              </a:rPr>
              <a:t>”, He requires a believer to favor others and to always desire the very best for them. It requires Muslims to treat all other people like their close family members. It obliges that they strive to love others, without any desire for reward, just as a mother selflessly loves her child. Furthermore, the Quran does not say that a Muslim should treat only their fellow Muslims in this way, rather it says that they should love ‘</a:t>
            </a:r>
            <a:r>
              <a:rPr lang="en-US" sz="2400" b="0" i="1" u="none" strike="noStrike" dirty="0">
                <a:solidFill>
                  <a:srgbClr val="212529"/>
                </a:solidFill>
                <a:effectLst/>
                <a:latin typeface="-apple-system"/>
              </a:rPr>
              <a:t>others’</a:t>
            </a:r>
            <a:r>
              <a:rPr lang="en-US" sz="2400" b="0" i="0" u="none" strike="noStrike" dirty="0">
                <a:solidFill>
                  <a:srgbClr val="212529"/>
                </a:solidFill>
                <a:effectLst/>
                <a:latin typeface="-apple-system"/>
              </a:rPr>
              <a:t> and this includes Muslims and non-Muslims alike. </a:t>
            </a:r>
          </a:p>
          <a:p>
            <a:pPr algn="l"/>
            <a:endParaRPr lang="en-US" sz="2400" dirty="0">
              <a:solidFill>
                <a:srgbClr val="212529"/>
              </a:solidFill>
              <a:latin typeface="-apple-system"/>
            </a:endParaRPr>
          </a:p>
          <a:p>
            <a:pPr algn="r"/>
            <a:r>
              <a:rPr lang="en-US" sz="2400" b="1" i="1" u="none" strike="noStrike" dirty="0">
                <a:solidFill>
                  <a:srgbClr val="212529"/>
                </a:solidFill>
                <a:effectLst/>
                <a:latin typeface="-apple-system"/>
              </a:rPr>
              <a:t>Khutba Juma – Hadrat Khalifatul Masih V</a:t>
            </a:r>
            <a:r>
              <a:rPr lang="en-US" sz="2400" b="1" i="1" u="none" strike="noStrike" baseline="30000" dirty="0">
                <a:solidFill>
                  <a:srgbClr val="212529"/>
                </a:solidFill>
                <a:effectLst/>
                <a:latin typeface="-apple-system"/>
              </a:rPr>
              <a:t>aba</a:t>
            </a:r>
            <a:r>
              <a:rPr lang="en-US" sz="2400" b="1" i="1" dirty="0">
                <a:solidFill>
                  <a:srgbClr val="212529"/>
                </a:solidFill>
                <a:latin typeface="-apple-system"/>
              </a:rPr>
              <a:t> November 11, 2016</a:t>
            </a:r>
            <a:endParaRPr lang="en-US" b="1" i="1" u="none" strike="noStrike" dirty="0">
              <a:solidFill>
                <a:srgbClr val="212529"/>
              </a:solidFill>
              <a:effectLst/>
              <a:latin typeface="-apple-system"/>
            </a:endParaRPr>
          </a:p>
        </p:txBody>
      </p:sp>
    </p:spTree>
    <p:extLst>
      <p:ext uri="{BB962C8B-B14F-4D97-AF65-F5344CB8AC3E}">
        <p14:creationId xmlns:p14="http://schemas.microsoft.com/office/powerpoint/2010/main" val="3685480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71AF5D-4C4C-0467-512C-DA111DAC04A6}"/>
              </a:ext>
            </a:extLst>
          </p:cNvPr>
          <p:cNvSpPr txBox="1"/>
          <p:nvPr/>
        </p:nvSpPr>
        <p:spPr>
          <a:xfrm>
            <a:off x="2763520" y="208723"/>
            <a:ext cx="9333230"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The Holy Quran - Verses against violence</a:t>
            </a:r>
          </a:p>
        </p:txBody>
      </p:sp>
      <p:sp>
        <p:nvSpPr>
          <p:cNvPr id="2" name="TextBox 1">
            <a:extLst>
              <a:ext uri="{FF2B5EF4-FFF2-40B4-BE49-F238E27FC236}">
                <a16:creationId xmlns:a16="http://schemas.microsoft.com/office/drawing/2014/main" id="{2BA12E5B-5215-30B4-3B07-153C83EF4B1A}"/>
              </a:ext>
            </a:extLst>
          </p:cNvPr>
          <p:cNvSpPr txBox="1"/>
          <p:nvPr/>
        </p:nvSpPr>
        <p:spPr>
          <a:xfrm>
            <a:off x="336274" y="1241534"/>
            <a:ext cx="11519452" cy="4093428"/>
          </a:xfrm>
          <a:prstGeom prst="rect">
            <a:avLst/>
          </a:prstGeom>
          <a:noFill/>
        </p:spPr>
        <p:txBody>
          <a:bodyPr wrap="square">
            <a:spAutoFit/>
          </a:bodyPr>
          <a:lstStyle/>
          <a:p>
            <a:pPr algn="l" rtl="0"/>
            <a:r>
              <a:rPr lang="en-US" sz="2000" b="0" i="0" u="none" strike="noStrike" dirty="0">
                <a:solidFill>
                  <a:srgbClr val="212529"/>
                </a:solidFill>
                <a:effectLst/>
                <a:latin typeface="Verdana" panose="020B0604030504040204" pitchFamily="34" charset="0"/>
                <a:ea typeface="Verdana" panose="020B0604030504040204" pitchFamily="34" charset="0"/>
              </a:rPr>
              <a:t>‘Eat and drink of what Allah has provided, and commit not iniquity in the earth, creating disorder.’ (</a:t>
            </a:r>
            <a:r>
              <a:rPr lang="en-US" sz="2000" b="0" i="0" u="none" strike="noStrike" dirty="0">
                <a:solidFill>
                  <a:srgbClr val="598059"/>
                </a:solidFill>
                <a:effectLst/>
                <a:latin typeface="Verdana" panose="020B0604030504040204" pitchFamily="34" charset="0"/>
                <a:ea typeface="Verdana" panose="020B0604030504040204" pitchFamily="34" charset="0"/>
                <a:hlinkClick r:id="rId2"/>
              </a:rPr>
              <a:t>2:61</a:t>
            </a:r>
            <a:r>
              <a:rPr lang="en-US" sz="2000" b="0" i="0" u="none" strike="noStrike" dirty="0">
                <a:solidFill>
                  <a:srgbClr val="212529"/>
                </a:solidFill>
                <a:effectLst/>
                <a:latin typeface="Verdana" panose="020B0604030504040204" pitchFamily="34" charset="0"/>
                <a:ea typeface="Verdana" panose="020B0604030504040204" pitchFamily="34" charset="0"/>
              </a:rPr>
              <a:t>)</a:t>
            </a:r>
          </a:p>
          <a:p>
            <a:pPr algn="l" rtl="0"/>
            <a:endParaRPr lang="en-US" sz="2000" b="0" i="0" u="none" strike="noStrike" dirty="0">
              <a:solidFill>
                <a:srgbClr val="212529"/>
              </a:solidFill>
              <a:effectLst/>
              <a:latin typeface="Verdana" panose="020B0604030504040204" pitchFamily="34" charset="0"/>
              <a:ea typeface="Verdana" panose="020B0604030504040204" pitchFamily="34" charset="0"/>
            </a:endParaRPr>
          </a:p>
          <a:p>
            <a:pPr algn="l" rtl="0"/>
            <a:r>
              <a:rPr lang="en-US" sz="2000" b="0" i="0" u="none" strike="noStrike" dirty="0">
                <a:solidFill>
                  <a:srgbClr val="212529"/>
                </a:solidFill>
                <a:effectLst/>
                <a:latin typeface="Verdana" panose="020B0604030504040204" pitchFamily="34" charset="0"/>
                <a:ea typeface="Verdana" panose="020B0604030504040204" pitchFamily="34" charset="0"/>
              </a:rPr>
              <a:t>‘And they strive to create disorder in the earth, and Allah loves not those who create disorder.’ (</a:t>
            </a:r>
            <a:r>
              <a:rPr lang="en-US" sz="2000" b="0" i="0" u="none" strike="noStrike" dirty="0">
                <a:solidFill>
                  <a:srgbClr val="598059"/>
                </a:solidFill>
                <a:effectLst/>
                <a:latin typeface="Verdana" panose="020B0604030504040204" pitchFamily="34" charset="0"/>
                <a:ea typeface="Verdana" panose="020B0604030504040204" pitchFamily="34" charset="0"/>
                <a:hlinkClick r:id="rId3"/>
              </a:rPr>
              <a:t>5:65</a:t>
            </a:r>
            <a:r>
              <a:rPr lang="en-US" sz="2000" b="0" i="0" u="none" strike="noStrike" dirty="0">
                <a:solidFill>
                  <a:srgbClr val="212529"/>
                </a:solidFill>
                <a:effectLst/>
                <a:latin typeface="Verdana" panose="020B0604030504040204" pitchFamily="34" charset="0"/>
                <a:ea typeface="Verdana" panose="020B0604030504040204" pitchFamily="34" charset="0"/>
              </a:rPr>
              <a:t>)</a:t>
            </a:r>
          </a:p>
          <a:p>
            <a:pPr algn="l" rtl="0"/>
            <a:endParaRPr lang="en-US" sz="2000" b="0" i="0" u="none" strike="noStrike" dirty="0">
              <a:solidFill>
                <a:srgbClr val="212529"/>
              </a:solidFill>
              <a:effectLst/>
              <a:latin typeface="Verdana" panose="020B0604030504040204" pitchFamily="34" charset="0"/>
              <a:ea typeface="Verdana" panose="020B0604030504040204" pitchFamily="34" charset="0"/>
            </a:endParaRPr>
          </a:p>
          <a:p>
            <a:pPr algn="l" rtl="0"/>
            <a:r>
              <a:rPr lang="en-US" sz="2000" b="0" i="0" u="none" strike="noStrike" dirty="0">
                <a:solidFill>
                  <a:srgbClr val="212529"/>
                </a:solidFill>
                <a:effectLst/>
                <a:latin typeface="Verdana" panose="020B0604030504040204" pitchFamily="34" charset="0"/>
                <a:ea typeface="Verdana" panose="020B0604030504040204" pitchFamily="34" charset="0"/>
              </a:rPr>
              <a:t> ‘And create not disorder in the earth after it has been set in order…’ (</a:t>
            </a:r>
            <a:r>
              <a:rPr lang="en-US" sz="2000" b="0" i="0" u="none" strike="noStrike" dirty="0">
                <a:solidFill>
                  <a:srgbClr val="598059"/>
                </a:solidFill>
                <a:effectLst/>
                <a:latin typeface="Verdana" panose="020B0604030504040204" pitchFamily="34" charset="0"/>
                <a:ea typeface="Verdana" panose="020B0604030504040204" pitchFamily="34" charset="0"/>
                <a:hlinkClick r:id="rId4"/>
              </a:rPr>
              <a:t>7:57</a:t>
            </a:r>
            <a:r>
              <a:rPr lang="en-US" sz="2000" b="0" i="0" u="none" strike="noStrike" dirty="0">
                <a:solidFill>
                  <a:srgbClr val="212529"/>
                </a:solidFill>
                <a:effectLst/>
                <a:latin typeface="Verdana" panose="020B0604030504040204" pitchFamily="34" charset="0"/>
                <a:ea typeface="Verdana" panose="020B0604030504040204" pitchFamily="34" charset="0"/>
              </a:rPr>
              <a:t>)</a:t>
            </a:r>
          </a:p>
          <a:p>
            <a:pPr algn="l" rtl="0"/>
            <a:endParaRPr lang="en-US" sz="2000" b="0" i="0" u="none" strike="noStrike" dirty="0">
              <a:solidFill>
                <a:srgbClr val="212529"/>
              </a:solidFill>
              <a:effectLst/>
              <a:latin typeface="Verdana" panose="020B0604030504040204" pitchFamily="34" charset="0"/>
              <a:ea typeface="Verdana" panose="020B0604030504040204" pitchFamily="34" charset="0"/>
            </a:endParaRPr>
          </a:p>
          <a:p>
            <a:pPr algn="l" rtl="0"/>
            <a:r>
              <a:rPr lang="en-US" sz="2000" b="0" i="0" u="none" strike="noStrike" dirty="0">
                <a:solidFill>
                  <a:srgbClr val="212529"/>
                </a:solidFill>
                <a:effectLst/>
                <a:latin typeface="Verdana" panose="020B0604030504040204" pitchFamily="34" charset="0"/>
                <a:ea typeface="Verdana" panose="020B0604030504040204" pitchFamily="34" charset="0"/>
              </a:rPr>
              <a:t>‘…create not disorder in the earth after it has been set in order. This is better for you, if you are believers.’ (</a:t>
            </a:r>
            <a:r>
              <a:rPr lang="en-US" sz="2000" b="0" i="0" u="none" strike="noStrike" dirty="0">
                <a:solidFill>
                  <a:srgbClr val="598059"/>
                </a:solidFill>
                <a:effectLst/>
                <a:latin typeface="Verdana" panose="020B0604030504040204" pitchFamily="34" charset="0"/>
                <a:ea typeface="Verdana" panose="020B0604030504040204" pitchFamily="34" charset="0"/>
                <a:hlinkClick r:id="rId5"/>
              </a:rPr>
              <a:t>7:86</a:t>
            </a:r>
            <a:r>
              <a:rPr lang="en-US" sz="2000" b="0" i="0" u="none" strike="noStrike" dirty="0">
                <a:solidFill>
                  <a:srgbClr val="212529"/>
                </a:solidFill>
                <a:effectLst/>
                <a:latin typeface="Verdana" panose="020B0604030504040204" pitchFamily="34" charset="0"/>
                <a:ea typeface="Verdana" panose="020B0604030504040204" pitchFamily="34" charset="0"/>
              </a:rPr>
              <a:t>)</a:t>
            </a:r>
          </a:p>
          <a:p>
            <a:pPr algn="l" rtl="0"/>
            <a:endParaRPr lang="en-US" sz="2000" b="0" i="0" u="none" strike="noStrike" dirty="0">
              <a:solidFill>
                <a:srgbClr val="212529"/>
              </a:solidFill>
              <a:effectLst/>
              <a:latin typeface="Verdana" panose="020B0604030504040204" pitchFamily="34" charset="0"/>
              <a:ea typeface="Verdana" panose="020B0604030504040204" pitchFamily="34" charset="0"/>
            </a:endParaRPr>
          </a:p>
          <a:p>
            <a:pPr algn="l" rtl="0"/>
            <a:r>
              <a:rPr lang="en-US" sz="2000" b="0" i="0" u="none" strike="noStrike" dirty="0">
                <a:solidFill>
                  <a:srgbClr val="212529"/>
                </a:solidFill>
                <a:effectLst/>
                <a:latin typeface="Verdana" panose="020B0604030504040204" pitchFamily="34" charset="0"/>
                <a:ea typeface="Verdana" panose="020B0604030504040204" pitchFamily="34" charset="0"/>
              </a:rPr>
              <a:t>And the servants of the Gracious God are those who walk on the earth in a dignified manner, and when the ignorant address them, they say, ‘Peace!’ (</a:t>
            </a:r>
            <a:r>
              <a:rPr lang="en-US" sz="2000" b="0" i="0" u="none" strike="noStrike" dirty="0">
                <a:solidFill>
                  <a:srgbClr val="212529"/>
                </a:solidFill>
                <a:effectLst/>
                <a:latin typeface="Verdana" panose="020B0604030504040204" pitchFamily="34" charset="0"/>
                <a:ea typeface="Verdana" panose="020B0604030504040204" pitchFamily="34" charset="0"/>
                <a:hlinkClick r:id="rId6"/>
              </a:rPr>
              <a:t>25:64</a:t>
            </a:r>
            <a:r>
              <a:rPr lang="en-US" sz="2000" b="0" i="0" u="none" strike="noStrike" dirty="0">
                <a:solidFill>
                  <a:srgbClr val="212529"/>
                </a:solidFill>
                <a:effectLst/>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192332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E10D50-385B-B9D9-121D-121CACD9306B}"/>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Salat</a:t>
            </a:r>
          </a:p>
        </p:txBody>
      </p:sp>
      <p:sp>
        <p:nvSpPr>
          <p:cNvPr id="3" name="Rectangle 1">
            <a:extLst>
              <a:ext uri="{FF2B5EF4-FFF2-40B4-BE49-F238E27FC236}">
                <a16:creationId xmlns:a16="http://schemas.microsoft.com/office/drawing/2014/main" id="{AE327E63-0E0C-08B8-2F7A-CC556D10436C}"/>
              </a:ext>
            </a:extLst>
          </p:cNvPr>
          <p:cNvSpPr>
            <a:spLocks noChangeArrowheads="1"/>
          </p:cNvSpPr>
          <p:nvPr/>
        </p:nvSpPr>
        <p:spPr bwMode="auto">
          <a:xfrm>
            <a:off x="261937" y="1301814"/>
            <a:ext cx="11668125" cy="1800493"/>
          </a:xfrm>
          <a:prstGeom prst="rect">
            <a:avLst/>
          </a:prstGeom>
          <a:noFill/>
          <a:ln>
            <a:noFill/>
          </a:ln>
          <a:effec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12529"/>
                </a:solidFill>
                <a:effectLst/>
                <a:latin typeface="Verdana" panose="020B0604030504040204" pitchFamily="34" charset="0"/>
                <a:ea typeface="Verdana" panose="020B0604030504040204" pitchFamily="34" charset="0"/>
              </a:rPr>
              <a:t>Affirmation of Unity of God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i="0" u="none" strike="noStrike" cap="none" normalizeH="0" baseline="0" dirty="0">
              <a:ln>
                <a:noFill/>
              </a:ln>
              <a:solidFill>
                <a:srgbClr val="212529"/>
              </a:solidFill>
              <a:effectLst/>
              <a:latin typeface="Verdana" panose="020B0604030504040204" pitchFamily="34" charset="0"/>
              <a:ea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212529"/>
                </a:solidFill>
                <a:effectLst/>
                <a:latin typeface="Verdana" panose="020B0604030504040204" pitchFamily="34" charset="0"/>
                <a:ea typeface="Verdana" panose="020B0604030504040204" pitchFamily="34" charset="0"/>
              </a:rPr>
              <a:t>Being inclined to someone other than Allah is to break away from Him. […] Salat is, indeed, the name of practical affirmation of the unity of God.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rgbClr val="212529"/>
                </a:solidFill>
                <a:effectLst/>
                <a:latin typeface="Verdana" panose="020B0604030504040204" pitchFamily="34" charset="0"/>
                <a:ea typeface="Verdana" panose="020B0604030504040204" pitchFamily="34" charset="0"/>
              </a:rPr>
              <a:t>(Malfuzat Vol. 1 page 107)</a:t>
            </a:r>
            <a:endParaRPr kumimoji="0" lang="en-US" altLang="en-US" b="1" i="1"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4" name="Rectangle 2">
            <a:extLst>
              <a:ext uri="{FF2B5EF4-FFF2-40B4-BE49-F238E27FC236}">
                <a16:creationId xmlns:a16="http://schemas.microsoft.com/office/drawing/2014/main" id="{05F52CB7-7DC2-629F-05FD-CE81BA9AA818}"/>
              </a:ext>
            </a:extLst>
          </p:cNvPr>
          <p:cNvSpPr>
            <a:spLocks noChangeArrowheads="1"/>
          </p:cNvSpPr>
          <p:nvPr/>
        </p:nvSpPr>
        <p:spPr bwMode="auto">
          <a:xfrm>
            <a:off x="238740" y="3755694"/>
            <a:ext cx="11847871" cy="1523494"/>
          </a:xfrm>
          <a:prstGeom prst="rect">
            <a:avLst/>
          </a:prstGeom>
          <a:noFill/>
          <a:ln>
            <a:noFill/>
          </a:ln>
          <a:effectLst/>
        </p:spPr>
        <p:txBody>
          <a:bodyPr vert="horz" wrap="square" lIns="91440" tIns="0" rIns="91440" bIns="45720" numCol="1" anchor="ctr" anchorCtr="0" compatLnSpc="1">
            <a:prstTxWarp prst="textNoShape">
              <a:avLst/>
            </a:prstTxWarp>
            <a:spAutoFit/>
          </a:bodyPr>
          <a:lstStyle/>
          <a:p>
            <a:pPr eaLnBrk="0" fontAlgn="base" hangingPunct="0">
              <a:spcBef>
                <a:spcPct val="0"/>
              </a:spcBef>
              <a:spcAft>
                <a:spcPct val="0"/>
              </a:spcAft>
            </a:pPr>
            <a:r>
              <a:rPr lang="en-US" altLang="en-US" sz="2400" b="1" dirty="0">
                <a:solidFill>
                  <a:srgbClr val="212529"/>
                </a:solidFill>
                <a:latin typeface="Verdana" panose="020B0604030504040204" pitchFamily="34" charset="0"/>
                <a:ea typeface="Verdana" panose="020B0604030504040204" pitchFamily="34" charset="0"/>
              </a:rPr>
              <a:t>Salat and Peace</a:t>
            </a:r>
          </a:p>
          <a:p>
            <a:pPr eaLnBrk="0" fontAlgn="base" hangingPunct="0">
              <a:spcBef>
                <a:spcPct val="0"/>
              </a:spcBef>
              <a:spcAft>
                <a:spcPct val="0"/>
              </a:spcAft>
            </a:pPr>
            <a:r>
              <a:rPr lang="en-US" altLang="en-US" sz="2400" dirty="0">
                <a:solidFill>
                  <a:srgbClr val="212529"/>
                </a:solidFill>
                <a:latin typeface="Verdana" panose="020B0604030504040204" pitchFamily="34" charset="0"/>
                <a:ea typeface="Verdana" panose="020B0604030504040204" pitchFamily="34" charset="0"/>
              </a:rPr>
              <a:t>The greatest criterion of man’s pious life is Salat. He, who keeps crying out to God in Salat, lives in peace.</a:t>
            </a:r>
            <a:r>
              <a:rPr lang="en-US" altLang="en-US" sz="2400" b="1" dirty="0">
                <a:solidFill>
                  <a:srgbClr val="212529"/>
                </a:solidFill>
                <a:latin typeface="Verdana" panose="020B0604030504040204" pitchFamily="34" charset="0"/>
                <a:ea typeface="Verdana" panose="020B0604030504040204" pitchFamily="34" charset="0"/>
              </a:rPr>
              <a:t> </a:t>
            </a:r>
          </a:p>
          <a:p>
            <a:pPr algn="r" eaLnBrk="0" fontAlgn="base" hangingPunct="0">
              <a:spcBef>
                <a:spcPct val="0"/>
              </a:spcBef>
              <a:spcAft>
                <a:spcPct val="0"/>
              </a:spcAft>
            </a:pPr>
            <a:r>
              <a:rPr lang="en-US" altLang="en-US" sz="2400" b="1" i="1" dirty="0">
                <a:solidFill>
                  <a:srgbClr val="212529"/>
                </a:solidFill>
                <a:latin typeface="Verdana" panose="020B0604030504040204" pitchFamily="34" charset="0"/>
                <a:ea typeface="Verdana" panose="020B0604030504040204" pitchFamily="34" charset="0"/>
              </a:rPr>
              <a:t>(Malfuzat Vol. 1 page 402)</a:t>
            </a:r>
            <a:endParaRPr lang="en-US" altLang="en-US" b="1" i="1" dirty="0">
              <a:solidFill>
                <a:srgbClr val="212529"/>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52251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9F319-7BF3-A43A-938C-2CEB7B95235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1417A2-0F8C-5C41-B670-9DD779597EBB}"/>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Al Wasiyyat</a:t>
            </a:r>
          </a:p>
        </p:txBody>
      </p:sp>
      <p:pic>
        <p:nvPicPr>
          <p:cNvPr id="10" name="Picture 9">
            <a:extLst>
              <a:ext uri="{FF2B5EF4-FFF2-40B4-BE49-F238E27FC236}">
                <a16:creationId xmlns:a16="http://schemas.microsoft.com/office/drawing/2014/main" id="{EFA6CF84-8069-5DD4-CDB8-8C902BE9841E}"/>
              </a:ext>
            </a:extLst>
          </p:cNvPr>
          <p:cNvPicPr>
            <a:picLocks noChangeAspect="1"/>
          </p:cNvPicPr>
          <p:nvPr/>
        </p:nvPicPr>
        <p:blipFill>
          <a:blip r:embed="rId2"/>
          <a:stretch>
            <a:fillRect/>
          </a:stretch>
        </p:blipFill>
        <p:spPr>
          <a:xfrm>
            <a:off x="5679237" y="1965282"/>
            <a:ext cx="6301219" cy="2738798"/>
          </a:xfrm>
          <a:prstGeom prst="rect">
            <a:avLst/>
          </a:prstGeom>
        </p:spPr>
      </p:pic>
      <p:grpSp>
        <p:nvGrpSpPr>
          <p:cNvPr id="13" name="Group 12">
            <a:extLst>
              <a:ext uri="{FF2B5EF4-FFF2-40B4-BE49-F238E27FC236}">
                <a16:creationId xmlns:a16="http://schemas.microsoft.com/office/drawing/2014/main" id="{69EA5060-56F3-466A-752E-6115B697454D}"/>
              </a:ext>
            </a:extLst>
          </p:cNvPr>
          <p:cNvGrpSpPr/>
          <p:nvPr/>
        </p:nvGrpSpPr>
        <p:grpSpPr>
          <a:xfrm>
            <a:off x="211544" y="1863682"/>
            <a:ext cx="5381606" cy="3523803"/>
            <a:chOff x="400050" y="1863682"/>
            <a:chExt cx="5381606" cy="3523803"/>
          </a:xfrm>
        </p:grpSpPr>
        <p:pic>
          <p:nvPicPr>
            <p:cNvPr id="5" name="Picture 4">
              <a:extLst>
                <a:ext uri="{FF2B5EF4-FFF2-40B4-BE49-F238E27FC236}">
                  <a16:creationId xmlns:a16="http://schemas.microsoft.com/office/drawing/2014/main" id="{779CF8DD-5642-AA48-BD3F-FE68BCCBE78D}"/>
                </a:ext>
              </a:extLst>
            </p:cNvPr>
            <p:cNvPicPr>
              <a:picLocks noChangeAspect="1"/>
            </p:cNvPicPr>
            <p:nvPr/>
          </p:nvPicPr>
          <p:blipFill>
            <a:blip r:embed="rId3"/>
            <a:stretch>
              <a:fillRect/>
            </a:stretch>
          </p:blipFill>
          <p:spPr>
            <a:xfrm>
              <a:off x="400050" y="1863682"/>
              <a:ext cx="5269230" cy="3304234"/>
            </a:xfrm>
            <a:prstGeom prst="rect">
              <a:avLst/>
            </a:prstGeom>
          </p:spPr>
        </p:pic>
        <p:sp>
          <p:nvSpPr>
            <p:cNvPr id="12" name="TextBox 11">
              <a:extLst>
                <a:ext uri="{FF2B5EF4-FFF2-40B4-BE49-F238E27FC236}">
                  <a16:creationId xmlns:a16="http://schemas.microsoft.com/office/drawing/2014/main" id="{084240F1-6C86-1093-1E65-287C4C421816}"/>
                </a:ext>
              </a:extLst>
            </p:cNvPr>
            <p:cNvSpPr txBox="1"/>
            <p:nvPr/>
          </p:nvSpPr>
          <p:spPr>
            <a:xfrm>
              <a:off x="5058074" y="4948347"/>
              <a:ext cx="723582" cy="439138"/>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2182738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7F813-D3AD-1208-38C1-44F5CA917034}"/>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Zahanat</a:t>
            </a:r>
          </a:p>
        </p:txBody>
      </p:sp>
      <p:sp>
        <p:nvSpPr>
          <p:cNvPr id="4" name="TextBox 3">
            <a:extLst>
              <a:ext uri="{FF2B5EF4-FFF2-40B4-BE49-F238E27FC236}">
                <a16:creationId xmlns:a16="http://schemas.microsoft.com/office/drawing/2014/main" id="{B56158EA-180B-C789-E74C-6D52EFD1D267}"/>
              </a:ext>
            </a:extLst>
          </p:cNvPr>
          <p:cNvSpPr txBox="1"/>
          <p:nvPr/>
        </p:nvSpPr>
        <p:spPr>
          <a:xfrm>
            <a:off x="544000" y="955069"/>
            <a:ext cx="10966347" cy="400110"/>
          </a:xfrm>
          <a:prstGeom prst="rect">
            <a:avLst/>
          </a:prstGeom>
          <a:noFill/>
        </p:spPr>
        <p:txBody>
          <a:bodyPr wrap="square">
            <a:spAutoFit/>
          </a:bodyPr>
          <a:lstStyle/>
          <a:p>
            <a:r>
              <a:rPr lang="en-US" sz="2000" i="0" dirty="0">
                <a:effectLst/>
                <a:latin typeface="Verdana" panose="020B0604030504040204" pitchFamily="34" charset="0"/>
                <a:ea typeface="Verdana" panose="020B0604030504040204" pitchFamily="34" charset="0"/>
              </a:rPr>
              <a:t>Q. Who was the first man on to walk on the moon?</a:t>
            </a:r>
            <a:endParaRPr lang="en-US" sz="2000" dirty="0">
              <a:latin typeface="Verdana" panose="020B0604030504040204" pitchFamily="34" charset="0"/>
              <a:ea typeface="Verdana" panose="020B0604030504040204" pitchFamily="34" charset="0"/>
            </a:endParaRPr>
          </a:p>
        </p:txBody>
      </p:sp>
      <p:sp>
        <p:nvSpPr>
          <p:cNvPr id="6" name="Rectangle 2">
            <a:extLst>
              <a:ext uri="{FF2B5EF4-FFF2-40B4-BE49-F238E27FC236}">
                <a16:creationId xmlns:a16="http://schemas.microsoft.com/office/drawing/2014/main" id="{7FC86118-D606-1EC4-CD32-A2370E423E5E}"/>
              </a:ext>
            </a:extLst>
          </p:cNvPr>
          <p:cNvSpPr>
            <a:spLocks noChangeArrowheads="1"/>
          </p:cNvSpPr>
          <p:nvPr/>
        </p:nvSpPr>
        <p:spPr bwMode="auto">
          <a:xfrm>
            <a:off x="841437" y="1322382"/>
            <a:ext cx="3019363" cy="1454078"/>
          </a:xfrm>
          <a:prstGeom prst="rect">
            <a:avLst/>
          </a:prstGeom>
          <a:noFill/>
          <a:ln>
            <a:noFill/>
          </a:ln>
          <a:effectLst/>
        </p:spPr>
        <p:txBody>
          <a:bodyPr vert="horz" wrap="none" lIns="0" tIns="0" rIns="0" bIns="0" numCol="1" anchor="t" anchorCtr="0" compatLnSpc="1">
            <a:prstTxWarp prst="textNoShape">
              <a:avLst/>
            </a:prstTxWarp>
            <a:noAutofit/>
          </a:bodyPr>
          <a:lstStyle/>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Lance Armstrong</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Louis Armstrong</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Neil Armstrong</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Peter Armstrong</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None of the above</a:t>
            </a:r>
          </a:p>
        </p:txBody>
      </p:sp>
      <p:sp>
        <p:nvSpPr>
          <p:cNvPr id="8" name="TextBox 7">
            <a:extLst>
              <a:ext uri="{FF2B5EF4-FFF2-40B4-BE49-F238E27FC236}">
                <a16:creationId xmlns:a16="http://schemas.microsoft.com/office/drawing/2014/main" id="{7F977F9F-F9FA-11DA-8293-9634017DAEE5}"/>
              </a:ext>
            </a:extLst>
          </p:cNvPr>
          <p:cNvSpPr txBox="1"/>
          <p:nvPr/>
        </p:nvSpPr>
        <p:spPr>
          <a:xfrm>
            <a:off x="462720" y="2813887"/>
            <a:ext cx="7980240"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Q. What do you get when you multiply any number with 0?</a:t>
            </a:r>
          </a:p>
        </p:txBody>
      </p:sp>
      <p:sp>
        <p:nvSpPr>
          <p:cNvPr id="9" name="Rectangle 3">
            <a:extLst>
              <a:ext uri="{FF2B5EF4-FFF2-40B4-BE49-F238E27FC236}">
                <a16:creationId xmlns:a16="http://schemas.microsoft.com/office/drawing/2014/main" id="{1CC7C646-B0F9-C15F-07EA-7585A08556FE}"/>
              </a:ext>
            </a:extLst>
          </p:cNvPr>
          <p:cNvSpPr>
            <a:spLocks noChangeArrowheads="1"/>
          </p:cNvSpPr>
          <p:nvPr/>
        </p:nvSpPr>
        <p:spPr bwMode="auto">
          <a:xfrm>
            <a:off x="841437" y="3176078"/>
            <a:ext cx="2445160" cy="1323439"/>
          </a:xfrm>
          <a:prstGeom prst="rect">
            <a:avLst/>
          </a:prstGeom>
          <a:noFill/>
        </p:spPr>
        <p:txBody>
          <a:bodyPr wrap="square">
            <a:spAutoFit/>
          </a:bodyPr>
          <a:lstStyle/>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0</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Infinity</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Undefined</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- 0</a:t>
            </a:r>
          </a:p>
        </p:txBody>
      </p:sp>
      <p:sp>
        <p:nvSpPr>
          <p:cNvPr id="11" name="TextBox 10">
            <a:extLst>
              <a:ext uri="{FF2B5EF4-FFF2-40B4-BE49-F238E27FC236}">
                <a16:creationId xmlns:a16="http://schemas.microsoft.com/office/drawing/2014/main" id="{F59E2069-0B0E-B3BA-C339-71A62193B61D}"/>
              </a:ext>
            </a:extLst>
          </p:cNvPr>
          <p:cNvSpPr txBox="1"/>
          <p:nvPr/>
        </p:nvSpPr>
        <p:spPr>
          <a:xfrm>
            <a:off x="453897" y="4499517"/>
            <a:ext cx="11284206"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Q. What does I.Q. stand for?</a:t>
            </a:r>
          </a:p>
        </p:txBody>
      </p:sp>
      <p:sp>
        <p:nvSpPr>
          <p:cNvPr id="3" name="Rectangle 3">
            <a:extLst>
              <a:ext uri="{FF2B5EF4-FFF2-40B4-BE49-F238E27FC236}">
                <a16:creationId xmlns:a16="http://schemas.microsoft.com/office/drawing/2014/main" id="{92CC5A96-0B7C-18CD-C0EE-7D55131BCE48}"/>
              </a:ext>
            </a:extLst>
          </p:cNvPr>
          <p:cNvSpPr>
            <a:spLocks noChangeArrowheads="1"/>
          </p:cNvSpPr>
          <p:nvPr/>
        </p:nvSpPr>
        <p:spPr bwMode="auto">
          <a:xfrm>
            <a:off x="841436" y="4873898"/>
            <a:ext cx="4035364" cy="1323439"/>
          </a:xfrm>
          <a:prstGeom prst="rect">
            <a:avLst/>
          </a:prstGeom>
          <a:noFill/>
        </p:spPr>
        <p:txBody>
          <a:bodyPr wrap="square">
            <a:spAutoFit/>
          </a:bodyPr>
          <a:lstStyle/>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Intellectual Quality</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Infinitesimal Quadrant</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Inconsistent Quadrilateral</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Intelligence Quotient</a:t>
            </a:r>
          </a:p>
        </p:txBody>
      </p:sp>
    </p:spTree>
    <p:extLst>
      <p:ext uri="{BB962C8B-B14F-4D97-AF65-F5344CB8AC3E}">
        <p14:creationId xmlns:p14="http://schemas.microsoft.com/office/powerpoint/2010/main" val="3797448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7F813-D3AD-1208-38C1-44F5CA917034}"/>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Zahanat</a:t>
            </a:r>
          </a:p>
        </p:txBody>
      </p:sp>
      <p:sp>
        <p:nvSpPr>
          <p:cNvPr id="4" name="TextBox 3">
            <a:extLst>
              <a:ext uri="{FF2B5EF4-FFF2-40B4-BE49-F238E27FC236}">
                <a16:creationId xmlns:a16="http://schemas.microsoft.com/office/drawing/2014/main" id="{B56158EA-180B-C789-E74C-6D52EFD1D267}"/>
              </a:ext>
            </a:extLst>
          </p:cNvPr>
          <p:cNvSpPr txBox="1"/>
          <p:nvPr/>
        </p:nvSpPr>
        <p:spPr>
          <a:xfrm>
            <a:off x="544000" y="955069"/>
            <a:ext cx="10966347" cy="400110"/>
          </a:xfrm>
          <a:prstGeom prst="rect">
            <a:avLst/>
          </a:prstGeom>
          <a:noFill/>
        </p:spPr>
        <p:txBody>
          <a:bodyPr wrap="square">
            <a:spAutoFit/>
          </a:bodyPr>
          <a:lstStyle/>
          <a:p>
            <a:r>
              <a:rPr lang="en-US" sz="2000" i="0" dirty="0">
                <a:effectLst/>
                <a:latin typeface="Verdana" panose="020B0604030504040204" pitchFamily="34" charset="0"/>
                <a:ea typeface="Verdana" panose="020B0604030504040204" pitchFamily="34" charset="0"/>
              </a:rPr>
              <a:t>Q. Who was the first man to walk on the moon?</a:t>
            </a:r>
            <a:endParaRPr lang="en-US" sz="2000" dirty="0">
              <a:latin typeface="Verdana" panose="020B0604030504040204" pitchFamily="34" charset="0"/>
              <a:ea typeface="Verdana" panose="020B0604030504040204" pitchFamily="34" charset="0"/>
            </a:endParaRPr>
          </a:p>
        </p:txBody>
      </p:sp>
      <p:sp>
        <p:nvSpPr>
          <p:cNvPr id="6" name="Rectangle 2">
            <a:extLst>
              <a:ext uri="{FF2B5EF4-FFF2-40B4-BE49-F238E27FC236}">
                <a16:creationId xmlns:a16="http://schemas.microsoft.com/office/drawing/2014/main" id="{7FC86118-D606-1EC4-CD32-A2370E423E5E}"/>
              </a:ext>
            </a:extLst>
          </p:cNvPr>
          <p:cNvSpPr>
            <a:spLocks noChangeArrowheads="1"/>
          </p:cNvSpPr>
          <p:nvPr/>
        </p:nvSpPr>
        <p:spPr bwMode="auto">
          <a:xfrm>
            <a:off x="841437" y="1322382"/>
            <a:ext cx="3019363" cy="1454078"/>
          </a:xfrm>
          <a:prstGeom prst="rect">
            <a:avLst/>
          </a:prstGeom>
          <a:noFill/>
          <a:ln>
            <a:noFill/>
          </a:ln>
          <a:effectLst/>
        </p:spPr>
        <p:txBody>
          <a:bodyPr vert="horz" wrap="none" lIns="0" tIns="0" rIns="0" bIns="0" numCol="1" anchor="t" anchorCtr="0" compatLnSpc="1">
            <a:prstTxWarp prst="textNoShape">
              <a:avLst/>
            </a:prstTxWarp>
            <a:noAutofit/>
          </a:bodyPr>
          <a:lstStyle/>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Lance Armstrong</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Louis Armstrong</a:t>
            </a:r>
          </a:p>
          <a:p>
            <a:pPr marL="285750" lvl="0" indent="-285750" eaLnBrk="0" fontAlgn="base" hangingPunct="0">
              <a:spcBef>
                <a:spcPct val="0"/>
              </a:spcBef>
              <a:spcAft>
                <a:spcPct val="0"/>
              </a:spcAft>
              <a:buFont typeface="+mj-lt"/>
              <a:buAutoNum type="arabicPeriod"/>
            </a:pPr>
            <a:r>
              <a:rPr lang="en-US" altLang="en-US" dirty="0">
                <a:highlight>
                  <a:srgbClr val="00FFFF"/>
                </a:highlight>
                <a:latin typeface="Verdana" panose="020B0604030504040204" pitchFamily="34" charset="0"/>
                <a:ea typeface="Verdana" panose="020B0604030504040204" pitchFamily="34" charset="0"/>
              </a:rPr>
              <a:t>Neil Armstrong</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Peter Armstrong</a:t>
            </a:r>
          </a:p>
          <a:p>
            <a:pPr marL="285750" lvl="0" indent="-285750" eaLnBrk="0" fontAlgn="base" hangingPunct="0">
              <a:spcBef>
                <a:spcPct val="0"/>
              </a:spcBef>
              <a:spcAft>
                <a:spcPct val="0"/>
              </a:spcAft>
              <a:buFont typeface="+mj-lt"/>
              <a:buAutoNum type="arabicPeriod"/>
            </a:pPr>
            <a:r>
              <a:rPr lang="en-US" altLang="en-US" dirty="0">
                <a:latin typeface="Verdana" panose="020B0604030504040204" pitchFamily="34" charset="0"/>
                <a:ea typeface="Verdana" panose="020B0604030504040204" pitchFamily="34" charset="0"/>
              </a:rPr>
              <a:t>None of the above</a:t>
            </a:r>
          </a:p>
        </p:txBody>
      </p:sp>
      <p:sp>
        <p:nvSpPr>
          <p:cNvPr id="8" name="TextBox 7">
            <a:extLst>
              <a:ext uri="{FF2B5EF4-FFF2-40B4-BE49-F238E27FC236}">
                <a16:creationId xmlns:a16="http://schemas.microsoft.com/office/drawing/2014/main" id="{7F977F9F-F9FA-11DA-8293-9634017DAEE5}"/>
              </a:ext>
            </a:extLst>
          </p:cNvPr>
          <p:cNvSpPr txBox="1"/>
          <p:nvPr/>
        </p:nvSpPr>
        <p:spPr>
          <a:xfrm>
            <a:off x="462720" y="2813887"/>
            <a:ext cx="7980240"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Q. What do you get when you multiply any number with 0?</a:t>
            </a:r>
          </a:p>
        </p:txBody>
      </p:sp>
      <p:sp>
        <p:nvSpPr>
          <p:cNvPr id="9" name="Rectangle 3">
            <a:extLst>
              <a:ext uri="{FF2B5EF4-FFF2-40B4-BE49-F238E27FC236}">
                <a16:creationId xmlns:a16="http://schemas.microsoft.com/office/drawing/2014/main" id="{1CC7C646-B0F9-C15F-07EA-7585A08556FE}"/>
              </a:ext>
            </a:extLst>
          </p:cNvPr>
          <p:cNvSpPr>
            <a:spLocks noChangeArrowheads="1"/>
          </p:cNvSpPr>
          <p:nvPr/>
        </p:nvSpPr>
        <p:spPr bwMode="auto">
          <a:xfrm>
            <a:off x="841437" y="3176078"/>
            <a:ext cx="2445160" cy="1323439"/>
          </a:xfrm>
          <a:prstGeom prst="rect">
            <a:avLst/>
          </a:prstGeom>
          <a:noFill/>
        </p:spPr>
        <p:txBody>
          <a:bodyPr wrap="square">
            <a:spAutoFit/>
          </a:bodyPr>
          <a:lstStyle/>
          <a:p>
            <a:pPr marL="285750" indent="-285750">
              <a:buFont typeface="+mj-lt"/>
              <a:buAutoNum type="arabicPeriod"/>
            </a:pPr>
            <a:r>
              <a:rPr lang="en-US" altLang="en-US" sz="2000" dirty="0">
                <a:highlight>
                  <a:srgbClr val="00FFFF"/>
                </a:highlight>
                <a:latin typeface="Verdana" panose="020B0604030504040204" pitchFamily="34" charset="0"/>
                <a:ea typeface="Verdana" panose="020B0604030504040204" pitchFamily="34" charset="0"/>
              </a:rPr>
              <a:t>0</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Infinity</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Undefined</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- 0</a:t>
            </a:r>
          </a:p>
        </p:txBody>
      </p:sp>
      <p:sp>
        <p:nvSpPr>
          <p:cNvPr id="11" name="TextBox 10">
            <a:extLst>
              <a:ext uri="{FF2B5EF4-FFF2-40B4-BE49-F238E27FC236}">
                <a16:creationId xmlns:a16="http://schemas.microsoft.com/office/drawing/2014/main" id="{F59E2069-0B0E-B3BA-C339-71A62193B61D}"/>
              </a:ext>
            </a:extLst>
          </p:cNvPr>
          <p:cNvSpPr txBox="1"/>
          <p:nvPr/>
        </p:nvSpPr>
        <p:spPr>
          <a:xfrm>
            <a:off x="453897" y="4499517"/>
            <a:ext cx="11284206" cy="400110"/>
          </a:xfrm>
          <a:prstGeom prst="rect">
            <a:avLst/>
          </a:prstGeom>
          <a:noFill/>
        </p:spPr>
        <p:txBody>
          <a:bodyPr wrap="square">
            <a:spAutoFit/>
          </a:bodyPr>
          <a:lstStyle>
            <a:defPPr>
              <a:defRPr lang="en-US"/>
            </a:defPPr>
            <a:lvl1pPr>
              <a:defRPr sz="2000" i="0">
                <a:effectLst/>
                <a:latin typeface="Verdana" panose="020B0604030504040204" pitchFamily="34" charset="0"/>
                <a:ea typeface="Verdana" panose="020B0604030504040204" pitchFamily="34" charset="0"/>
              </a:defRPr>
            </a:lvl1pPr>
          </a:lstStyle>
          <a:p>
            <a:r>
              <a:rPr lang="en-US" dirty="0"/>
              <a:t>Q. What does I.Q. stand for?</a:t>
            </a:r>
          </a:p>
        </p:txBody>
      </p:sp>
      <p:sp>
        <p:nvSpPr>
          <p:cNvPr id="3" name="Rectangle 3">
            <a:extLst>
              <a:ext uri="{FF2B5EF4-FFF2-40B4-BE49-F238E27FC236}">
                <a16:creationId xmlns:a16="http://schemas.microsoft.com/office/drawing/2014/main" id="{92CC5A96-0B7C-18CD-C0EE-7D55131BCE48}"/>
              </a:ext>
            </a:extLst>
          </p:cNvPr>
          <p:cNvSpPr>
            <a:spLocks noChangeArrowheads="1"/>
          </p:cNvSpPr>
          <p:nvPr/>
        </p:nvSpPr>
        <p:spPr bwMode="auto">
          <a:xfrm>
            <a:off x="841436" y="4873898"/>
            <a:ext cx="4035364" cy="1323439"/>
          </a:xfrm>
          <a:prstGeom prst="rect">
            <a:avLst/>
          </a:prstGeom>
          <a:noFill/>
        </p:spPr>
        <p:txBody>
          <a:bodyPr wrap="square">
            <a:spAutoFit/>
          </a:bodyPr>
          <a:lstStyle/>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Intellectual Quality</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Infinitesimal Quadrant</a:t>
            </a:r>
          </a:p>
          <a:p>
            <a:pPr marL="285750" indent="-285750">
              <a:buFont typeface="+mj-lt"/>
              <a:buAutoNum type="arabicPeriod"/>
            </a:pPr>
            <a:r>
              <a:rPr lang="en-US" altLang="en-US" sz="2000" dirty="0">
                <a:latin typeface="Verdana" panose="020B0604030504040204" pitchFamily="34" charset="0"/>
                <a:ea typeface="Verdana" panose="020B0604030504040204" pitchFamily="34" charset="0"/>
              </a:rPr>
              <a:t>Inconsistent Quadrilateral</a:t>
            </a:r>
          </a:p>
          <a:p>
            <a:pPr marL="285750" indent="-285750">
              <a:buFont typeface="+mj-lt"/>
              <a:buAutoNum type="arabicPeriod"/>
            </a:pPr>
            <a:r>
              <a:rPr lang="en-US" altLang="en-US" sz="2000" dirty="0">
                <a:highlight>
                  <a:srgbClr val="00FFFF"/>
                </a:highlight>
                <a:latin typeface="Verdana" panose="020B0604030504040204" pitchFamily="34" charset="0"/>
                <a:ea typeface="Verdana" panose="020B0604030504040204" pitchFamily="34" charset="0"/>
              </a:rPr>
              <a:t>Intelligence Quotient</a:t>
            </a:r>
          </a:p>
        </p:txBody>
      </p:sp>
      <p:sp>
        <p:nvSpPr>
          <p:cNvPr id="7" name="TextBox 6">
            <a:extLst>
              <a:ext uri="{FF2B5EF4-FFF2-40B4-BE49-F238E27FC236}">
                <a16:creationId xmlns:a16="http://schemas.microsoft.com/office/drawing/2014/main" id="{804D7E6B-A282-81CA-BA67-DA35A2C8C375}"/>
              </a:ext>
            </a:extLst>
          </p:cNvPr>
          <p:cNvSpPr txBox="1"/>
          <p:nvPr/>
        </p:nvSpPr>
        <p:spPr>
          <a:xfrm>
            <a:off x="5642610" y="4436974"/>
            <a:ext cx="6350763" cy="1477328"/>
          </a:xfrm>
          <a:prstGeom prst="rect">
            <a:avLst/>
          </a:prstGeom>
          <a:noFill/>
        </p:spPr>
        <p:txBody>
          <a:bodyPr wrap="square">
            <a:spAutoFit/>
          </a:bodyPr>
          <a:lstStyle/>
          <a:p>
            <a:r>
              <a:rPr lang="en-US" b="1" i="0" dirty="0">
                <a:solidFill>
                  <a:srgbClr val="202124"/>
                </a:solidFill>
                <a:effectLst/>
                <a:latin typeface="Verdana" panose="020B0604030504040204" pitchFamily="34" charset="0"/>
                <a:ea typeface="Verdana" panose="020B0604030504040204" pitchFamily="34" charset="0"/>
              </a:rPr>
              <a:t>IQ stands for </a:t>
            </a:r>
            <a:r>
              <a:rPr lang="en-US" b="1" i="0" dirty="0">
                <a:solidFill>
                  <a:srgbClr val="040C28"/>
                </a:solidFill>
                <a:effectLst/>
                <a:latin typeface="Verdana" panose="020B0604030504040204" pitchFamily="34" charset="0"/>
                <a:ea typeface="Verdana" panose="020B0604030504040204" pitchFamily="34" charset="0"/>
              </a:rPr>
              <a:t>intelligence quotient</a:t>
            </a:r>
            <a:r>
              <a:rPr lang="en-US" b="1" i="0" dirty="0">
                <a:solidFill>
                  <a:srgbClr val="202124"/>
                </a:solidFill>
                <a:effectLst/>
                <a:latin typeface="Verdana" panose="020B0604030504040204" pitchFamily="34" charset="0"/>
                <a:ea typeface="Verdana" panose="020B0604030504040204" pitchFamily="34" charset="0"/>
              </a:rPr>
              <a:t> </a:t>
            </a:r>
            <a:r>
              <a:rPr lang="en-US" b="0" i="0" dirty="0">
                <a:solidFill>
                  <a:srgbClr val="202124"/>
                </a:solidFill>
                <a:effectLst/>
                <a:latin typeface="Verdana" panose="020B0604030504040204" pitchFamily="34" charset="0"/>
                <a:ea typeface="Verdana" panose="020B0604030504040204" pitchFamily="34" charset="0"/>
              </a:rPr>
              <a:t>and, in short, it is a measure of a person's reasoning ability. In other words, an IQ test is supposed to gauge how well someone can use information and logic to answer questions or make predictions.</a:t>
            </a:r>
            <a:endParaRPr lang="en-US"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7EF07B8-7A71-30D8-4167-CDFEC3B67731}"/>
              </a:ext>
            </a:extLst>
          </p:cNvPr>
          <p:cNvSpPr txBox="1"/>
          <p:nvPr/>
        </p:nvSpPr>
        <p:spPr>
          <a:xfrm>
            <a:off x="5642610" y="1373322"/>
            <a:ext cx="4343211" cy="1384995"/>
          </a:xfrm>
          <a:prstGeom prst="rect">
            <a:avLst/>
          </a:prstGeom>
          <a:noFill/>
        </p:spPr>
        <p:txBody>
          <a:bodyPr wrap="square">
            <a:spAutoFit/>
          </a:bodyPr>
          <a:lstStyle/>
          <a:p>
            <a:r>
              <a:rPr lang="en-US" sz="1400" b="1" i="0" dirty="0">
                <a:solidFill>
                  <a:srgbClr val="333333"/>
                </a:solidFill>
                <a:effectLst/>
                <a:latin typeface="Verdana" panose="020B0604030504040204" pitchFamily="34" charset="0"/>
                <a:ea typeface="Verdana" panose="020B0604030504040204" pitchFamily="34" charset="0"/>
              </a:rPr>
              <a:t>Neil Armstrong </a:t>
            </a:r>
            <a:r>
              <a:rPr lang="en-US" sz="1400" b="0" i="0" dirty="0">
                <a:solidFill>
                  <a:srgbClr val="333333"/>
                </a:solidFill>
                <a:effectLst/>
                <a:latin typeface="Verdana" panose="020B0604030504040204" pitchFamily="34" charset="0"/>
                <a:ea typeface="Verdana" panose="020B0604030504040204" pitchFamily="34" charset="0"/>
              </a:rPr>
              <a:t>was a NASA astronaut and aeronautical engineer. He famously became the first person to walk on the moon on July 20, 1969.  </a:t>
            </a:r>
            <a:r>
              <a:rPr lang="en-US" sz="1400" dirty="0">
                <a:solidFill>
                  <a:srgbClr val="333333"/>
                </a:solidFill>
                <a:latin typeface="Verdana" panose="020B0604030504040204" pitchFamily="34" charset="0"/>
                <a:ea typeface="Verdana" panose="020B0604030504040204" pitchFamily="34" charset="0"/>
              </a:rPr>
              <a:t>His phrase, “</a:t>
            </a:r>
            <a:r>
              <a:rPr lang="en-US" sz="1400" b="0" i="0" dirty="0">
                <a:solidFill>
                  <a:srgbClr val="000000"/>
                </a:solidFill>
                <a:effectLst/>
                <a:latin typeface="Verdana" panose="020B0604030504040204" pitchFamily="34" charset="0"/>
                <a:ea typeface="Verdana" panose="020B0604030504040204" pitchFamily="34" charset="0"/>
              </a:rPr>
              <a:t>That's one small step for man, one giant leap for mankind”, has become part of aerospace history.</a:t>
            </a:r>
            <a:endParaRPr lang="en-US" sz="1400" dirty="0">
              <a:latin typeface="Verdana" panose="020B0604030504040204" pitchFamily="34" charset="0"/>
              <a:ea typeface="Verdana" panose="020B0604030504040204" pitchFamily="34" charset="0"/>
            </a:endParaRPr>
          </a:p>
        </p:txBody>
      </p:sp>
      <p:grpSp>
        <p:nvGrpSpPr>
          <p:cNvPr id="18" name="Group 17">
            <a:extLst>
              <a:ext uri="{FF2B5EF4-FFF2-40B4-BE49-F238E27FC236}">
                <a16:creationId xmlns:a16="http://schemas.microsoft.com/office/drawing/2014/main" id="{E50A8DA7-652E-99A5-019E-CCF3871C1F49}"/>
              </a:ext>
            </a:extLst>
          </p:cNvPr>
          <p:cNvGrpSpPr/>
          <p:nvPr/>
        </p:nvGrpSpPr>
        <p:grpSpPr>
          <a:xfrm>
            <a:off x="9926320" y="955069"/>
            <a:ext cx="2050732" cy="2162346"/>
            <a:chOff x="9480262" y="1152231"/>
            <a:chExt cx="2050732" cy="2162346"/>
          </a:xfrm>
        </p:grpSpPr>
        <p:pic>
          <p:nvPicPr>
            <p:cNvPr id="16" name="Picture 15">
              <a:extLst>
                <a:ext uri="{FF2B5EF4-FFF2-40B4-BE49-F238E27FC236}">
                  <a16:creationId xmlns:a16="http://schemas.microsoft.com/office/drawing/2014/main" id="{F4CE7451-8EF7-D4B0-3205-B7F96DCC8257}"/>
                </a:ext>
              </a:extLst>
            </p:cNvPr>
            <p:cNvPicPr>
              <a:picLocks noChangeAspect="1"/>
            </p:cNvPicPr>
            <p:nvPr/>
          </p:nvPicPr>
          <p:blipFill>
            <a:blip r:embed="rId2"/>
            <a:stretch>
              <a:fillRect/>
            </a:stretch>
          </p:blipFill>
          <p:spPr>
            <a:xfrm>
              <a:off x="9480262" y="1152231"/>
              <a:ext cx="2050732" cy="1903889"/>
            </a:xfrm>
            <a:prstGeom prst="flowChartConnector">
              <a:avLst/>
            </a:prstGeom>
          </p:spPr>
        </p:pic>
        <p:sp>
          <p:nvSpPr>
            <p:cNvPr id="17" name="TextBox 16">
              <a:extLst>
                <a:ext uri="{FF2B5EF4-FFF2-40B4-BE49-F238E27FC236}">
                  <a16:creationId xmlns:a16="http://schemas.microsoft.com/office/drawing/2014/main" id="{FBE32101-6756-3BCE-8669-7EF891CCDA5D}"/>
                </a:ext>
              </a:extLst>
            </p:cNvPr>
            <p:cNvSpPr txBox="1"/>
            <p:nvPr/>
          </p:nvSpPr>
          <p:spPr>
            <a:xfrm>
              <a:off x="9617094" y="3037578"/>
              <a:ext cx="1777067" cy="276999"/>
            </a:xfrm>
            <a:prstGeom prst="rect">
              <a:avLst/>
            </a:prstGeom>
            <a:noFill/>
          </p:spPr>
          <p:txBody>
            <a:bodyPr wrap="square" rtlCol="0">
              <a:spAutoFit/>
            </a:bodyPr>
            <a:lstStyle/>
            <a:p>
              <a:pPr algn="ctr"/>
              <a:r>
                <a:rPr lang="en-US" sz="1200" b="1" i="0" dirty="0">
                  <a:solidFill>
                    <a:srgbClr val="333333"/>
                  </a:solidFill>
                  <a:effectLst/>
                  <a:latin typeface="Verdana" panose="020B0604030504040204" pitchFamily="34" charset="0"/>
                  <a:ea typeface="Verdana" panose="020B0604030504040204" pitchFamily="34" charset="0"/>
                </a:rPr>
                <a:t>Neil Armstrong</a:t>
              </a:r>
              <a:endParaRPr lang="en-US" sz="1200" dirty="0"/>
            </a:p>
          </p:txBody>
        </p:sp>
      </p:grpSp>
    </p:spTree>
    <p:extLst>
      <p:ext uri="{BB962C8B-B14F-4D97-AF65-F5344CB8AC3E}">
        <p14:creationId xmlns:p14="http://schemas.microsoft.com/office/powerpoint/2010/main" val="4012589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B172D61-DB40-B89E-56B0-A3D706CAF979}"/>
              </a:ext>
            </a:extLst>
          </p:cNvPr>
          <p:cNvSpPr txBox="1">
            <a:spLocks/>
          </p:cNvSpPr>
          <p:nvPr/>
        </p:nvSpPr>
        <p:spPr>
          <a:xfrm>
            <a:off x="838198" y="755047"/>
            <a:ext cx="10515600" cy="964583"/>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900" u="sng" dirty="0">
                <a:latin typeface="Verdana" panose="020B0604030504040204" pitchFamily="34" charset="0"/>
                <a:ea typeface="Verdana" panose="020B0604030504040204" pitchFamily="34" charset="0"/>
                <a:cs typeface="Arial" panose="020B0604020202020204" pitchFamily="34" charset="0"/>
              </a:rPr>
              <a:t>Quran Tajweed Basics</a:t>
            </a:r>
            <a:br>
              <a:rPr lang="ar-SA"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2700" b="1" dirty="0">
                <a:latin typeface="Verdana" panose="020B0604030504040204" pitchFamily="34" charset="0"/>
                <a:ea typeface="Verdana" panose="020B0604030504040204" pitchFamily="34" charset="0"/>
                <a:cs typeface="Arial" panose="020B0604020202020204" pitchFamily="34" charset="0"/>
              </a:rPr>
              <a:t>Short Vowels</a:t>
            </a:r>
          </a:p>
        </p:txBody>
      </p:sp>
      <p:sp>
        <p:nvSpPr>
          <p:cNvPr id="6" name="TextBox 5">
            <a:extLst>
              <a:ext uri="{FF2B5EF4-FFF2-40B4-BE49-F238E27FC236}">
                <a16:creationId xmlns:a16="http://schemas.microsoft.com/office/drawing/2014/main" id="{75DC315A-5664-4F9C-18D9-B77D46A9545F}"/>
              </a:ext>
            </a:extLst>
          </p:cNvPr>
          <p:cNvSpPr txBox="1"/>
          <p:nvPr/>
        </p:nvSpPr>
        <p:spPr>
          <a:xfrm>
            <a:off x="0" y="1693115"/>
            <a:ext cx="11849743" cy="4693593"/>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Arial" panose="020B0604020202020204" pitchFamily="34" charset="0"/>
              </a:rPr>
              <a:t>There are two types of vowels in Arabic, short and long. One should be very careful in prolonging these vowels. Prolonging and shortening the vowels can change the meaning of the word.</a:t>
            </a:r>
          </a:p>
          <a:p>
            <a:endParaRPr lang="en-US" dirty="0">
              <a:latin typeface="Verdana" panose="020B0604030504040204" pitchFamily="34" charset="0"/>
              <a:ea typeface="Verdana" panose="020B0604030504040204" pitchFamily="34" charset="0"/>
              <a:cs typeface="Arial" panose="020B0604020202020204" pitchFamily="34" charset="0"/>
            </a:endParaRPr>
          </a:p>
          <a:p>
            <a:r>
              <a:rPr lang="en-US" sz="1600" b="1" u="sng" dirty="0">
                <a:latin typeface="Verdana" panose="020B0604030504040204" pitchFamily="34" charset="0"/>
                <a:ea typeface="Verdana" panose="020B0604030504040204" pitchFamily="34" charset="0"/>
                <a:cs typeface="Arial" panose="020B0604020202020204" pitchFamily="34" charset="0"/>
              </a:rPr>
              <a:t>Short vowels: </a:t>
            </a:r>
            <a:r>
              <a:rPr lang="en-US" sz="1600" dirty="0">
                <a:latin typeface="Verdana" panose="020B0604030504040204" pitchFamily="34" charset="0"/>
                <a:ea typeface="Verdana" panose="020B0604030504040204" pitchFamily="34" charset="0"/>
                <a:cs typeface="Arial" panose="020B0604020202020204" pitchFamily="34" charset="0"/>
              </a:rPr>
              <a:t>Should be prolonged only for </a:t>
            </a:r>
            <a:r>
              <a:rPr lang="en-US" sz="1600" b="1" dirty="0">
                <a:latin typeface="Verdana" panose="020B0604030504040204" pitchFamily="34" charset="0"/>
                <a:ea typeface="Verdana" panose="020B0604030504040204" pitchFamily="34" charset="0"/>
                <a:cs typeface="Arial" panose="020B0604020202020204" pitchFamily="34" charset="0"/>
              </a:rPr>
              <a:t>1 harkat or 1 Sec</a:t>
            </a:r>
            <a:r>
              <a:rPr lang="en-US" sz="1600" dirty="0">
                <a:latin typeface="Verdana" panose="020B0604030504040204" pitchFamily="34" charset="0"/>
                <a:ea typeface="Verdana" panose="020B0604030504040204" pitchFamily="34" charset="0"/>
                <a:cs typeface="Arial" panose="020B0604020202020204" pitchFamily="34" charset="0"/>
              </a:rPr>
              <a:t>.</a:t>
            </a:r>
          </a:p>
          <a:p>
            <a:endParaRPr lang="en-US" sz="1600" dirty="0">
              <a:latin typeface="Verdana" panose="020B0604030504040204" pitchFamily="34" charset="0"/>
              <a:ea typeface="Verdana" panose="020B060403050404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en-US" dirty="0"/>
          </a:p>
          <a:p>
            <a:pPr lvl="3"/>
            <a:r>
              <a:rPr lang="en-US" dirty="0"/>
              <a:t>			</a:t>
            </a:r>
          </a:p>
          <a:p>
            <a:pPr lvl="3"/>
            <a:endParaRPr lang="en-US" b="0" i="0" dirty="0">
              <a:solidFill>
                <a:srgbClr val="0000FF"/>
              </a:solidFill>
              <a:effectLst/>
              <a:latin typeface="Arial" panose="020B0604020202020204" pitchFamily="34" charset="0"/>
              <a:cs typeface="Arial" panose="020B0604020202020204" pitchFamily="34" charset="0"/>
            </a:endParaRPr>
          </a:p>
          <a:p>
            <a:pPr lvl="3"/>
            <a:r>
              <a:rPr lang="en-US" b="0" i="0" dirty="0">
                <a:solidFill>
                  <a:srgbClr val="FF0000"/>
                </a:solidFill>
                <a:effectLst/>
                <a:latin typeface="Noto Nastaliq Urdu Medium" panose="020B0502040504020204" pitchFamily="34" charset="-78"/>
                <a:cs typeface="Noto Nastaliq Urdu Medium" panose="020B0502040504020204" pitchFamily="34" charset="-78"/>
              </a:rPr>
              <a:t>	</a:t>
            </a:r>
          </a:p>
          <a:p>
            <a:endParaRPr lang="en-US" sz="1500" b="1" dirty="0">
              <a:latin typeface="Verdana" panose="020B0604030504040204" pitchFamily="34" charset="0"/>
              <a:ea typeface="Verdana" panose="020B060403050404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sz="1600" dirty="0">
                <a:solidFill>
                  <a:schemeClr val="dk1"/>
                </a:solidFill>
                <a:latin typeface="Arial"/>
                <a:ea typeface="Arial"/>
                <a:cs typeface="Arial"/>
                <a:sym typeface="Arial"/>
                <a:hlinkClick r:id="rId2"/>
              </a:rPr>
              <a:t>Click here for a short video</a:t>
            </a:r>
            <a:endParaRPr lang="en-US" sz="1600" dirty="0">
              <a:solidFill>
                <a:schemeClr val="dk1"/>
              </a:solidFill>
              <a:latin typeface="Arial"/>
              <a:ea typeface="Arial"/>
              <a:cs typeface="Arial"/>
              <a:sym typeface="Arial"/>
            </a:endParaRPr>
          </a:p>
          <a:p>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5193B45-E474-DEF0-1EBA-F5F81DA6087E}"/>
              </a:ext>
            </a:extLst>
          </p:cNvPr>
          <p:cNvPicPr>
            <a:picLocks noChangeAspect="1"/>
          </p:cNvPicPr>
          <p:nvPr/>
        </p:nvPicPr>
        <p:blipFill>
          <a:blip r:embed="rId3"/>
          <a:stretch>
            <a:fillRect/>
          </a:stretch>
        </p:blipFill>
        <p:spPr>
          <a:xfrm>
            <a:off x="3650078" y="3264982"/>
            <a:ext cx="5373615" cy="1196181"/>
          </a:xfrm>
          <a:prstGeom prst="rect">
            <a:avLst/>
          </a:prstGeom>
        </p:spPr>
      </p:pic>
      <p:pic>
        <p:nvPicPr>
          <p:cNvPr id="3" name="Picture 2">
            <a:extLst>
              <a:ext uri="{FF2B5EF4-FFF2-40B4-BE49-F238E27FC236}">
                <a16:creationId xmlns:a16="http://schemas.microsoft.com/office/drawing/2014/main" id="{883596B7-DB56-B4DE-05F9-70BDF125B4A2}"/>
              </a:ext>
            </a:extLst>
          </p:cNvPr>
          <p:cNvPicPr>
            <a:picLocks noChangeAspect="1"/>
          </p:cNvPicPr>
          <p:nvPr/>
        </p:nvPicPr>
        <p:blipFill>
          <a:blip r:embed="rId4"/>
          <a:stretch>
            <a:fillRect/>
          </a:stretch>
        </p:blipFill>
        <p:spPr>
          <a:xfrm>
            <a:off x="149901" y="4876800"/>
            <a:ext cx="1791630" cy="826496"/>
          </a:xfrm>
          <a:prstGeom prst="rect">
            <a:avLst/>
          </a:prstGeom>
        </p:spPr>
      </p:pic>
    </p:spTree>
    <p:extLst>
      <p:ext uri="{BB962C8B-B14F-4D97-AF65-F5344CB8AC3E}">
        <p14:creationId xmlns:p14="http://schemas.microsoft.com/office/powerpoint/2010/main" val="64013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8A09F8-37B6-703C-4B6F-843655C97FC4}"/>
              </a:ext>
            </a:extLst>
          </p:cNvPr>
          <p:cNvSpPr txBox="1"/>
          <p:nvPr/>
        </p:nvSpPr>
        <p:spPr>
          <a:xfrm>
            <a:off x="3128963" y="2758559"/>
            <a:ext cx="5934074" cy="646331"/>
          </a:xfrm>
          <a:prstGeom prst="rect">
            <a:avLst/>
          </a:prstGeom>
          <a:noFill/>
        </p:spPr>
        <p:txBody>
          <a:bodyPr wrap="square">
            <a:spAutoFit/>
          </a:bodyPr>
          <a:lstStyle/>
          <a:p>
            <a:pPr algn="ctr"/>
            <a:r>
              <a:rPr lang="en-US" sz="3600" b="1" dirty="0">
                <a:latin typeface="Verdana" panose="020B0604030504040204" pitchFamily="34" charset="0"/>
                <a:ea typeface="Verdana" panose="020B0604030504040204" pitchFamily="34" charset="0"/>
              </a:rPr>
              <a:t>Health</a:t>
            </a:r>
          </a:p>
        </p:txBody>
      </p:sp>
    </p:spTree>
    <p:extLst>
      <p:ext uri="{BB962C8B-B14F-4D97-AF65-F5344CB8AC3E}">
        <p14:creationId xmlns:p14="http://schemas.microsoft.com/office/powerpoint/2010/main" val="3542465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Close-up of pasta with pesto sauce in a white bowl" descr="Close-up of pasta with pesto sauce in a white bowl"/>
          <p:cNvPicPr>
            <a:picLocks noGrp="1"/>
          </p:cNvPicPr>
          <p:nvPr>
            <p:ph type="pic" idx="21"/>
          </p:nvPr>
        </p:nvPicPr>
        <p:blipFill>
          <a:blip r:embed="rId2"/>
          <a:stretch>
            <a:fillRect/>
          </a:stretch>
        </p:blipFill>
        <p:spPr>
          <a:xfrm>
            <a:off x="1568450" y="349250"/>
            <a:ext cx="9055100" cy="3930650"/>
          </a:xfrm>
          <a:prstGeom prst="rect">
            <a:avLst/>
          </a:prstGeom>
        </p:spPr>
      </p:pic>
      <p:sp>
        <p:nvSpPr>
          <p:cNvPr id="120" name="High-Fiber Foods"/>
          <p:cNvSpPr txBox="1">
            <a:spLocks noGrp="1"/>
          </p:cNvSpPr>
          <p:nvPr>
            <p:ph type="title"/>
          </p:nvPr>
        </p:nvSpPr>
        <p:spPr>
          <a:prstGeom prst="rect">
            <a:avLst/>
          </a:prstGeom>
        </p:spPr>
        <p:txBody>
          <a:bodyPr/>
          <a:lstStyle/>
          <a:p>
            <a:r>
              <a:rPr dirty="0"/>
              <a:t>High-Fiber Foods</a:t>
            </a:r>
          </a:p>
        </p:txBody>
      </p:sp>
      <p:sp>
        <p:nvSpPr>
          <p:cNvPr id="121" name="Tanvir Ahmed"/>
          <p:cNvSpPr txBox="1">
            <a:spLocks noGrp="1"/>
          </p:cNvSpPr>
          <p:nvPr>
            <p:ph type="body" sz="quarter" idx="1"/>
          </p:nvPr>
        </p:nvSpPr>
        <p:spPr>
          <a:prstGeom prst="rect">
            <a:avLst/>
          </a:prstGeom>
        </p:spPr>
        <p:txBody>
          <a:bodyPr/>
          <a:lstStyle/>
          <a:p>
            <a:r>
              <a:t>Tanvir Ahmed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868356-A52A-2236-969C-581EE47EA874}"/>
              </a:ext>
            </a:extLst>
          </p:cNvPr>
          <p:cNvSpPr txBox="1"/>
          <p:nvPr/>
        </p:nvSpPr>
        <p:spPr>
          <a:xfrm>
            <a:off x="9885490" y="215078"/>
            <a:ext cx="2085975"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Agenda</a:t>
            </a:r>
          </a:p>
        </p:txBody>
      </p:sp>
      <p:sp>
        <p:nvSpPr>
          <p:cNvPr id="5" name="TextBox 4">
            <a:extLst>
              <a:ext uri="{FF2B5EF4-FFF2-40B4-BE49-F238E27FC236}">
                <a16:creationId xmlns:a16="http://schemas.microsoft.com/office/drawing/2014/main" id="{2A1B0D22-06B0-F375-9EEA-CA0EABEE4B98}"/>
              </a:ext>
            </a:extLst>
          </p:cNvPr>
          <p:cNvSpPr txBox="1"/>
          <p:nvPr/>
        </p:nvSpPr>
        <p:spPr>
          <a:xfrm>
            <a:off x="365637" y="1711009"/>
            <a:ext cx="11605828" cy="4154984"/>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Recitation and translation of the Holy Quran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Pledge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Hadith</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Discussion segment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Salat (Daily Prayers)</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Al–Wasiyyat</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Zahanat</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Reading The Holy Quran</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Health segment</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Local Time – Missionary Comments/Reminders/Announcements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Du’a </a:t>
            </a:r>
          </a:p>
        </p:txBody>
      </p:sp>
      <p:pic>
        <p:nvPicPr>
          <p:cNvPr id="4" name="Picture 3">
            <a:extLst>
              <a:ext uri="{FF2B5EF4-FFF2-40B4-BE49-F238E27FC236}">
                <a16:creationId xmlns:a16="http://schemas.microsoft.com/office/drawing/2014/main" id="{6D94A663-7AB0-5A75-8040-74FBF224B9E1}"/>
              </a:ext>
            </a:extLst>
          </p:cNvPr>
          <p:cNvPicPr>
            <a:picLocks noChangeAspect="1"/>
          </p:cNvPicPr>
          <p:nvPr/>
        </p:nvPicPr>
        <p:blipFill>
          <a:blip r:embed="rId2"/>
          <a:stretch>
            <a:fillRect/>
          </a:stretch>
        </p:blipFill>
        <p:spPr>
          <a:xfrm>
            <a:off x="10231310" y="692996"/>
            <a:ext cx="1885950" cy="1666875"/>
          </a:xfrm>
          <a:prstGeom prst="flowChartConnector">
            <a:avLst/>
          </a:prstGeom>
        </p:spPr>
      </p:pic>
    </p:spTree>
    <p:extLst>
      <p:ext uri="{BB962C8B-B14F-4D97-AF65-F5344CB8AC3E}">
        <p14:creationId xmlns:p14="http://schemas.microsoft.com/office/powerpoint/2010/main" val="3184588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Fiber"/>
          <p:cNvSpPr txBox="1">
            <a:spLocks noGrp="1"/>
          </p:cNvSpPr>
          <p:nvPr>
            <p:ph type="title"/>
          </p:nvPr>
        </p:nvSpPr>
        <p:spPr>
          <a:prstGeom prst="rect">
            <a:avLst/>
          </a:prstGeom>
        </p:spPr>
        <p:txBody>
          <a:bodyPr/>
          <a:lstStyle/>
          <a:p>
            <a:r>
              <a:rPr dirty="0"/>
              <a:t>Fiber</a:t>
            </a:r>
          </a:p>
        </p:txBody>
      </p:sp>
      <p:sp>
        <p:nvSpPr>
          <p:cNvPr id="124" name="Fiber is not the most glamorous nutrient but it is certainly important…"/>
          <p:cNvSpPr txBox="1">
            <a:spLocks noGrp="1"/>
          </p:cNvSpPr>
          <p:nvPr>
            <p:ph type="body" sz="half" idx="1"/>
          </p:nvPr>
        </p:nvSpPr>
        <p:spPr>
          <a:xfrm>
            <a:off x="435935" y="2215466"/>
            <a:ext cx="5602915" cy="3931334"/>
          </a:xfrm>
          <a:prstGeom prst="rect">
            <a:avLst/>
          </a:prstGeom>
        </p:spPr>
        <p:txBody>
          <a:bodyPr>
            <a:normAutofit fontScale="55000" lnSpcReduction="20000"/>
          </a:bodyPr>
          <a:lstStyle/>
          <a:p>
            <a:pPr marL="254317" indent="-254317" defTabSz="367347">
              <a:spcBef>
                <a:spcPts val="1700"/>
              </a:spcBef>
              <a:defRPr sz="4450">
                <a:solidFill>
                  <a:srgbClr val="000000"/>
                </a:solidFill>
              </a:defRPr>
            </a:pPr>
            <a:r>
              <a:rPr lang="en-US" b="0" i="0" u="none" strike="noStrike" dirty="0">
                <a:solidFill>
                  <a:srgbClr val="080808"/>
                </a:solidFill>
                <a:effectLst/>
              </a:rPr>
              <a:t>Dietary fiber, also known as roughage or bulk, includes the parts of plant foods your body can't digest or absorb.</a:t>
            </a:r>
          </a:p>
          <a:p>
            <a:pPr marL="254317" indent="-254317" defTabSz="367347">
              <a:spcBef>
                <a:spcPts val="1700"/>
              </a:spcBef>
              <a:defRPr sz="4450">
                <a:solidFill>
                  <a:srgbClr val="000000"/>
                </a:solidFill>
              </a:defRPr>
            </a:pPr>
            <a:r>
              <a:rPr dirty="0"/>
              <a:t>Dietary Fibers is </a:t>
            </a:r>
            <a:r>
              <a:rPr b="1" dirty="0"/>
              <a:t>abundant in plant foods</a:t>
            </a:r>
            <a:r>
              <a:rPr dirty="0"/>
              <a:t> and not digested in our bowel </a:t>
            </a:r>
          </a:p>
          <a:p>
            <a:pPr marL="254317" indent="-254317" defTabSz="367347">
              <a:spcBef>
                <a:spcPts val="1700"/>
              </a:spcBef>
              <a:defRPr sz="4450">
                <a:solidFill>
                  <a:srgbClr val="000000"/>
                </a:solidFill>
              </a:defRPr>
            </a:pPr>
            <a:r>
              <a:rPr dirty="0"/>
              <a:t>It aids in keeping our bowels regular and gives us a feeling of fullness</a:t>
            </a:r>
          </a:p>
          <a:p>
            <a:pPr marL="254317" indent="-254317" defTabSz="367347">
              <a:spcBef>
                <a:spcPts val="1700"/>
              </a:spcBef>
              <a:defRPr sz="4450">
                <a:solidFill>
                  <a:srgbClr val="000000"/>
                </a:solidFill>
              </a:defRPr>
            </a:pPr>
            <a:r>
              <a:rPr dirty="0"/>
              <a:t>Fibers keeps the bad cholesterol (LDL) low and also helps regulate our sugar</a:t>
            </a:r>
            <a:endParaRPr lang="en-US" dirty="0"/>
          </a:p>
          <a:p>
            <a:pPr marL="254317" indent="-254317" defTabSz="367347">
              <a:spcBef>
                <a:spcPts val="1700"/>
              </a:spcBef>
              <a:defRPr sz="4450">
                <a:solidFill>
                  <a:srgbClr val="000000"/>
                </a:solidFill>
              </a:defRPr>
            </a:pPr>
            <a:r>
              <a:rPr lang="en-US" dirty="0"/>
              <a:t>It helps loose weight</a:t>
            </a:r>
            <a:endParaRPr dirty="0"/>
          </a:p>
        </p:txBody>
      </p:sp>
      <p:pic>
        <p:nvPicPr>
          <p:cNvPr id="125" name="Image" descr="Image"/>
          <p:cNvPicPr>
            <a:picLocks/>
          </p:cNvPicPr>
          <p:nvPr/>
        </p:nvPicPr>
        <p:blipFill>
          <a:blip r:embed="rId2"/>
          <a:stretch>
            <a:fillRect/>
          </a:stretch>
        </p:blipFill>
        <p:spPr>
          <a:xfrm>
            <a:off x="6272888" y="2215466"/>
            <a:ext cx="5003801" cy="3736976"/>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revent Heart Disease, Diabetes and Cancer"/>
          <p:cNvSpPr txBox="1">
            <a:spLocks noGrp="1"/>
          </p:cNvSpPr>
          <p:nvPr>
            <p:ph type="title"/>
          </p:nvPr>
        </p:nvSpPr>
        <p:spPr>
          <a:xfrm>
            <a:off x="447041" y="413687"/>
            <a:ext cx="11426094" cy="926405"/>
          </a:xfrm>
          <a:prstGeom prst="rect">
            <a:avLst/>
          </a:prstGeom>
        </p:spPr>
        <p:txBody>
          <a:bodyPr>
            <a:noAutofit/>
          </a:bodyPr>
          <a:lstStyle>
            <a:lvl1pPr>
              <a:defRPr sz="7400"/>
            </a:lvl1pPr>
          </a:lstStyle>
          <a:p>
            <a:r>
              <a:rPr sz="4800" dirty="0"/>
              <a:t>Prevent Heart Disease, Diabetes and Cancer</a:t>
            </a:r>
          </a:p>
        </p:txBody>
      </p:sp>
      <p:sp>
        <p:nvSpPr>
          <p:cNvPr id="128" name="CDC states that fiber rich diet decreases risk of heart disease, diabetes and some cancers…"/>
          <p:cNvSpPr txBox="1">
            <a:spLocks noGrp="1"/>
          </p:cNvSpPr>
          <p:nvPr>
            <p:ph type="body" sz="half" idx="1"/>
          </p:nvPr>
        </p:nvSpPr>
        <p:spPr>
          <a:xfrm>
            <a:off x="1035050" y="1511435"/>
            <a:ext cx="5003800" cy="4635365"/>
          </a:xfrm>
          <a:prstGeom prst="rect">
            <a:avLst/>
          </a:prstGeom>
        </p:spPr>
        <p:txBody>
          <a:bodyPr/>
          <a:lstStyle/>
          <a:p>
            <a:pPr>
              <a:buBlip>
                <a:blip r:embed="rId2"/>
              </a:buBlip>
              <a:defRPr>
                <a:solidFill>
                  <a:srgbClr val="000000"/>
                </a:solidFill>
              </a:defRPr>
            </a:pPr>
            <a:r>
              <a:t>CDC states that fiber rich diet decreases risk of heart disease, diabetes and some cancers</a:t>
            </a:r>
          </a:p>
          <a:p>
            <a:pPr>
              <a:buBlip>
                <a:blip r:embed="rId2"/>
              </a:buBlip>
              <a:defRPr>
                <a:solidFill>
                  <a:srgbClr val="000000"/>
                </a:solidFill>
              </a:defRPr>
            </a:pPr>
            <a:r>
              <a:t>Increased intake of fruits, vegetables, nuts, seeds, legumes, and whole grain is encouraged</a:t>
            </a:r>
          </a:p>
          <a:p>
            <a:pPr>
              <a:buBlip>
                <a:blip r:embed="rId2"/>
              </a:buBlip>
              <a:defRPr>
                <a:solidFill>
                  <a:srgbClr val="000000"/>
                </a:solidFill>
              </a:defRPr>
            </a:pPr>
            <a:r>
              <a:rPr b="1"/>
              <a:t>Over 90% of Americans do not consume </a:t>
            </a:r>
            <a:r>
              <a:t>the recommended amount of fiber (25-34g daily)</a:t>
            </a:r>
          </a:p>
        </p:txBody>
      </p:sp>
      <p:pic>
        <p:nvPicPr>
          <p:cNvPr id="129" name="Image" descr="Image"/>
          <p:cNvPicPr>
            <a:picLocks/>
          </p:cNvPicPr>
          <p:nvPr/>
        </p:nvPicPr>
        <p:blipFill>
          <a:blip r:embed="rId3"/>
          <a:stretch>
            <a:fillRect/>
          </a:stretch>
        </p:blipFill>
        <p:spPr>
          <a:xfrm>
            <a:off x="6504489" y="1520080"/>
            <a:ext cx="5368646" cy="4924233"/>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Beneficial Gut Bacteria"/>
          <p:cNvSpPr txBox="1">
            <a:spLocks noGrp="1"/>
          </p:cNvSpPr>
          <p:nvPr>
            <p:ph type="title"/>
          </p:nvPr>
        </p:nvSpPr>
        <p:spPr>
          <a:prstGeom prst="rect">
            <a:avLst/>
          </a:prstGeom>
        </p:spPr>
        <p:txBody>
          <a:bodyPr>
            <a:normAutofit/>
          </a:bodyPr>
          <a:lstStyle>
            <a:lvl1pPr>
              <a:defRPr sz="9500">
                <a:solidFill>
                  <a:srgbClr val="000000"/>
                </a:solidFill>
              </a:defRPr>
            </a:lvl1pPr>
          </a:lstStyle>
          <a:p>
            <a:r>
              <a:rPr sz="5300" dirty="0"/>
              <a:t>Beneficial Gut Bacteria</a:t>
            </a:r>
          </a:p>
        </p:txBody>
      </p:sp>
      <p:sp>
        <p:nvSpPr>
          <p:cNvPr id="136" name="A certain type of dietary fiber referred to as Prebiotics, increased good bacteria…"/>
          <p:cNvSpPr txBox="1">
            <a:spLocks noGrp="1"/>
          </p:cNvSpPr>
          <p:nvPr>
            <p:ph type="body" sz="half" idx="1"/>
          </p:nvPr>
        </p:nvSpPr>
        <p:spPr>
          <a:xfrm>
            <a:off x="821779" y="1985069"/>
            <a:ext cx="5003801" cy="4310262"/>
          </a:xfrm>
          <a:prstGeom prst="rect">
            <a:avLst/>
          </a:prstGeom>
        </p:spPr>
        <p:txBody>
          <a:bodyPr/>
          <a:lstStyle/>
          <a:p>
            <a:pPr>
              <a:buBlip>
                <a:blip r:embed="rId2"/>
              </a:buBlip>
              <a:defRPr>
                <a:solidFill>
                  <a:srgbClr val="000000"/>
                </a:solidFill>
              </a:defRPr>
            </a:pPr>
            <a:r>
              <a:rPr dirty="0"/>
              <a:t>A certain type of dietary fiber referred to as </a:t>
            </a:r>
            <a:r>
              <a:rPr b="1" dirty="0"/>
              <a:t>Prebiotics, </a:t>
            </a:r>
            <a:r>
              <a:rPr dirty="0"/>
              <a:t>increased good bacteria </a:t>
            </a:r>
          </a:p>
          <a:p>
            <a:pPr>
              <a:buBlip>
                <a:blip r:embed="rId2"/>
              </a:buBlip>
              <a:defRPr>
                <a:solidFill>
                  <a:srgbClr val="000000"/>
                </a:solidFill>
              </a:defRPr>
            </a:pPr>
            <a:r>
              <a:rPr dirty="0"/>
              <a:t>Increased gut bacteria and diversity assists in weight loss and reduce obesity</a:t>
            </a:r>
          </a:p>
        </p:txBody>
      </p:sp>
      <p:pic>
        <p:nvPicPr>
          <p:cNvPr id="137" name="Image" descr="Image"/>
          <p:cNvPicPr>
            <a:picLocks/>
          </p:cNvPicPr>
          <p:nvPr/>
        </p:nvPicPr>
        <p:blipFill>
          <a:blip r:embed="rId3"/>
          <a:stretch>
            <a:fillRect/>
          </a:stretch>
        </p:blipFill>
        <p:spPr>
          <a:xfrm>
            <a:off x="5987816" y="1936019"/>
            <a:ext cx="5890517" cy="4402013"/>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Fibers help your Sugar"/>
          <p:cNvSpPr txBox="1">
            <a:spLocks noGrp="1"/>
          </p:cNvSpPr>
          <p:nvPr>
            <p:ph type="title"/>
          </p:nvPr>
        </p:nvSpPr>
        <p:spPr>
          <a:prstGeom prst="rect">
            <a:avLst/>
          </a:prstGeom>
        </p:spPr>
        <p:txBody>
          <a:bodyPr>
            <a:normAutofit/>
          </a:bodyPr>
          <a:lstStyle>
            <a:lvl1pPr>
              <a:defRPr sz="9500">
                <a:solidFill>
                  <a:srgbClr val="000000"/>
                </a:solidFill>
              </a:defRPr>
            </a:lvl1pPr>
          </a:lstStyle>
          <a:p>
            <a:r>
              <a:rPr sz="5300" dirty="0"/>
              <a:t>Fibers help your Sugar</a:t>
            </a:r>
          </a:p>
        </p:txBody>
      </p:sp>
      <p:sp>
        <p:nvSpPr>
          <p:cNvPr id="140" name="Eating more fibers slows glucose absorption in your body…"/>
          <p:cNvSpPr txBox="1">
            <a:spLocks noGrp="1"/>
          </p:cNvSpPr>
          <p:nvPr>
            <p:ph type="body" sz="half" idx="1"/>
          </p:nvPr>
        </p:nvSpPr>
        <p:spPr>
          <a:xfrm>
            <a:off x="821779" y="1985069"/>
            <a:ext cx="5003801" cy="4310262"/>
          </a:xfrm>
          <a:prstGeom prst="rect">
            <a:avLst/>
          </a:prstGeom>
        </p:spPr>
        <p:txBody>
          <a:bodyPr/>
          <a:lstStyle/>
          <a:p>
            <a:pPr>
              <a:buBlip>
                <a:blip r:embed="rId2"/>
              </a:buBlip>
              <a:defRPr>
                <a:solidFill>
                  <a:srgbClr val="000000"/>
                </a:solidFill>
              </a:defRPr>
            </a:pPr>
            <a:r>
              <a:rPr dirty="0"/>
              <a:t>Eating more fibers slows glucose absorption in your body</a:t>
            </a:r>
          </a:p>
          <a:p>
            <a:pPr>
              <a:buBlip>
                <a:blip r:embed="rId2"/>
              </a:buBlip>
              <a:defRPr>
                <a:solidFill>
                  <a:srgbClr val="000000"/>
                </a:solidFill>
              </a:defRPr>
            </a:pPr>
            <a:r>
              <a:rPr dirty="0"/>
              <a:t>Steady sugars levels are linked to increased satiety</a:t>
            </a:r>
          </a:p>
          <a:p>
            <a:pPr>
              <a:buBlip>
                <a:blip r:embed="rId2"/>
              </a:buBlip>
              <a:defRPr>
                <a:solidFill>
                  <a:srgbClr val="000000"/>
                </a:solidFill>
              </a:defRPr>
            </a:pPr>
            <a:r>
              <a:rPr dirty="0"/>
              <a:t>Drink plenty of fluids with fibers to prevent bloating and constipation</a:t>
            </a:r>
          </a:p>
        </p:txBody>
      </p:sp>
      <p:pic>
        <p:nvPicPr>
          <p:cNvPr id="141" name="Image" descr="Image"/>
          <p:cNvPicPr>
            <a:picLocks/>
          </p:cNvPicPr>
          <p:nvPr/>
        </p:nvPicPr>
        <p:blipFill>
          <a:blip r:embed="rId3"/>
          <a:stretch>
            <a:fillRect/>
          </a:stretch>
        </p:blipFill>
        <p:spPr>
          <a:xfrm>
            <a:off x="6250053" y="3079911"/>
            <a:ext cx="5545226" cy="2120578"/>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Ways to Increase your Fiber Intake"/>
          <p:cNvSpPr txBox="1">
            <a:spLocks noGrp="1"/>
          </p:cNvSpPr>
          <p:nvPr>
            <p:ph type="title"/>
          </p:nvPr>
        </p:nvSpPr>
        <p:spPr>
          <a:xfrm>
            <a:off x="1035050" y="400050"/>
            <a:ext cx="10121900" cy="926405"/>
          </a:xfrm>
          <a:prstGeom prst="rect">
            <a:avLst/>
          </a:prstGeom>
        </p:spPr>
        <p:txBody>
          <a:bodyPr>
            <a:normAutofit/>
          </a:bodyPr>
          <a:lstStyle>
            <a:lvl1pPr>
              <a:defRPr sz="7400"/>
            </a:lvl1pPr>
          </a:lstStyle>
          <a:p>
            <a:r>
              <a:rPr sz="5300" dirty="0"/>
              <a:t>Ways to Increase your Fiber Intake </a:t>
            </a:r>
          </a:p>
        </p:txBody>
      </p:sp>
      <p:sp>
        <p:nvSpPr>
          <p:cNvPr id="148" name="Recommended Fibers for males is 31-34 gas daily…"/>
          <p:cNvSpPr txBox="1">
            <a:spLocks noGrp="1"/>
          </p:cNvSpPr>
          <p:nvPr>
            <p:ph type="body" sz="half" idx="1"/>
          </p:nvPr>
        </p:nvSpPr>
        <p:spPr>
          <a:xfrm>
            <a:off x="1035050" y="1511435"/>
            <a:ext cx="5003800" cy="4635365"/>
          </a:xfrm>
          <a:prstGeom prst="rect">
            <a:avLst/>
          </a:prstGeom>
        </p:spPr>
        <p:txBody>
          <a:bodyPr/>
          <a:lstStyle/>
          <a:p>
            <a:pPr>
              <a:buBlip>
                <a:blip r:embed="rId2"/>
              </a:buBlip>
              <a:defRPr>
                <a:solidFill>
                  <a:srgbClr val="000000"/>
                </a:solidFill>
              </a:defRPr>
            </a:pPr>
            <a:r>
              <a:rPr dirty="0"/>
              <a:t>Recommended Fibers for males is 31-34 gas daily</a:t>
            </a:r>
          </a:p>
          <a:p>
            <a:pPr>
              <a:buBlip>
                <a:blip r:embed="rId2"/>
              </a:buBlip>
              <a:defRPr>
                <a:solidFill>
                  <a:srgbClr val="000000"/>
                </a:solidFill>
              </a:defRPr>
            </a:pPr>
            <a:r>
              <a:rPr dirty="0"/>
              <a:t>Start your day with a fiber rich breakfast e.g. whole grain bread, low fat yogurt, fruits, nuts, smoothie oats</a:t>
            </a:r>
          </a:p>
          <a:p>
            <a:pPr>
              <a:buBlip>
                <a:blip r:embed="rId2"/>
              </a:buBlip>
              <a:defRPr>
                <a:solidFill>
                  <a:srgbClr val="000000"/>
                </a:solidFill>
              </a:defRPr>
            </a:pPr>
            <a:r>
              <a:rPr dirty="0"/>
              <a:t>Here is a link to High Fiber recipes </a:t>
            </a:r>
            <a:r>
              <a:rPr u="sng" dirty="0">
                <a:hlinkClick r:id="rId3"/>
              </a:rPr>
              <a:t>https://insanelygoodrecipes.com/high-fiber-breakfast-recipes/</a:t>
            </a:r>
            <a:r>
              <a:rPr dirty="0"/>
              <a:t> </a:t>
            </a:r>
          </a:p>
        </p:txBody>
      </p:sp>
      <p:pic>
        <p:nvPicPr>
          <p:cNvPr id="149" name="Image" descr="Image"/>
          <p:cNvPicPr>
            <a:picLocks/>
          </p:cNvPicPr>
          <p:nvPr/>
        </p:nvPicPr>
        <p:blipFill>
          <a:blip r:embed="rId4"/>
          <a:stretch>
            <a:fillRect/>
          </a:stretch>
        </p:blipFill>
        <p:spPr>
          <a:xfrm>
            <a:off x="7471908" y="1608271"/>
            <a:ext cx="2965363" cy="4441694"/>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Ways to Increase your Fiber Intake"/>
          <p:cNvSpPr txBox="1">
            <a:spLocks noGrp="1"/>
          </p:cNvSpPr>
          <p:nvPr>
            <p:ph type="title"/>
          </p:nvPr>
        </p:nvSpPr>
        <p:spPr>
          <a:xfrm>
            <a:off x="1035050" y="400050"/>
            <a:ext cx="10121900" cy="926405"/>
          </a:xfrm>
          <a:prstGeom prst="rect">
            <a:avLst/>
          </a:prstGeom>
        </p:spPr>
        <p:txBody>
          <a:bodyPr>
            <a:normAutofit/>
          </a:bodyPr>
          <a:lstStyle>
            <a:lvl1pPr>
              <a:defRPr sz="7400"/>
            </a:lvl1pPr>
          </a:lstStyle>
          <a:p>
            <a:r>
              <a:rPr sz="5300" dirty="0"/>
              <a:t>Ways to Increase your Fiber Intake </a:t>
            </a:r>
          </a:p>
        </p:txBody>
      </p:sp>
      <p:sp>
        <p:nvSpPr>
          <p:cNvPr id="152" name="Add 1 serving of fruits or vegetables at each meal…"/>
          <p:cNvSpPr txBox="1">
            <a:spLocks noGrp="1"/>
          </p:cNvSpPr>
          <p:nvPr>
            <p:ph type="body" sz="half" idx="1"/>
          </p:nvPr>
        </p:nvSpPr>
        <p:spPr>
          <a:xfrm>
            <a:off x="1035050" y="1511435"/>
            <a:ext cx="5003800" cy="4635365"/>
          </a:xfrm>
          <a:prstGeom prst="rect">
            <a:avLst/>
          </a:prstGeom>
        </p:spPr>
        <p:txBody>
          <a:bodyPr>
            <a:normAutofit fontScale="92500" lnSpcReduction="20000"/>
          </a:bodyPr>
          <a:lstStyle/>
          <a:p>
            <a:pPr>
              <a:buBlip>
                <a:blip r:embed="rId2"/>
              </a:buBlip>
              <a:defRPr>
                <a:solidFill>
                  <a:srgbClr val="000000"/>
                </a:solidFill>
              </a:defRPr>
            </a:pPr>
            <a:r>
              <a:rPr dirty="0"/>
              <a:t>Add 1 serving of fruits or vegetables at each meal</a:t>
            </a:r>
          </a:p>
          <a:p>
            <a:pPr>
              <a:buBlip>
                <a:blip r:embed="rId2"/>
              </a:buBlip>
              <a:defRPr>
                <a:solidFill>
                  <a:srgbClr val="000000"/>
                </a:solidFill>
              </a:defRPr>
            </a:pPr>
            <a:r>
              <a:rPr dirty="0"/>
              <a:t>1-2 cups of fruits or 2-3 cups of vegetables daily</a:t>
            </a:r>
          </a:p>
          <a:p>
            <a:pPr>
              <a:buBlip>
                <a:blip r:embed="rId2"/>
              </a:buBlip>
              <a:defRPr>
                <a:solidFill>
                  <a:srgbClr val="000000"/>
                </a:solidFill>
              </a:defRPr>
            </a:pPr>
            <a:r>
              <a:rPr dirty="0"/>
              <a:t>Eat the skin of fruits and vegetables, apples, pears potatoes</a:t>
            </a:r>
          </a:p>
          <a:p>
            <a:pPr>
              <a:buBlip>
                <a:blip r:embed="rId2"/>
              </a:buBlip>
              <a:defRPr>
                <a:solidFill>
                  <a:srgbClr val="000000"/>
                </a:solidFill>
              </a:defRPr>
            </a:pPr>
            <a:r>
              <a:rPr dirty="0"/>
              <a:t>Add one serving of berries</a:t>
            </a:r>
          </a:p>
          <a:p>
            <a:pPr>
              <a:buBlip>
                <a:blip r:embed="rId2"/>
              </a:buBlip>
              <a:defRPr>
                <a:solidFill>
                  <a:srgbClr val="000000"/>
                </a:solidFill>
              </a:defRPr>
            </a:pPr>
            <a:r>
              <a:rPr dirty="0"/>
              <a:t>Add one serving of nuts daily</a:t>
            </a:r>
            <a:endParaRPr lang="en-US" dirty="0"/>
          </a:p>
          <a:p>
            <a:pPr>
              <a:defRPr>
                <a:solidFill>
                  <a:srgbClr val="000000"/>
                </a:solidFill>
              </a:defRPr>
            </a:pPr>
            <a:r>
              <a:rPr lang="en-US" dirty="0"/>
              <a:t>Eat whole grain breads, wheat, oats, brown rice etc. Eat beans, lentils and avocados</a:t>
            </a:r>
          </a:p>
        </p:txBody>
      </p:sp>
      <p:pic>
        <p:nvPicPr>
          <p:cNvPr id="153" name="Image" descr="Image"/>
          <p:cNvPicPr>
            <a:picLocks/>
          </p:cNvPicPr>
          <p:nvPr/>
        </p:nvPicPr>
        <p:blipFill>
          <a:blip r:embed="rId3"/>
          <a:stretch>
            <a:fillRect/>
          </a:stretch>
        </p:blipFill>
        <p:spPr>
          <a:xfrm>
            <a:off x="7471908" y="1608271"/>
            <a:ext cx="2965363" cy="4441694"/>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017CF3-0F5B-D780-676E-9ED245C11158}"/>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Local Majlis Time</a:t>
            </a:r>
          </a:p>
        </p:txBody>
      </p:sp>
      <p:sp>
        <p:nvSpPr>
          <p:cNvPr id="4" name="TextBox 3">
            <a:extLst>
              <a:ext uri="{FF2B5EF4-FFF2-40B4-BE49-F238E27FC236}">
                <a16:creationId xmlns:a16="http://schemas.microsoft.com/office/drawing/2014/main" id="{3C63A0B5-2167-CD80-A73E-5F78B32582EB}"/>
              </a:ext>
            </a:extLst>
          </p:cNvPr>
          <p:cNvSpPr txBox="1"/>
          <p:nvPr/>
        </p:nvSpPr>
        <p:spPr>
          <a:xfrm>
            <a:off x="523876" y="1265728"/>
            <a:ext cx="11277600" cy="2308324"/>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Sign-up for TAQWA Quran classes via the following link</a:t>
            </a:r>
            <a:br>
              <a:rPr lang="en-US" sz="2400"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hlinkClick r:id="rId2"/>
              </a:rPr>
              <a:t>https://www.altaqwa.us/registration/</a:t>
            </a:r>
            <a:r>
              <a:rPr lang="en-US" sz="2400" dirty="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Murabbi Sahib’s Comments</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Reminders/announcements</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Du’a</a:t>
            </a:r>
          </a:p>
          <a:p>
            <a:pPr marL="285750" indent="-285750">
              <a:buFont typeface="Arial" panose="020B0604020202020204" pitchFamily="34" charset="0"/>
              <a:buChar char="•"/>
            </a:pPr>
            <a:r>
              <a:rPr lang="en-US" sz="2400" dirty="0">
                <a:latin typeface="Verdana" panose="020B0604030504040204" pitchFamily="34" charset="0"/>
                <a:ea typeface="Verdana" panose="020B0604030504040204" pitchFamily="34" charset="0"/>
              </a:rPr>
              <a:t>Adjourn</a:t>
            </a:r>
          </a:p>
        </p:txBody>
      </p:sp>
      <p:sp>
        <p:nvSpPr>
          <p:cNvPr id="5" name="TextBox 4">
            <a:extLst>
              <a:ext uri="{FF2B5EF4-FFF2-40B4-BE49-F238E27FC236}">
                <a16:creationId xmlns:a16="http://schemas.microsoft.com/office/drawing/2014/main" id="{8022B7F2-F8F1-9028-6C51-C4F2ED131DCB}"/>
              </a:ext>
            </a:extLst>
          </p:cNvPr>
          <p:cNvSpPr txBox="1"/>
          <p:nvPr/>
        </p:nvSpPr>
        <p:spPr>
          <a:xfrm>
            <a:off x="47625" y="5625515"/>
            <a:ext cx="12096750" cy="646331"/>
          </a:xfrm>
          <a:prstGeom prst="rect">
            <a:avLst/>
          </a:prstGeom>
          <a:noFill/>
        </p:spPr>
        <p:txBody>
          <a:bodyPr wrap="square">
            <a:spAutoFit/>
          </a:bodyPr>
          <a:lstStyle/>
          <a:p>
            <a:pPr algn="ctr"/>
            <a:r>
              <a:rPr lang="en-US" b="1" dirty="0">
                <a:latin typeface="Verdana" panose="020B0604030504040204" pitchFamily="34" charset="0"/>
                <a:ea typeface="Verdana" panose="020B0604030504040204" pitchFamily="34" charset="0"/>
              </a:rPr>
              <a:t>Jazakumullah for Participating! </a:t>
            </a:r>
          </a:p>
          <a:p>
            <a:pPr algn="ctr"/>
            <a:r>
              <a:rPr lang="en-US" b="1" dirty="0">
                <a:latin typeface="Verdana" panose="020B0604030504040204" pitchFamily="34" charset="0"/>
                <a:ea typeface="Verdana" panose="020B0604030504040204" pitchFamily="34" charset="0"/>
              </a:rPr>
              <a:t>If you enjoyed it, please convey to those brothers who are not here today!</a:t>
            </a:r>
          </a:p>
        </p:txBody>
      </p:sp>
    </p:spTree>
    <p:extLst>
      <p:ext uri="{BB962C8B-B14F-4D97-AF65-F5344CB8AC3E}">
        <p14:creationId xmlns:p14="http://schemas.microsoft.com/office/powerpoint/2010/main" val="46413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C6498D-EF5C-BDD9-10DA-172439CAC9E0}"/>
              </a:ext>
            </a:extLst>
          </p:cNvPr>
          <p:cNvSpPr txBox="1"/>
          <p:nvPr/>
        </p:nvSpPr>
        <p:spPr>
          <a:xfrm>
            <a:off x="5676900" y="292219"/>
            <a:ext cx="6419849"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Recitation of the Holy Quran</a:t>
            </a:r>
          </a:p>
        </p:txBody>
      </p:sp>
      <p:pic>
        <p:nvPicPr>
          <p:cNvPr id="21" name="Picture 20">
            <a:extLst>
              <a:ext uri="{FF2B5EF4-FFF2-40B4-BE49-F238E27FC236}">
                <a16:creationId xmlns:a16="http://schemas.microsoft.com/office/drawing/2014/main" id="{D61A513F-BA92-96EB-0E77-F0C8B142E734}"/>
              </a:ext>
            </a:extLst>
          </p:cNvPr>
          <p:cNvPicPr>
            <a:picLocks noChangeAspect="1"/>
          </p:cNvPicPr>
          <p:nvPr/>
        </p:nvPicPr>
        <p:blipFill>
          <a:blip r:embed="rId2"/>
          <a:stretch>
            <a:fillRect/>
          </a:stretch>
        </p:blipFill>
        <p:spPr>
          <a:xfrm>
            <a:off x="6562130" y="1421550"/>
            <a:ext cx="5534619" cy="2134213"/>
          </a:xfrm>
          <a:prstGeom prst="rect">
            <a:avLst/>
          </a:prstGeom>
        </p:spPr>
      </p:pic>
      <p:sp>
        <p:nvSpPr>
          <p:cNvPr id="22" name="TextBox 21">
            <a:extLst>
              <a:ext uri="{FF2B5EF4-FFF2-40B4-BE49-F238E27FC236}">
                <a16:creationId xmlns:a16="http://schemas.microsoft.com/office/drawing/2014/main" id="{46D739F8-F17F-536C-FD48-C098926CE88C}"/>
              </a:ext>
            </a:extLst>
          </p:cNvPr>
          <p:cNvSpPr txBox="1"/>
          <p:nvPr/>
        </p:nvSpPr>
        <p:spPr>
          <a:xfrm>
            <a:off x="3606801" y="3417263"/>
            <a:ext cx="2672080" cy="338554"/>
          </a:xfrm>
          <a:prstGeom prst="rect">
            <a:avLst/>
          </a:prstGeom>
          <a:noFill/>
        </p:spPr>
        <p:txBody>
          <a:bodyPr wrap="square" rtlCol="0">
            <a:spAutoFit/>
          </a:bodyPr>
          <a:lstStyle/>
          <a:p>
            <a:pPr algn="r"/>
            <a:r>
              <a:rPr lang="en-US" sz="1600" b="1" i="1" dirty="0">
                <a:latin typeface="Verdana" panose="020B0604030504040204" pitchFamily="34" charset="0"/>
                <a:ea typeface="Verdana" panose="020B0604030504040204" pitchFamily="34" charset="0"/>
              </a:rPr>
              <a:t>Chapter 5 Verse 9</a:t>
            </a:r>
          </a:p>
        </p:txBody>
      </p:sp>
      <p:sp>
        <p:nvSpPr>
          <p:cNvPr id="23" name="TextBox 22">
            <a:extLst>
              <a:ext uri="{FF2B5EF4-FFF2-40B4-BE49-F238E27FC236}">
                <a16:creationId xmlns:a16="http://schemas.microsoft.com/office/drawing/2014/main" id="{2FF5E937-8C09-8E58-8C08-4197749278B8}"/>
              </a:ext>
            </a:extLst>
          </p:cNvPr>
          <p:cNvSpPr txBox="1"/>
          <p:nvPr/>
        </p:nvSpPr>
        <p:spPr>
          <a:xfrm>
            <a:off x="317541" y="1383473"/>
            <a:ext cx="5961339" cy="1938992"/>
          </a:xfrm>
          <a:prstGeom prst="rect">
            <a:avLst/>
          </a:prstGeom>
          <a:noFill/>
        </p:spPr>
        <p:txBody>
          <a:bodyPr wrap="square">
            <a:spAutoFit/>
          </a:bodyPr>
          <a:lstStyle>
            <a:defPPr>
              <a:defRPr lang="en-US"/>
            </a:defPPr>
            <a:lvl1pPr>
              <a:defRPr b="0" i="0">
                <a:effectLst/>
                <a:latin typeface="Verdana" panose="020B0604030504040204" pitchFamily="34" charset="0"/>
                <a:ea typeface="Verdana" panose="020B0604030504040204" pitchFamily="34" charset="0"/>
              </a:defRPr>
            </a:lvl1pPr>
          </a:lstStyle>
          <a:p>
            <a:r>
              <a:rPr lang="en-US" sz="2000" dirty="0"/>
              <a:t>O ye who believe! be steadfast in the cause of Allah, bearing witness in equity; and let not a people’s enmity incite you to act otherwise than with justice. Be always just, that is nearer to righteousness. And fear Allah. Surely, Allah is aware of what you do.</a:t>
            </a:r>
          </a:p>
        </p:txBody>
      </p:sp>
      <p:pic>
        <p:nvPicPr>
          <p:cNvPr id="25" name="Picture 24">
            <a:extLst>
              <a:ext uri="{FF2B5EF4-FFF2-40B4-BE49-F238E27FC236}">
                <a16:creationId xmlns:a16="http://schemas.microsoft.com/office/drawing/2014/main" id="{1600950F-553D-D13C-9BB0-3C17723226AE}"/>
              </a:ext>
            </a:extLst>
          </p:cNvPr>
          <p:cNvPicPr>
            <a:picLocks noChangeAspect="1"/>
          </p:cNvPicPr>
          <p:nvPr/>
        </p:nvPicPr>
        <p:blipFill>
          <a:blip r:embed="rId3"/>
          <a:stretch>
            <a:fillRect/>
          </a:stretch>
        </p:blipFill>
        <p:spPr>
          <a:xfrm>
            <a:off x="6246853" y="3932158"/>
            <a:ext cx="5929312" cy="1448136"/>
          </a:xfrm>
          <a:prstGeom prst="rect">
            <a:avLst/>
          </a:prstGeom>
        </p:spPr>
      </p:pic>
      <p:sp>
        <p:nvSpPr>
          <p:cNvPr id="27" name="TextBox 26">
            <a:extLst>
              <a:ext uri="{FF2B5EF4-FFF2-40B4-BE49-F238E27FC236}">
                <a16:creationId xmlns:a16="http://schemas.microsoft.com/office/drawing/2014/main" id="{7DE262FE-3CE8-EDC0-9DFC-D7C5000E0E4C}"/>
              </a:ext>
            </a:extLst>
          </p:cNvPr>
          <p:cNvSpPr txBox="1"/>
          <p:nvPr/>
        </p:nvSpPr>
        <p:spPr>
          <a:xfrm>
            <a:off x="3495040" y="5303911"/>
            <a:ext cx="2783840" cy="338554"/>
          </a:xfrm>
          <a:prstGeom prst="rect">
            <a:avLst/>
          </a:prstGeom>
          <a:noFill/>
        </p:spPr>
        <p:txBody>
          <a:bodyPr wrap="square" rtlCol="0">
            <a:spAutoFit/>
          </a:bodyPr>
          <a:lstStyle>
            <a:defPPr>
              <a:defRPr lang="en-US"/>
            </a:defPPr>
            <a:lvl1pPr algn="r">
              <a:defRPr sz="1600" b="1" i="1">
                <a:latin typeface="Verdana" panose="020B0604030504040204" pitchFamily="34" charset="0"/>
                <a:ea typeface="Verdana" panose="020B0604030504040204" pitchFamily="34" charset="0"/>
              </a:defRPr>
            </a:lvl1pPr>
          </a:lstStyle>
          <a:p>
            <a:r>
              <a:rPr lang="en-US" dirty="0"/>
              <a:t>Chapter 16 Verse 91</a:t>
            </a:r>
          </a:p>
        </p:txBody>
      </p:sp>
      <p:sp>
        <p:nvSpPr>
          <p:cNvPr id="28" name="TextBox 27">
            <a:extLst>
              <a:ext uri="{FF2B5EF4-FFF2-40B4-BE49-F238E27FC236}">
                <a16:creationId xmlns:a16="http://schemas.microsoft.com/office/drawing/2014/main" id="{E2B7AD77-8BF1-F4F5-449A-4F0661429BFD}"/>
              </a:ext>
            </a:extLst>
          </p:cNvPr>
          <p:cNvSpPr txBox="1"/>
          <p:nvPr/>
        </p:nvSpPr>
        <p:spPr>
          <a:xfrm>
            <a:off x="317541" y="3934866"/>
            <a:ext cx="5929312" cy="1631216"/>
          </a:xfrm>
          <a:prstGeom prst="rect">
            <a:avLst/>
          </a:prstGeom>
          <a:noFill/>
        </p:spPr>
        <p:txBody>
          <a:bodyPr wrap="square">
            <a:spAutoFit/>
          </a:bodyPr>
          <a:lstStyle>
            <a:defPPr>
              <a:defRPr lang="en-US"/>
            </a:defPPr>
            <a:lvl1pPr>
              <a:defRPr sz="2000" b="0" i="0">
                <a:effectLst/>
                <a:latin typeface="Verdana" panose="020B0604030504040204" pitchFamily="34" charset="0"/>
                <a:ea typeface="Verdana" panose="020B0604030504040204" pitchFamily="34" charset="0"/>
              </a:defRPr>
            </a:lvl1pPr>
          </a:lstStyle>
          <a:p>
            <a:r>
              <a:rPr lang="en-US" dirty="0"/>
              <a:t>Verily, Allah enjoins justice, and the doing of good to others; and giving like kindred; and forbids indecency, and manifest evil, and wrongful transgression. He admonishes you that you may take heed.</a:t>
            </a:r>
          </a:p>
        </p:txBody>
      </p:sp>
    </p:spTree>
    <p:extLst>
      <p:ext uri="{BB962C8B-B14F-4D97-AF65-F5344CB8AC3E}">
        <p14:creationId xmlns:p14="http://schemas.microsoft.com/office/powerpoint/2010/main" val="3997231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FD585-C8B4-D37D-2C30-7556BAFC61B5}"/>
              </a:ext>
            </a:extLst>
          </p:cNvPr>
          <p:cNvSpPr txBox="1"/>
          <p:nvPr/>
        </p:nvSpPr>
        <p:spPr>
          <a:xfrm>
            <a:off x="10010774" y="282059"/>
            <a:ext cx="2085975"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Pledge</a:t>
            </a:r>
          </a:p>
        </p:txBody>
      </p:sp>
      <p:pic>
        <p:nvPicPr>
          <p:cNvPr id="5" name="Picture 4">
            <a:extLst>
              <a:ext uri="{FF2B5EF4-FFF2-40B4-BE49-F238E27FC236}">
                <a16:creationId xmlns:a16="http://schemas.microsoft.com/office/drawing/2014/main" id="{204933CA-B465-0A54-A533-0CF31F12ED56}"/>
              </a:ext>
            </a:extLst>
          </p:cNvPr>
          <p:cNvPicPr>
            <a:picLocks noChangeAspect="1"/>
          </p:cNvPicPr>
          <p:nvPr/>
        </p:nvPicPr>
        <p:blipFill>
          <a:blip r:embed="rId2"/>
          <a:stretch>
            <a:fillRect/>
          </a:stretch>
        </p:blipFill>
        <p:spPr>
          <a:xfrm>
            <a:off x="1952625" y="975813"/>
            <a:ext cx="8798266" cy="851074"/>
          </a:xfrm>
          <a:prstGeom prst="rect">
            <a:avLst/>
          </a:prstGeom>
        </p:spPr>
      </p:pic>
      <p:sp>
        <p:nvSpPr>
          <p:cNvPr id="6" name="TextBox 5">
            <a:extLst>
              <a:ext uri="{FF2B5EF4-FFF2-40B4-BE49-F238E27FC236}">
                <a16:creationId xmlns:a16="http://schemas.microsoft.com/office/drawing/2014/main" id="{E2DA1BCB-F95D-F0A9-C60C-163CCC6D0647}"/>
              </a:ext>
            </a:extLst>
          </p:cNvPr>
          <p:cNvSpPr txBox="1"/>
          <p:nvPr/>
        </p:nvSpPr>
        <p:spPr>
          <a:xfrm>
            <a:off x="295272" y="1620283"/>
            <a:ext cx="11763375" cy="4647426"/>
          </a:xfrm>
          <a:prstGeom prst="rect">
            <a:avLst/>
          </a:prstGeom>
          <a:noFill/>
        </p:spPr>
        <p:txBody>
          <a:bodyPr wrap="square">
            <a:spAutoFit/>
          </a:bodyPr>
          <a:lstStyle/>
          <a:p>
            <a:r>
              <a:rPr lang="en-US" sz="2400" i="1" dirty="0">
                <a:solidFill>
                  <a:srgbClr val="FF0000"/>
                </a:solidFill>
                <a:latin typeface="Verdana" panose="020B0604030504040204" pitchFamily="34" charset="0"/>
                <a:ea typeface="Verdana" panose="020B0604030504040204" pitchFamily="34" charset="0"/>
                <a:cs typeface="Times New Roman" panose="02020603050405020304" pitchFamily="18" charset="0"/>
              </a:rPr>
              <a:t>Say this part three times: </a:t>
            </a:r>
          </a:p>
          <a:p>
            <a:r>
              <a:rPr lang="en-US" sz="2000" dirty="0">
                <a:latin typeface="Verdana" panose="020B0604030504040204" pitchFamily="34" charset="0"/>
                <a:ea typeface="Verdana" panose="020B0604030504040204" pitchFamily="34" charset="0"/>
                <a:cs typeface="Times New Roman" panose="02020603050405020304" pitchFamily="18" charset="0"/>
              </a:rPr>
              <a:t>Ash-hadu • alla ilaha • illallahu • wahdahu • la sharika lahu • wa ash-hadu • anna Muhammadan • ‘abduhu • wa rasuluh</a:t>
            </a:r>
          </a:p>
          <a:p>
            <a:endParaRPr lang="en-US" sz="2400" dirty="0">
              <a:latin typeface="Verdana" panose="020B0604030504040204" pitchFamily="34" charset="0"/>
              <a:ea typeface="Verdana" panose="020B0604030504040204" pitchFamily="34" charset="0"/>
              <a:cs typeface="Times New Roman" panose="02020603050405020304" pitchFamily="18" charset="0"/>
            </a:endParaRPr>
          </a:p>
          <a:p>
            <a:r>
              <a:rPr lang="en-US" sz="2400" i="1" dirty="0">
                <a:solidFill>
                  <a:srgbClr val="FF0000"/>
                </a:solidFill>
                <a:latin typeface="Verdana" panose="020B0604030504040204" pitchFamily="34" charset="0"/>
                <a:ea typeface="Verdana" panose="020B0604030504040204" pitchFamily="34" charset="0"/>
                <a:cs typeface="Times New Roman" panose="02020603050405020304" pitchFamily="18" charset="0"/>
              </a:rPr>
              <a:t>Say this part once: </a:t>
            </a:r>
          </a:p>
          <a:p>
            <a:r>
              <a:rPr lang="en-US" sz="2000" dirty="0">
                <a:latin typeface="Verdana" panose="020B0604030504040204" pitchFamily="34" charset="0"/>
                <a:ea typeface="Verdana" panose="020B0604030504040204" pitchFamily="34" charset="0"/>
                <a:cs typeface="Times New Roman" panose="02020603050405020304" pitchFamily="18" charset="0"/>
              </a:rPr>
              <a:t>I bear witness • that there is none worthy of worship • except Allah. • He is One • (and) has no partner, • and I bear witness • that Muhammad (peace be upon him) • is His servant • and messenger. </a:t>
            </a:r>
          </a:p>
          <a:p>
            <a:endParaRPr lang="en-US" sz="2000" dirty="0">
              <a:latin typeface="Verdana" panose="020B0604030504040204" pitchFamily="34" charset="0"/>
              <a:ea typeface="Verdana" panose="020B0604030504040204" pitchFamily="34" charset="0"/>
              <a:cs typeface="Times New Roman" panose="02020603050405020304" pitchFamily="18" charset="0"/>
            </a:endParaRPr>
          </a:p>
          <a:p>
            <a:r>
              <a:rPr lang="en-US" sz="2400" i="1" dirty="0">
                <a:solidFill>
                  <a:srgbClr val="FF0000"/>
                </a:solidFill>
                <a:latin typeface="Verdana" panose="020B0604030504040204" pitchFamily="34" charset="0"/>
                <a:ea typeface="Verdana" panose="020B0604030504040204" pitchFamily="34" charset="0"/>
                <a:cs typeface="Times New Roman" panose="02020603050405020304" pitchFamily="18" charset="0"/>
              </a:rPr>
              <a:t>Say this part once:</a:t>
            </a:r>
          </a:p>
          <a:p>
            <a:pPr marL="0" marR="0">
              <a:spcBef>
                <a:spcPts val="0"/>
              </a:spcBef>
              <a:spcAft>
                <a:spcPts val="0"/>
              </a:spcAft>
            </a:pPr>
            <a:r>
              <a:rPr lang="en-US" sz="2000" dirty="0">
                <a:effectLst/>
                <a:latin typeface="Verdana" panose="020B0604030504040204" pitchFamily="34" charset="0"/>
                <a:ea typeface="Verdana" panose="020B0604030504040204" pitchFamily="34" charset="0"/>
                <a:cs typeface="Times New Roman" panose="02020603050405020304" pitchFamily="18" charset="0"/>
              </a:rPr>
              <a:t>I solemnly promise that • I shall endeavor • till the end of my life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for the consolidation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a:t>
            </a:r>
            <a:r>
              <a:rPr lang="en-US" sz="2000" dirty="0">
                <a:effectLst/>
                <a:latin typeface="Verdana" panose="020B0604030504040204" pitchFamily="34" charset="0"/>
                <a:ea typeface="Verdana" panose="020B0604030504040204" pitchFamily="34" charset="0"/>
                <a:cs typeface="Times New Roman" panose="02020603050405020304" pitchFamily="18" charset="0"/>
              </a:rPr>
              <a:t> and propagation of Islām Ahmadiyyat</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 </a:t>
            </a:r>
            <a:r>
              <a:rPr lang="en-US" sz="2000" dirty="0">
                <a:effectLst/>
                <a:latin typeface="Verdana" panose="020B0604030504040204" pitchFamily="34" charset="0"/>
                <a:ea typeface="Verdana" panose="020B0604030504040204" pitchFamily="34" charset="0"/>
                <a:cs typeface="Times New Roman" panose="02020603050405020304" pitchFamily="18" charset="0"/>
              </a:rPr>
              <a:t>and for upholding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the institution of Khilafat.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I shall also be prepared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to offer the greatest sacrifice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for this cause. • Moreover,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I shall urge all my children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to remain true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a:t>
            </a:r>
            <a:r>
              <a:rPr lang="en-US" sz="2000" dirty="0">
                <a:effectLst/>
                <a:latin typeface="Verdana" panose="020B0604030504040204" pitchFamily="34" charset="0"/>
                <a:ea typeface="Verdana" panose="020B0604030504040204" pitchFamily="34" charset="0"/>
                <a:cs typeface="Times New Roman" panose="02020603050405020304" pitchFamily="18" charset="0"/>
              </a:rPr>
              <a:t>to Khilafat Ahmadiyya. </a:t>
            </a:r>
            <a:r>
              <a:rPr lang="en-US" sz="2000" i="1" dirty="0">
                <a:effectLst/>
                <a:latin typeface="Verdana" panose="020B0604030504040204" pitchFamily="34" charset="0"/>
                <a:ea typeface="Verdana" panose="020B0604030504040204" pitchFamily="34" charset="0"/>
                <a:cs typeface="Times New Roman" panose="02020603050405020304" pitchFamily="18" charset="0"/>
              </a:rPr>
              <a:t>• Insha’Allah</a:t>
            </a:r>
            <a:r>
              <a:rPr lang="en-US" sz="2000" dirty="0">
                <a:effectLst/>
                <a:latin typeface="Verdana" panose="020B0604030504040204" pitchFamily="34" charset="0"/>
                <a:ea typeface="Verdan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351550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C4C8E1-F778-F1D9-8F0C-7CC408210F2E}"/>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Hadith</a:t>
            </a:r>
          </a:p>
        </p:txBody>
      </p:sp>
      <p:sp>
        <p:nvSpPr>
          <p:cNvPr id="6" name="TextBox 5">
            <a:extLst>
              <a:ext uri="{FF2B5EF4-FFF2-40B4-BE49-F238E27FC236}">
                <a16:creationId xmlns:a16="http://schemas.microsoft.com/office/drawing/2014/main" id="{1C0E66E0-93CF-65D2-091E-34F8501E0A52}"/>
              </a:ext>
            </a:extLst>
          </p:cNvPr>
          <p:cNvSpPr txBox="1"/>
          <p:nvPr/>
        </p:nvSpPr>
        <p:spPr>
          <a:xfrm>
            <a:off x="299720" y="3435937"/>
            <a:ext cx="11592560" cy="286232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rPr>
              <a:t>Hadrat Abdullah bin ‘Amr</a:t>
            </a:r>
            <a:r>
              <a:rPr lang="en-US" baseline="30000" dirty="0">
                <a:latin typeface="Verdana" panose="020B0604030504040204" pitchFamily="34" charset="0"/>
                <a:ea typeface="Verdana" panose="020B0604030504040204" pitchFamily="34" charset="0"/>
              </a:rPr>
              <a:t>ra</a:t>
            </a:r>
            <a:r>
              <a:rPr lang="en-US" dirty="0">
                <a:latin typeface="Verdana" panose="020B0604030504040204" pitchFamily="34" charset="0"/>
                <a:ea typeface="Verdana" panose="020B0604030504040204" pitchFamily="34" charset="0"/>
              </a:rPr>
              <a:t>, relates that the Holy Prophet</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said: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"Surely things will happen to my people as happened earlier to the Israelites. They will resemble each other like one shoe in a pair resembles the other to the extent that if anyone among the Israelites had openly committed adultery with his mother, there will be some who would do this in my ummah (people) as well. Verily, the Israelites were divided into 72 sects, but my people will be divided into 73 sects. All of them will be in the Fire except one.' The Companions asked, 'Who are they, O Messenger of Allah?' The Holy Prophet, peace and blessings of Allah be upon him, said: They are the people who will follow my practice and that of my companions." </a:t>
            </a:r>
          </a:p>
          <a:p>
            <a:pPr algn="r"/>
            <a:r>
              <a:rPr lang="en-US" b="1" i="1" dirty="0">
                <a:latin typeface="Verdana" panose="020B0604030504040204" pitchFamily="34" charset="0"/>
                <a:ea typeface="Verdana" panose="020B0604030504040204" pitchFamily="34" charset="0"/>
              </a:rPr>
              <a:t>(Tirmidhi) </a:t>
            </a:r>
          </a:p>
        </p:txBody>
      </p:sp>
      <p:grpSp>
        <p:nvGrpSpPr>
          <p:cNvPr id="10" name="Group 9">
            <a:extLst>
              <a:ext uri="{FF2B5EF4-FFF2-40B4-BE49-F238E27FC236}">
                <a16:creationId xmlns:a16="http://schemas.microsoft.com/office/drawing/2014/main" id="{96E6FE1F-3409-F000-420E-2EACE4B9ED74}"/>
              </a:ext>
            </a:extLst>
          </p:cNvPr>
          <p:cNvGrpSpPr/>
          <p:nvPr/>
        </p:nvGrpSpPr>
        <p:grpSpPr>
          <a:xfrm>
            <a:off x="299720" y="1113739"/>
            <a:ext cx="11592560" cy="2315261"/>
            <a:chOff x="299720" y="1120676"/>
            <a:chExt cx="11592560" cy="2315261"/>
          </a:xfrm>
        </p:grpSpPr>
        <p:pic>
          <p:nvPicPr>
            <p:cNvPr id="5" name="Picture 4">
              <a:extLst>
                <a:ext uri="{FF2B5EF4-FFF2-40B4-BE49-F238E27FC236}">
                  <a16:creationId xmlns:a16="http://schemas.microsoft.com/office/drawing/2014/main" id="{B0791580-530E-DB8A-9492-FE2599B35D5F}"/>
                </a:ext>
              </a:extLst>
            </p:cNvPr>
            <p:cNvPicPr>
              <a:picLocks noChangeAspect="1"/>
            </p:cNvPicPr>
            <p:nvPr/>
          </p:nvPicPr>
          <p:blipFill>
            <a:blip r:embed="rId2"/>
            <a:stretch>
              <a:fillRect/>
            </a:stretch>
          </p:blipFill>
          <p:spPr>
            <a:xfrm>
              <a:off x="6592236" y="1127613"/>
              <a:ext cx="5074954" cy="2182861"/>
            </a:xfrm>
            <a:prstGeom prst="rect">
              <a:avLst/>
            </a:prstGeom>
          </p:spPr>
        </p:pic>
        <p:sp>
          <p:nvSpPr>
            <p:cNvPr id="8" name="TextBox 7">
              <a:extLst>
                <a:ext uri="{FF2B5EF4-FFF2-40B4-BE49-F238E27FC236}">
                  <a16:creationId xmlns:a16="http://schemas.microsoft.com/office/drawing/2014/main" id="{9B80705B-CAC6-D516-118E-D960071F0C91}"/>
                </a:ext>
              </a:extLst>
            </p:cNvPr>
            <p:cNvSpPr txBox="1"/>
            <p:nvPr/>
          </p:nvSpPr>
          <p:spPr>
            <a:xfrm>
              <a:off x="461963" y="1127613"/>
              <a:ext cx="5847397" cy="2308324"/>
            </a:xfrm>
            <a:prstGeom prst="rect">
              <a:avLst/>
            </a:prstGeom>
            <a:noFill/>
          </p:spPr>
          <p:txBody>
            <a:bodyPr wrap="square">
              <a:spAutoFit/>
            </a:bodyPr>
            <a:lstStyle/>
            <a:p>
              <a:r>
                <a:rPr lang="en-US" dirty="0">
                  <a:latin typeface="Verdana" panose="020B0604030504040204" pitchFamily="34" charset="0"/>
                  <a:ea typeface="Verdana" panose="020B0604030504040204" pitchFamily="34" charset="0"/>
                </a:rPr>
                <a:t>O Allah, Bless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and the people of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as Thou didst bless Abraham and the people of Abraham. Thou art indeed the Praiseworthy, the Glorious. Prosper, O Allah,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and the people of Muhammad</a:t>
              </a:r>
              <a:r>
                <a:rPr lang="en-US" baseline="30000" dirty="0">
                  <a:latin typeface="Verdana" panose="020B0604030504040204" pitchFamily="34" charset="0"/>
                  <a:ea typeface="Verdana" panose="020B0604030504040204" pitchFamily="34" charset="0"/>
                </a:rPr>
                <a:t>sa</a:t>
              </a:r>
              <a:r>
                <a:rPr lang="en-US" dirty="0">
                  <a:latin typeface="Verdana" panose="020B0604030504040204" pitchFamily="34" charset="0"/>
                  <a:ea typeface="Verdana" panose="020B0604030504040204" pitchFamily="34" charset="0"/>
                </a:rPr>
                <a:t>, as Thou didst prosper Abraham and the people of Abraham. Thou are the Praiseworthy, the Glorious</a:t>
              </a:r>
            </a:p>
          </p:txBody>
        </p:sp>
        <p:sp>
          <p:nvSpPr>
            <p:cNvPr id="9" name="Rectangle: Rounded Corners 8">
              <a:extLst>
                <a:ext uri="{FF2B5EF4-FFF2-40B4-BE49-F238E27FC236}">
                  <a16:creationId xmlns:a16="http://schemas.microsoft.com/office/drawing/2014/main" id="{F503E245-56C5-7E65-7FB1-5B08E6D3FF99}"/>
                </a:ext>
              </a:extLst>
            </p:cNvPr>
            <p:cNvSpPr/>
            <p:nvPr/>
          </p:nvSpPr>
          <p:spPr>
            <a:xfrm>
              <a:off x="299720" y="1120676"/>
              <a:ext cx="11592560" cy="2308324"/>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71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56FD4C-A1D8-105B-1B2D-7A16E1C997A1}"/>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Discussion Segment</a:t>
            </a:r>
          </a:p>
        </p:txBody>
      </p:sp>
      <p:pic>
        <p:nvPicPr>
          <p:cNvPr id="4" name="Picture 3">
            <a:extLst>
              <a:ext uri="{FF2B5EF4-FFF2-40B4-BE49-F238E27FC236}">
                <a16:creationId xmlns:a16="http://schemas.microsoft.com/office/drawing/2014/main" id="{7AE4DA75-CFF9-1CF4-4088-2D8EAA19EC24}"/>
              </a:ext>
            </a:extLst>
          </p:cNvPr>
          <p:cNvPicPr>
            <a:picLocks noChangeAspect="1"/>
          </p:cNvPicPr>
          <p:nvPr/>
        </p:nvPicPr>
        <p:blipFill>
          <a:blip r:embed="rId2"/>
          <a:stretch>
            <a:fillRect/>
          </a:stretch>
        </p:blipFill>
        <p:spPr>
          <a:xfrm>
            <a:off x="7203973" y="2180764"/>
            <a:ext cx="2743200" cy="2931186"/>
          </a:xfrm>
          <a:prstGeom prst="rect">
            <a:avLst/>
          </a:prstGeom>
        </p:spPr>
      </p:pic>
      <p:sp>
        <p:nvSpPr>
          <p:cNvPr id="6" name="TextBox 5">
            <a:extLst>
              <a:ext uri="{FF2B5EF4-FFF2-40B4-BE49-F238E27FC236}">
                <a16:creationId xmlns:a16="http://schemas.microsoft.com/office/drawing/2014/main" id="{80ED621B-2A68-D9BF-AAB7-EBB13B291BFE}"/>
              </a:ext>
            </a:extLst>
          </p:cNvPr>
          <p:cNvSpPr txBox="1"/>
          <p:nvPr/>
        </p:nvSpPr>
        <p:spPr>
          <a:xfrm>
            <a:off x="2664848" y="3228945"/>
            <a:ext cx="4821801" cy="461665"/>
          </a:xfrm>
          <a:prstGeom prst="rect">
            <a:avLst/>
          </a:prstGeom>
          <a:noFill/>
        </p:spPr>
        <p:txBody>
          <a:bodyPr wrap="square">
            <a:spAutoFit/>
          </a:bodyPr>
          <a:lstStyle>
            <a:defPPr>
              <a:defRPr lang="en-US"/>
            </a:defPPr>
            <a:lvl1pPr>
              <a:defRPr sz="2000">
                <a:latin typeface="Verdana" panose="020B0604030504040204" pitchFamily="34" charset="0"/>
                <a:ea typeface="Verdana" panose="020B0604030504040204" pitchFamily="34" charset="0"/>
              </a:defRPr>
            </a:lvl1pPr>
          </a:lstStyle>
          <a:p>
            <a:r>
              <a:rPr lang="en-US" sz="2400" b="1" dirty="0"/>
              <a:t>Suggested Time 15 mins</a:t>
            </a:r>
          </a:p>
        </p:txBody>
      </p:sp>
    </p:spTree>
    <p:extLst>
      <p:ext uri="{BB962C8B-B14F-4D97-AF65-F5344CB8AC3E}">
        <p14:creationId xmlns:p14="http://schemas.microsoft.com/office/powerpoint/2010/main" val="4204862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C6498D-EF5C-BDD9-10DA-172439CAC9E0}"/>
              </a:ext>
            </a:extLst>
          </p:cNvPr>
          <p:cNvSpPr txBox="1"/>
          <p:nvPr/>
        </p:nvSpPr>
        <p:spPr>
          <a:xfrm>
            <a:off x="5676900" y="292219"/>
            <a:ext cx="6419849" cy="523220"/>
          </a:xfrm>
          <a:prstGeom prst="rect">
            <a:avLst/>
          </a:prstGeom>
          <a:noFill/>
        </p:spPr>
        <p:txBody>
          <a:bodyPr wrap="square">
            <a:spAutoFit/>
          </a:bodyPr>
          <a:lstStyle>
            <a:defPPr>
              <a:defRPr lang="en-US"/>
            </a:defPPr>
            <a:lvl1pPr algn="r">
              <a:defRPr sz="2800" b="1">
                <a:solidFill>
                  <a:schemeClr val="bg1"/>
                </a:solidFill>
                <a:latin typeface="Verdana" panose="020B0604030504040204" pitchFamily="34" charset="0"/>
                <a:ea typeface="Verdana" panose="020B0604030504040204" pitchFamily="34" charset="0"/>
              </a:defRPr>
            </a:lvl1pPr>
          </a:lstStyle>
          <a:p>
            <a:r>
              <a:rPr lang="en-US" dirty="0"/>
              <a:t>Recitation of the Holy Quran</a:t>
            </a:r>
          </a:p>
        </p:txBody>
      </p:sp>
      <p:pic>
        <p:nvPicPr>
          <p:cNvPr id="21" name="Picture 20">
            <a:extLst>
              <a:ext uri="{FF2B5EF4-FFF2-40B4-BE49-F238E27FC236}">
                <a16:creationId xmlns:a16="http://schemas.microsoft.com/office/drawing/2014/main" id="{D61A513F-BA92-96EB-0E77-F0C8B142E734}"/>
              </a:ext>
            </a:extLst>
          </p:cNvPr>
          <p:cNvPicPr>
            <a:picLocks noChangeAspect="1"/>
          </p:cNvPicPr>
          <p:nvPr/>
        </p:nvPicPr>
        <p:blipFill>
          <a:blip r:embed="rId2"/>
          <a:stretch>
            <a:fillRect/>
          </a:stretch>
        </p:blipFill>
        <p:spPr>
          <a:xfrm>
            <a:off x="6562130" y="1421550"/>
            <a:ext cx="5534619" cy="2134213"/>
          </a:xfrm>
          <a:prstGeom prst="rect">
            <a:avLst/>
          </a:prstGeom>
        </p:spPr>
      </p:pic>
      <p:sp>
        <p:nvSpPr>
          <p:cNvPr id="22" name="TextBox 21">
            <a:extLst>
              <a:ext uri="{FF2B5EF4-FFF2-40B4-BE49-F238E27FC236}">
                <a16:creationId xmlns:a16="http://schemas.microsoft.com/office/drawing/2014/main" id="{46D739F8-F17F-536C-FD48-C098926CE88C}"/>
              </a:ext>
            </a:extLst>
          </p:cNvPr>
          <p:cNvSpPr txBox="1"/>
          <p:nvPr/>
        </p:nvSpPr>
        <p:spPr>
          <a:xfrm>
            <a:off x="4154805" y="3417263"/>
            <a:ext cx="2124075" cy="276999"/>
          </a:xfrm>
          <a:prstGeom prst="rect">
            <a:avLst/>
          </a:prstGeom>
          <a:noFill/>
        </p:spPr>
        <p:txBody>
          <a:bodyPr wrap="square" rtlCol="0">
            <a:spAutoFit/>
          </a:bodyPr>
          <a:lstStyle/>
          <a:p>
            <a:pPr algn="r"/>
            <a:r>
              <a:rPr lang="en-US" sz="1200" b="1" i="1" dirty="0">
                <a:latin typeface="Verdana" panose="020B0604030504040204" pitchFamily="34" charset="0"/>
                <a:ea typeface="Verdana" panose="020B0604030504040204" pitchFamily="34" charset="0"/>
              </a:rPr>
              <a:t>Chapter 5 Verse 9</a:t>
            </a:r>
          </a:p>
        </p:txBody>
      </p:sp>
      <p:sp>
        <p:nvSpPr>
          <p:cNvPr id="23" name="TextBox 22">
            <a:extLst>
              <a:ext uri="{FF2B5EF4-FFF2-40B4-BE49-F238E27FC236}">
                <a16:creationId xmlns:a16="http://schemas.microsoft.com/office/drawing/2014/main" id="{2FF5E937-8C09-8E58-8C08-4197749278B8}"/>
              </a:ext>
            </a:extLst>
          </p:cNvPr>
          <p:cNvSpPr txBox="1"/>
          <p:nvPr/>
        </p:nvSpPr>
        <p:spPr>
          <a:xfrm>
            <a:off x="317541" y="1383473"/>
            <a:ext cx="5961339" cy="1938992"/>
          </a:xfrm>
          <a:prstGeom prst="rect">
            <a:avLst/>
          </a:prstGeom>
          <a:noFill/>
        </p:spPr>
        <p:txBody>
          <a:bodyPr wrap="square">
            <a:spAutoFit/>
          </a:bodyPr>
          <a:lstStyle>
            <a:defPPr>
              <a:defRPr lang="en-US"/>
            </a:defPPr>
            <a:lvl1pPr>
              <a:defRPr b="0" i="0">
                <a:effectLst/>
                <a:latin typeface="Verdana" panose="020B0604030504040204" pitchFamily="34" charset="0"/>
                <a:ea typeface="Verdana" panose="020B0604030504040204" pitchFamily="34" charset="0"/>
              </a:defRPr>
            </a:lvl1pPr>
          </a:lstStyle>
          <a:p>
            <a:r>
              <a:rPr lang="en-US" sz="2000" dirty="0"/>
              <a:t>O ye who believe! be steadfast in the cause of Allah, bearing witness in equity; and let not a people’s enmity incite you to act otherwise than with justice. Be always just, that is nearer to righteousness. And fear Allah. Surely, Allah is aware of what you do.</a:t>
            </a:r>
          </a:p>
        </p:txBody>
      </p:sp>
      <p:pic>
        <p:nvPicPr>
          <p:cNvPr id="25" name="Picture 24">
            <a:extLst>
              <a:ext uri="{FF2B5EF4-FFF2-40B4-BE49-F238E27FC236}">
                <a16:creationId xmlns:a16="http://schemas.microsoft.com/office/drawing/2014/main" id="{1600950F-553D-D13C-9BB0-3C17723226AE}"/>
              </a:ext>
            </a:extLst>
          </p:cNvPr>
          <p:cNvPicPr>
            <a:picLocks noChangeAspect="1"/>
          </p:cNvPicPr>
          <p:nvPr/>
        </p:nvPicPr>
        <p:blipFill>
          <a:blip r:embed="rId3"/>
          <a:stretch>
            <a:fillRect/>
          </a:stretch>
        </p:blipFill>
        <p:spPr>
          <a:xfrm>
            <a:off x="6246853" y="3932158"/>
            <a:ext cx="5929312" cy="1448136"/>
          </a:xfrm>
          <a:prstGeom prst="rect">
            <a:avLst/>
          </a:prstGeom>
        </p:spPr>
      </p:pic>
      <p:sp>
        <p:nvSpPr>
          <p:cNvPr id="27" name="TextBox 26">
            <a:extLst>
              <a:ext uri="{FF2B5EF4-FFF2-40B4-BE49-F238E27FC236}">
                <a16:creationId xmlns:a16="http://schemas.microsoft.com/office/drawing/2014/main" id="{7DE262FE-3CE8-EDC0-9DFC-D7C5000E0E4C}"/>
              </a:ext>
            </a:extLst>
          </p:cNvPr>
          <p:cNvSpPr txBox="1"/>
          <p:nvPr/>
        </p:nvSpPr>
        <p:spPr>
          <a:xfrm>
            <a:off x="4232388" y="5380294"/>
            <a:ext cx="2046492" cy="277000"/>
          </a:xfrm>
          <a:prstGeom prst="rect">
            <a:avLst/>
          </a:prstGeom>
          <a:noFill/>
        </p:spPr>
        <p:txBody>
          <a:bodyPr wrap="square" rtlCol="0">
            <a:spAutoFit/>
          </a:bodyPr>
          <a:lstStyle>
            <a:defPPr>
              <a:defRPr lang="en-US"/>
            </a:defPPr>
            <a:lvl1pPr algn="r">
              <a:defRPr sz="1200" b="1">
                <a:latin typeface="Verdana" panose="020B0604030504040204" pitchFamily="34" charset="0"/>
                <a:ea typeface="Verdana" panose="020B0604030504040204" pitchFamily="34" charset="0"/>
              </a:defRPr>
            </a:lvl1pPr>
          </a:lstStyle>
          <a:p>
            <a:r>
              <a:rPr lang="en-US" i="1" dirty="0"/>
              <a:t>Chapter 16 Verse 91</a:t>
            </a:r>
          </a:p>
        </p:txBody>
      </p:sp>
      <p:sp>
        <p:nvSpPr>
          <p:cNvPr id="28" name="TextBox 27">
            <a:extLst>
              <a:ext uri="{FF2B5EF4-FFF2-40B4-BE49-F238E27FC236}">
                <a16:creationId xmlns:a16="http://schemas.microsoft.com/office/drawing/2014/main" id="{E2B7AD77-8BF1-F4F5-449A-4F0661429BFD}"/>
              </a:ext>
            </a:extLst>
          </p:cNvPr>
          <p:cNvSpPr txBox="1"/>
          <p:nvPr/>
        </p:nvSpPr>
        <p:spPr>
          <a:xfrm>
            <a:off x="317541" y="3934866"/>
            <a:ext cx="5929312" cy="1631216"/>
          </a:xfrm>
          <a:prstGeom prst="rect">
            <a:avLst/>
          </a:prstGeom>
          <a:noFill/>
        </p:spPr>
        <p:txBody>
          <a:bodyPr wrap="square">
            <a:spAutoFit/>
          </a:bodyPr>
          <a:lstStyle>
            <a:defPPr>
              <a:defRPr lang="en-US"/>
            </a:defPPr>
            <a:lvl1pPr>
              <a:defRPr sz="2000" b="0" i="0">
                <a:effectLst/>
                <a:latin typeface="Verdana" panose="020B0604030504040204" pitchFamily="34" charset="0"/>
                <a:ea typeface="Verdana" panose="020B0604030504040204" pitchFamily="34" charset="0"/>
              </a:defRPr>
            </a:lvl1pPr>
          </a:lstStyle>
          <a:p>
            <a:r>
              <a:rPr lang="en-US" dirty="0"/>
              <a:t>Verily, Allah enjoins justice, and the doing of good to others; and giving like kindred; and forbids indecency, and manifest evil, and wrongful transgression. He admonishes you that you may take heed.</a:t>
            </a:r>
          </a:p>
        </p:txBody>
      </p:sp>
    </p:spTree>
    <p:extLst>
      <p:ext uri="{BB962C8B-B14F-4D97-AF65-F5344CB8AC3E}">
        <p14:creationId xmlns:p14="http://schemas.microsoft.com/office/powerpoint/2010/main" val="2140222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E8273A-8D8A-C233-BD2D-50A7C61F4692}"/>
              </a:ext>
            </a:extLst>
          </p:cNvPr>
          <p:cNvSpPr txBox="1"/>
          <p:nvPr/>
        </p:nvSpPr>
        <p:spPr>
          <a:xfrm>
            <a:off x="6162676" y="282059"/>
            <a:ext cx="5934074" cy="523220"/>
          </a:xfrm>
          <a:prstGeom prst="rect">
            <a:avLst/>
          </a:prstGeo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rPr>
              <a:t>Understanding the verses</a:t>
            </a:r>
          </a:p>
        </p:txBody>
      </p:sp>
      <p:sp>
        <p:nvSpPr>
          <p:cNvPr id="5" name="TextBox 4">
            <a:extLst>
              <a:ext uri="{FF2B5EF4-FFF2-40B4-BE49-F238E27FC236}">
                <a16:creationId xmlns:a16="http://schemas.microsoft.com/office/drawing/2014/main" id="{13BC3C7F-3A9A-8122-15F9-34E0BFA4BF2B}"/>
              </a:ext>
            </a:extLst>
          </p:cNvPr>
          <p:cNvSpPr txBox="1"/>
          <p:nvPr/>
        </p:nvSpPr>
        <p:spPr>
          <a:xfrm>
            <a:off x="310198" y="1341646"/>
            <a:ext cx="8539162" cy="4708981"/>
          </a:xfrm>
          <a:prstGeom prst="rect">
            <a:avLst/>
          </a:prstGeom>
          <a:noFill/>
        </p:spPr>
        <p:txBody>
          <a:bodyPr wrap="square">
            <a:spAutoFit/>
          </a:bodyPr>
          <a:lstStyle/>
          <a:p>
            <a:r>
              <a:rPr lang="en-US" sz="2000" dirty="0">
                <a:latin typeface="Verdana" panose="020B0604030504040204" pitchFamily="34" charset="0"/>
                <a:ea typeface="Verdana" panose="020B0604030504040204" pitchFamily="34" charset="0"/>
              </a:rPr>
              <a:t>You are holding a banner of “Muslims for peace” at a flyer distribution event. A church group approaches you with a list of verses. They claim that the Holy Quran teaches to the contrary. It promotes violence against people of different faiths. Present day Muslims want to be politically correct and try to come across as proponents of peace. He quoted this verse “And when the forbidden months have passed, kill the idolaters wherever you find them and take them prisoners, and beleaguer them, and lie in wait for them at every place of ambush. But if they repent and observe Prayer and pay the Zakah, then leave their way free. Surely, Allah is Most Forgiving, Merciful”. </a:t>
            </a:r>
            <a:r>
              <a:rPr lang="en-US" sz="2000" b="1" i="1" dirty="0">
                <a:latin typeface="Verdana" panose="020B0604030504040204" pitchFamily="34" charset="0"/>
                <a:ea typeface="Verdana" panose="020B0604030504040204" pitchFamily="34" charset="0"/>
              </a:rPr>
              <a:t>Chapter 9 verse 5</a:t>
            </a:r>
            <a:br>
              <a:rPr lang="en-US" sz="2000" dirty="0">
                <a:latin typeface="Verdana" panose="020B0604030504040204" pitchFamily="34" charset="0"/>
                <a:ea typeface="Verdana" panose="020B0604030504040204" pitchFamily="34" charset="0"/>
              </a:rPr>
            </a:br>
            <a:endParaRPr lang="en-US" sz="2000"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How would you explain this and other such verses and counter their argument?</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rPr>
              <a:t>Please quote verses against these arguments</a:t>
            </a:r>
          </a:p>
        </p:txBody>
      </p:sp>
      <p:grpSp>
        <p:nvGrpSpPr>
          <p:cNvPr id="8" name="Group 7">
            <a:extLst>
              <a:ext uri="{FF2B5EF4-FFF2-40B4-BE49-F238E27FC236}">
                <a16:creationId xmlns:a16="http://schemas.microsoft.com/office/drawing/2014/main" id="{34B7BBBC-7BB0-0C85-A5BF-1439A5911793}"/>
              </a:ext>
            </a:extLst>
          </p:cNvPr>
          <p:cNvGrpSpPr/>
          <p:nvPr/>
        </p:nvGrpSpPr>
        <p:grpSpPr>
          <a:xfrm>
            <a:off x="9316720" y="1695132"/>
            <a:ext cx="2483802" cy="2897188"/>
            <a:chOff x="9652000" y="1695132"/>
            <a:chExt cx="2148522" cy="2588629"/>
          </a:xfrm>
        </p:grpSpPr>
        <p:pic>
          <p:nvPicPr>
            <p:cNvPr id="4" name="Picture 3">
              <a:extLst>
                <a:ext uri="{FF2B5EF4-FFF2-40B4-BE49-F238E27FC236}">
                  <a16:creationId xmlns:a16="http://schemas.microsoft.com/office/drawing/2014/main" id="{A3C14657-EF4C-3965-9ED8-6368E3D03904}"/>
                </a:ext>
              </a:extLst>
            </p:cNvPr>
            <p:cNvPicPr>
              <a:picLocks noChangeAspect="1"/>
            </p:cNvPicPr>
            <p:nvPr/>
          </p:nvPicPr>
          <p:blipFill>
            <a:blip r:embed="rId2"/>
            <a:stretch>
              <a:fillRect/>
            </a:stretch>
          </p:blipFill>
          <p:spPr>
            <a:xfrm flipH="1">
              <a:off x="9652000" y="1695132"/>
              <a:ext cx="2148522" cy="2588629"/>
            </a:xfrm>
            <a:prstGeom prst="rect">
              <a:avLst/>
            </a:prstGeom>
          </p:spPr>
        </p:pic>
        <p:pic>
          <p:nvPicPr>
            <p:cNvPr id="7" name="Picture 6">
              <a:extLst>
                <a:ext uri="{FF2B5EF4-FFF2-40B4-BE49-F238E27FC236}">
                  <a16:creationId xmlns:a16="http://schemas.microsoft.com/office/drawing/2014/main" id="{841EF274-F0C1-DD34-6A07-42245813261E}"/>
                </a:ext>
              </a:extLst>
            </p:cNvPr>
            <p:cNvPicPr>
              <a:picLocks noChangeAspect="1"/>
            </p:cNvPicPr>
            <p:nvPr/>
          </p:nvPicPr>
          <p:blipFill>
            <a:blip r:embed="rId3"/>
            <a:stretch>
              <a:fillRect/>
            </a:stretch>
          </p:blipFill>
          <p:spPr>
            <a:xfrm rot="529725">
              <a:off x="9727168" y="2412968"/>
              <a:ext cx="726655" cy="388864"/>
            </a:xfrm>
            <a:prstGeom prst="roundRect">
              <a:avLst/>
            </a:prstGeom>
          </p:spPr>
        </p:pic>
      </p:grpSp>
    </p:spTree>
    <p:extLst>
      <p:ext uri="{BB962C8B-B14F-4D97-AF65-F5344CB8AC3E}">
        <p14:creationId xmlns:p14="http://schemas.microsoft.com/office/powerpoint/2010/main" val="4047758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018F82C-1856-CACF-4B7F-4A2A0DBB378B}"/>
              </a:ext>
            </a:extLst>
          </p:cNvPr>
          <p:cNvSpPr txBox="1"/>
          <p:nvPr/>
        </p:nvSpPr>
        <p:spPr>
          <a:xfrm>
            <a:off x="137491" y="991443"/>
            <a:ext cx="11917018" cy="5355312"/>
          </a:xfrm>
          <a:prstGeom prst="rect">
            <a:avLst/>
          </a:prstGeom>
          <a:noFill/>
        </p:spPr>
        <p:txBody>
          <a:bodyPr wrap="square">
            <a:spAutoFit/>
          </a:bodyPr>
          <a:lstStyle/>
          <a:p>
            <a:r>
              <a:rPr lang="en-US" sz="1800" dirty="0">
                <a:effectLst/>
                <a:latin typeface="Verdana" panose="020B0604030504040204" pitchFamily="34" charset="0"/>
                <a:ea typeface="Verdana" panose="020B0604030504040204" pitchFamily="34" charset="0"/>
              </a:rPr>
              <a:t>The term </a:t>
            </a:r>
            <a:r>
              <a:rPr lang="ar-SA" sz="1800" dirty="0">
                <a:effectLst/>
                <a:latin typeface="Verdana" panose="020B0604030504040204" pitchFamily="34" charset="0"/>
                <a:ea typeface="Verdana" panose="020B0604030504040204" pitchFamily="34" charset="0"/>
              </a:rPr>
              <a:t>الاشھر الحرم </a:t>
            </a:r>
            <a:r>
              <a:rPr lang="en-US" sz="1800" dirty="0">
                <a:effectLst/>
                <a:latin typeface="Verdana" panose="020B0604030504040204" pitchFamily="34" charset="0"/>
                <a:ea typeface="Verdana" panose="020B0604030504040204" pitchFamily="34" charset="0"/>
              </a:rPr>
              <a:t> is generally applied to the four sacred months of Muharram, Dhul-Qa‘dah, Dhul-Hijjah and Rajab, the first three being the months of the Greater Pilgrimage, while in the last the Arabs generally performed the Lesser Pilgrimage or ‘Umrah.  In this verse, the words </a:t>
            </a:r>
            <a:r>
              <a:rPr lang="ar-SA" sz="1800" dirty="0">
                <a:effectLst/>
                <a:latin typeface="Verdana" panose="020B0604030504040204" pitchFamily="34" charset="0"/>
                <a:ea typeface="Verdana" panose="020B0604030504040204" pitchFamily="34" charset="0"/>
              </a:rPr>
              <a:t>الاشھر الحرم </a:t>
            </a:r>
            <a:r>
              <a:rPr lang="en-US" sz="1800" dirty="0">
                <a:effectLst/>
                <a:latin typeface="Verdana" panose="020B0604030504040204" pitchFamily="34" charset="0"/>
                <a:ea typeface="Verdana" panose="020B0604030504040204" pitchFamily="34" charset="0"/>
              </a:rPr>
              <a:t>signify not the "sacred months", but "forbidden months“….… These were meant to grant a respite to idolaters to travel through the land in safety and see whether Islam had not triumphed and whether the Word of God had not proved true. At the end of this period, during which all hostilities were to be suspended, war was to be resumed against the idolatrous Arabs with the exception, of course, of such as had entered into a treaty with Muslims, and the treacherous and faithless idolaters already at war with Muslims were to be captured and killed wherever found. </a:t>
            </a:r>
            <a:r>
              <a:rPr lang="en-US" sz="1800" b="1" dirty="0">
                <a:effectLst/>
                <a:latin typeface="Verdana" panose="020B0604030504040204" pitchFamily="34" charset="0"/>
                <a:ea typeface="Verdana" panose="020B0604030504040204" pitchFamily="34" charset="0"/>
              </a:rPr>
              <a:t>It should, however, be remembered that the command to wage war after the expiry of the four forbidden months did not apply to all idolaters without discrimination but was directed only against such avowed enemies of Islam as had themselves started hostilities against Islam and had broken their plighted word and plotted to expel the Holy Prophet from the city…….As for those idolaters who had not been guilty of faithlessness and treachery, they were to be protected (see 9:4</a:t>
            </a:r>
            <a:r>
              <a:rPr lang="en-US" b="1" dirty="0">
                <a:latin typeface="Verdana" panose="020B0604030504040204" pitchFamily="34" charset="0"/>
                <a:ea typeface="Verdana" panose="020B0604030504040204" pitchFamily="34" charset="0"/>
              </a:rPr>
              <a:t> </a:t>
            </a:r>
            <a:r>
              <a:rPr lang="en-US" sz="1800" b="1" dirty="0">
                <a:effectLst/>
                <a:latin typeface="Verdana" panose="020B0604030504040204" pitchFamily="34" charset="0"/>
                <a:ea typeface="Verdana" panose="020B0604030504040204" pitchFamily="34" charset="0"/>
              </a:rPr>
              <a:t>&amp; 7). </a:t>
            </a:r>
            <a:r>
              <a:rPr lang="en-US" sz="1800" dirty="0">
                <a:effectLst/>
                <a:latin typeface="Verdana" panose="020B0604030504040204" pitchFamily="34" charset="0"/>
                <a:ea typeface="Verdana" panose="020B0604030504040204" pitchFamily="34" charset="0"/>
              </a:rPr>
              <a:t>It is highly regrettable, however, that, divorcing this commandment from its context, some critics have made this verse the basis for an attack against Islam, alleging that it inculcates the destruction of all non-Muslims. The Quran and history belie this baseless allegation.</a:t>
            </a:r>
          </a:p>
          <a:p>
            <a:pPr algn="r"/>
            <a:endParaRPr lang="en-US" b="1" i="1" dirty="0">
              <a:latin typeface="Verdana" panose="020B0604030504040204" pitchFamily="34" charset="0"/>
              <a:ea typeface="Verdana" panose="020B0604030504040204" pitchFamily="34" charset="0"/>
            </a:endParaRPr>
          </a:p>
          <a:p>
            <a:pPr algn="r"/>
            <a:r>
              <a:rPr lang="en-US" b="1" i="1" dirty="0">
                <a:latin typeface="Verdana" panose="020B0604030504040204" pitchFamily="34" charset="0"/>
                <a:ea typeface="Verdana" panose="020B0604030504040204" pitchFamily="34" charset="0"/>
              </a:rPr>
              <a:t>(Five Volume Commentary Reference 1168)</a:t>
            </a:r>
          </a:p>
        </p:txBody>
      </p:sp>
      <p:sp>
        <p:nvSpPr>
          <p:cNvPr id="8" name="Title 7">
            <a:extLst>
              <a:ext uri="{FF2B5EF4-FFF2-40B4-BE49-F238E27FC236}">
                <a16:creationId xmlns:a16="http://schemas.microsoft.com/office/drawing/2014/main" id="{7BD40D33-D215-06C7-EC27-641DF4CDD3A1}"/>
              </a:ext>
            </a:extLst>
          </p:cNvPr>
          <p:cNvSpPr>
            <a:spLocks noGrp="1"/>
          </p:cNvSpPr>
          <p:nvPr>
            <p:ph type="ctrTitle"/>
          </p:nvPr>
        </p:nvSpPr>
        <p:spPr>
          <a:xfrm>
            <a:off x="2976880" y="304154"/>
            <a:ext cx="9144000" cy="480131"/>
          </a:xfrm>
          <a:noFill/>
        </p:spPr>
        <p:txBody>
          <a:bodyPr wrap="square">
            <a:spAutoFit/>
          </a:bodyPr>
          <a:lstStyle/>
          <a:p>
            <a:pPr algn="r"/>
            <a:r>
              <a:rPr lang="en-US" sz="2800" b="1" dirty="0">
                <a:solidFill>
                  <a:schemeClr val="bg1"/>
                </a:solidFill>
                <a:latin typeface="Verdana" panose="020B0604030504040204" pitchFamily="34" charset="0"/>
                <a:ea typeface="Verdana" panose="020B0604030504040204" pitchFamily="34" charset="0"/>
                <a:cs typeface="+mn-cs"/>
              </a:rPr>
              <a:t>Guidance from Khulafa</a:t>
            </a:r>
            <a:endParaRPr lang="en-US" sz="2800" b="1" baseline="30000" dirty="0">
              <a:solidFill>
                <a:schemeClr val="bg1"/>
              </a:solidFill>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89529839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
            <a:srgbClr val="9A7865"/>
          </a:buClr>
          <a:buSzTx/>
          <a:buFontTx/>
          <a:buNone/>
          <a:tabLst/>
          <a:defRPr kumimoji="0" sz="5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34892</TotalTime>
  <Words>2356</Words>
  <Application>Microsoft Office PowerPoint</Application>
  <PresentationFormat>Widescreen</PresentationFormat>
  <Paragraphs>178</Paragraphs>
  <Slides>26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-apple-system</vt:lpstr>
      <vt:lpstr>Arial</vt:lpstr>
      <vt:lpstr>Calibri</vt:lpstr>
      <vt:lpstr>Calibri Light</vt:lpstr>
      <vt:lpstr>Didot</vt:lpstr>
      <vt:lpstr>Noto Nastaliq Urdu Medium</vt:lpstr>
      <vt:lpstr>Verdana</vt:lpstr>
      <vt:lpstr>Zapfino</vt:lpstr>
      <vt:lpstr>Office Theme</vt:lpstr>
      <vt:lpstr>Renaissance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Guidance from Khulafa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High-Fiber Foods</vt:lpstr>
      <vt:lpstr>Fiber</vt:lpstr>
      <vt:lpstr>Prevent Heart Disease, Diabetes and Cancer</vt:lpstr>
      <vt:lpstr>Beneficial Gut Bacteria</vt:lpstr>
      <vt:lpstr>Fibers help your Sugar</vt:lpstr>
      <vt:lpstr>Ways to Increase your Fiber Intake </vt:lpstr>
      <vt:lpstr>Ways to Increase your Fiber Intake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Hashir Bukhari</dc:creator>
  <cp:lastModifiedBy>Hashir Bukhari</cp:lastModifiedBy>
  <cp:revision>90</cp:revision>
  <dcterms:created xsi:type="dcterms:W3CDTF">2023-11-12T05:00:41Z</dcterms:created>
  <dcterms:modified xsi:type="dcterms:W3CDTF">2024-02-15T21:38:28Z</dcterms:modified>
</cp:coreProperties>
</file>