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 id="2147483682" r:id="rId3"/>
  </p:sldMasterIdLst>
  <p:sldIdLst>
    <p:sldId id="259" r:id="rId4"/>
    <p:sldId id="301" r:id="rId5"/>
    <p:sldId id="354" r:id="rId6"/>
    <p:sldId id="362" r:id="rId7"/>
    <p:sldId id="282" r:id="rId8"/>
    <p:sldId id="363" r:id="rId9"/>
    <p:sldId id="263" r:id="rId10"/>
    <p:sldId id="355" r:id="rId11"/>
    <p:sldId id="283" r:id="rId12"/>
    <p:sldId id="274" r:id="rId13"/>
    <p:sldId id="268" r:id="rId14"/>
    <p:sldId id="257" r:id="rId15"/>
    <p:sldId id="357" r:id="rId16"/>
    <p:sldId id="338" r:id="rId17"/>
    <p:sldId id="295" r:id="rId18"/>
    <p:sldId id="284" r:id="rId19"/>
    <p:sldId id="286" r:id="rId20"/>
    <p:sldId id="271" r:id="rId21"/>
    <p:sldId id="299" r:id="rId22"/>
    <p:sldId id="256" r:id="rId23"/>
    <p:sldId id="358" r:id="rId24"/>
    <p:sldId id="258" r:id="rId25"/>
    <p:sldId id="359" r:id="rId26"/>
    <p:sldId id="260" r:id="rId27"/>
    <p:sldId id="261" r:id="rId28"/>
    <p:sldId id="262" r:id="rId29"/>
    <p:sldId id="360" r:id="rId30"/>
    <p:sldId id="36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12" d="100"/>
          <a:sy n="112" d="100"/>
        </p:scale>
        <p:origin x="3252" y="10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7"/>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735636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Profile view of a red Ducati motorcycle"/>
          <p:cNvSpPr>
            <a:spLocks noGrp="1"/>
          </p:cNvSpPr>
          <p:nvPr>
            <p:ph type="pic" idx="21"/>
          </p:nvPr>
        </p:nvSpPr>
        <p:spPr>
          <a:xfrm>
            <a:off x="1605291" y="-844215"/>
            <a:ext cx="5936196" cy="5924551"/>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895350" y="4864100"/>
            <a:ext cx="7358063" cy="901700"/>
          </a:xfrm>
          <a:prstGeom prst="rect">
            <a:avLst/>
          </a:prstGeom>
        </p:spPr>
        <p:txBody>
          <a:bodyPr/>
          <a:lstStyle/>
          <a:p>
            <a:r>
              <a:t>Title Text</a:t>
            </a:r>
          </a:p>
        </p:txBody>
      </p:sp>
      <p:sp>
        <p:nvSpPr>
          <p:cNvPr id="22" name="Body Level One…"/>
          <p:cNvSpPr txBox="1">
            <a:spLocks noGrp="1"/>
          </p:cNvSpPr>
          <p:nvPr>
            <p:ph type="body" sz="quarter" idx="1"/>
          </p:nvPr>
        </p:nvSpPr>
        <p:spPr>
          <a:xfrm>
            <a:off x="895350" y="5759450"/>
            <a:ext cx="7358063" cy="800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272505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52412" y="2286000"/>
            <a:ext cx="8643938" cy="227965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773767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Front view of a red Ducati motorcycle"/>
          <p:cNvSpPr>
            <a:spLocks noGrp="1"/>
          </p:cNvSpPr>
          <p:nvPr>
            <p:ph type="pic" idx="21"/>
          </p:nvPr>
        </p:nvSpPr>
        <p:spPr>
          <a:xfrm>
            <a:off x="3971423" y="755650"/>
            <a:ext cx="5116809" cy="6064366"/>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252413" y="717550"/>
            <a:ext cx="4143375" cy="2730500"/>
          </a:xfrm>
          <a:prstGeom prst="rect">
            <a:avLst/>
          </a:prstGeom>
        </p:spPr>
        <p:txBody>
          <a:bodyPr anchor="b"/>
          <a:lstStyle/>
          <a:p>
            <a:r>
              <a:t>Title Text</a:t>
            </a:r>
          </a:p>
        </p:txBody>
      </p:sp>
      <p:sp>
        <p:nvSpPr>
          <p:cNvPr id="40" name="Body Level One…"/>
          <p:cNvSpPr txBox="1">
            <a:spLocks noGrp="1"/>
          </p:cNvSpPr>
          <p:nvPr>
            <p:ph type="body" sz="quarter" idx="1"/>
          </p:nvPr>
        </p:nvSpPr>
        <p:spPr>
          <a:xfrm>
            <a:off x="252413" y="3435350"/>
            <a:ext cx="4143375" cy="27305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320747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079980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276225" indent="-276225">
              <a:lnSpc>
                <a:spcPct val="120000"/>
              </a:lnSpc>
              <a:spcBef>
                <a:spcPts val="2438"/>
              </a:spcBef>
              <a:defRPr sz="2400"/>
            </a:lvl1pPr>
            <a:lvl2pPr marL="552450" indent="-276225">
              <a:lnSpc>
                <a:spcPct val="120000"/>
              </a:lnSpc>
              <a:spcBef>
                <a:spcPts val="2438"/>
              </a:spcBef>
              <a:defRPr sz="2400"/>
            </a:lvl2pPr>
            <a:lvl3pPr marL="828675" indent="-276225">
              <a:lnSpc>
                <a:spcPct val="120000"/>
              </a:lnSpc>
              <a:spcBef>
                <a:spcPts val="2438"/>
              </a:spcBef>
              <a:defRPr sz="2400"/>
            </a:lvl3pPr>
            <a:lvl4pPr marL="1104900" indent="-276225">
              <a:lnSpc>
                <a:spcPct val="120000"/>
              </a:lnSpc>
              <a:spcBef>
                <a:spcPts val="2438"/>
              </a:spcBef>
              <a:defRPr sz="2400"/>
            </a:lvl4pPr>
            <a:lvl5pPr marL="1381125" indent="-276225">
              <a:lnSpc>
                <a:spcPct val="120000"/>
              </a:lnSpc>
              <a:spcBef>
                <a:spcPts val="2438"/>
              </a:spcBef>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02138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Front view of a red Ducati motorcycle"/>
          <p:cNvSpPr>
            <a:spLocks noGrp="1"/>
          </p:cNvSpPr>
          <p:nvPr>
            <p:ph type="pic" sz="half" idx="21"/>
          </p:nvPr>
        </p:nvSpPr>
        <p:spPr>
          <a:xfrm>
            <a:off x="4430571" y="1616892"/>
            <a:ext cx="4407463" cy="5223659"/>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252413" y="1917700"/>
            <a:ext cx="4143375" cy="4432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572579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538162" y="533400"/>
            <a:ext cx="8062913" cy="5778500"/>
          </a:xfrm>
          <a:prstGeom prst="rect">
            <a:avLst/>
          </a:prstGeom>
        </p:spPr>
        <p:txBody>
          <a:bodyPr/>
          <a:lstStyle>
            <a:lvl1pPr marL="276225" indent="-276225">
              <a:lnSpc>
                <a:spcPct val="120000"/>
              </a:lnSpc>
              <a:spcBef>
                <a:spcPts val="2438"/>
              </a:spcBef>
              <a:defRPr sz="2400"/>
            </a:lvl1pPr>
            <a:lvl2pPr marL="552450" indent="-276225">
              <a:lnSpc>
                <a:spcPct val="120000"/>
              </a:lnSpc>
              <a:spcBef>
                <a:spcPts val="2438"/>
              </a:spcBef>
              <a:defRPr sz="2400"/>
            </a:lvl2pPr>
            <a:lvl3pPr marL="828675" indent="-276225">
              <a:lnSpc>
                <a:spcPct val="120000"/>
              </a:lnSpc>
              <a:spcBef>
                <a:spcPts val="2438"/>
              </a:spcBef>
              <a:defRPr sz="2400"/>
            </a:lvl3pPr>
            <a:lvl4pPr marL="1104900" indent="-276225">
              <a:lnSpc>
                <a:spcPct val="120000"/>
              </a:lnSpc>
              <a:spcBef>
                <a:spcPts val="2438"/>
              </a:spcBef>
              <a:defRPr sz="2400"/>
            </a:lvl4pPr>
            <a:lvl5pPr marL="1381125" indent="-276225">
              <a:lnSpc>
                <a:spcPct val="120000"/>
              </a:lnSpc>
              <a:spcBef>
                <a:spcPts val="2438"/>
              </a:spcBef>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709028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Close-up of Ducati motorcycle engine components"/>
          <p:cNvSpPr>
            <a:spLocks noGrp="1"/>
          </p:cNvSpPr>
          <p:nvPr>
            <p:ph type="pic" sz="half" idx="21"/>
          </p:nvPr>
        </p:nvSpPr>
        <p:spPr>
          <a:xfrm>
            <a:off x="4657691" y="2857104"/>
            <a:ext cx="4133850" cy="4127501"/>
          </a:xfrm>
          <a:prstGeom prst="rect">
            <a:avLst/>
          </a:prstGeom>
        </p:spPr>
        <p:txBody>
          <a:bodyPr lIns="91439" tIns="45719" rIns="91439" bIns="45719" anchor="t">
            <a:noAutofit/>
          </a:bodyPr>
          <a:lstStyle/>
          <a:p>
            <a:endParaRPr/>
          </a:p>
        </p:txBody>
      </p:sp>
      <p:sp>
        <p:nvSpPr>
          <p:cNvPr id="84" name="Close-up of Ducati motorcycle gas cap"/>
          <p:cNvSpPr>
            <a:spLocks noGrp="1"/>
          </p:cNvSpPr>
          <p:nvPr>
            <p:ph type="pic" sz="half" idx="22"/>
          </p:nvPr>
        </p:nvSpPr>
        <p:spPr>
          <a:xfrm>
            <a:off x="4657725" y="-336550"/>
            <a:ext cx="4133850" cy="4127500"/>
          </a:xfrm>
          <a:prstGeom prst="rect">
            <a:avLst/>
          </a:prstGeom>
        </p:spPr>
        <p:txBody>
          <a:bodyPr lIns="91439" tIns="45719" rIns="91439" bIns="45719" anchor="t">
            <a:noAutofit/>
          </a:bodyPr>
          <a:lstStyle/>
          <a:p>
            <a:endParaRPr/>
          </a:p>
        </p:txBody>
      </p:sp>
      <p:sp>
        <p:nvSpPr>
          <p:cNvPr id="85" name="Black and white photo of Ducati motorcycle engine components"/>
          <p:cNvSpPr>
            <a:spLocks noGrp="1"/>
          </p:cNvSpPr>
          <p:nvPr>
            <p:ph type="pic" idx="23"/>
          </p:nvPr>
        </p:nvSpPr>
        <p:spPr>
          <a:xfrm>
            <a:off x="-309562" y="-1054100"/>
            <a:ext cx="5176838" cy="9221606"/>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435953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5350" y="4000500"/>
            <a:ext cx="7358063" cy="323850"/>
          </a:xfrm>
          <a:prstGeom prst="rect">
            <a:avLst/>
          </a:prstGeom>
        </p:spPr>
        <p:txBody>
          <a:bodyPr anchor="t">
            <a:spAutoFit/>
          </a:bodyPr>
          <a:lstStyle>
            <a:lvl1pPr marL="0" indent="0" algn="ctr">
              <a:spcBef>
                <a:spcPts val="0"/>
              </a:spcBef>
              <a:buSzTx/>
              <a:buNone/>
              <a:defRPr sz="1425"/>
            </a:lvl1pPr>
          </a:lstStyle>
          <a:p>
            <a:r>
              <a:t>–Johnny Appleseed</a:t>
            </a:r>
          </a:p>
        </p:txBody>
      </p:sp>
      <p:sp>
        <p:nvSpPr>
          <p:cNvPr id="94" name="“Type a quote here.”"/>
          <p:cNvSpPr txBox="1">
            <a:spLocks noGrp="1"/>
          </p:cNvSpPr>
          <p:nvPr>
            <p:ph type="body" sz="quarter" idx="22"/>
          </p:nvPr>
        </p:nvSpPr>
        <p:spPr>
          <a:xfrm>
            <a:off x="890587" y="2957788"/>
            <a:ext cx="7358063" cy="402674"/>
          </a:xfrm>
          <a:prstGeom prst="rect">
            <a:avLst/>
          </a:prstGeom>
        </p:spPr>
        <p:txBody>
          <a:bodyPr>
            <a:spAutoFit/>
          </a:bodyPr>
          <a:lstStyle>
            <a:lvl1pPr marL="0" indent="0" algn="ctr">
              <a:spcBef>
                <a:spcPts val="0"/>
              </a:spcBef>
              <a:buSzTx/>
              <a:buNone/>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787352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Front view of a red Ducati motorcycle against a black background"/>
          <p:cNvSpPr>
            <a:spLocks noGrp="1"/>
          </p:cNvSpPr>
          <p:nvPr>
            <p:ph type="pic" idx="21"/>
          </p:nvPr>
        </p:nvSpPr>
        <p:spPr>
          <a:xfrm>
            <a:off x="0" y="0"/>
            <a:ext cx="9144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650177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397394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692331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2D66F5-8E94-416D-ACCE-EE6D81ACB928}"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546490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D66F5-8E94-416D-ACCE-EE6D81ACB928}"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691587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2D66F5-8E94-416D-ACCE-EE6D81ACB928}"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1892029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2D66F5-8E94-416D-ACCE-EE6D81ACB928}"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3176259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2D66F5-8E94-416D-ACCE-EE6D81ACB928}" type="datetimeFigureOut">
              <a:rPr lang="en-US" smtClean="0"/>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3015360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2D66F5-8E94-416D-ACCE-EE6D81ACB928}" type="datetimeFigureOut">
              <a:rPr lang="en-US" smtClean="0"/>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3525663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D66F5-8E94-416D-ACCE-EE6D81ACB928}" type="datetimeFigureOut">
              <a:rPr lang="en-US" smtClean="0"/>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72264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2D66F5-8E94-416D-ACCE-EE6D81ACB928}"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3446209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2D66F5-8E94-416D-ACCE-EE6D81ACB928}"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1024690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3" y="4406902"/>
            <a:ext cx="7772401" cy="1362075"/>
          </a:xfrm>
          <a:prstGeom prst="rect">
            <a:avLst/>
          </a:prstGeom>
        </p:spPr>
        <p:txBody>
          <a:bodyPr anchor="t"/>
          <a:lstStyle>
            <a:lvl1pPr algn="l">
              <a:defRPr sz="3000" b="1" cap="all">
                <a:latin typeface="+mj-lt"/>
                <a:ea typeface="+mj-ea"/>
                <a:cs typeface="+mj-cs"/>
                <a:sym typeface="Helvetica"/>
              </a:defRPr>
            </a:lvl1pPr>
          </a:lstStyle>
          <a:p>
            <a:r>
              <a:t>Title Text</a:t>
            </a:r>
          </a:p>
        </p:txBody>
      </p:sp>
      <p:sp>
        <p:nvSpPr>
          <p:cNvPr id="30" name="Body Level One…"/>
          <p:cNvSpPr txBox="1">
            <a:spLocks noGrp="1"/>
          </p:cNvSpPr>
          <p:nvPr>
            <p:ph type="body" sz="quarter" idx="1"/>
          </p:nvPr>
        </p:nvSpPr>
        <p:spPr>
          <a:xfrm>
            <a:off x="722313" y="2906715"/>
            <a:ext cx="7772401" cy="1500189"/>
          </a:xfrm>
          <a:prstGeom prst="rect">
            <a:avLst/>
          </a:prstGeom>
        </p:spPr>
        <p:txBody>
          <a:bodyPr anchor="b"/>
          <a:lstStyle>
            <a:lvl1pPr marL="0" indent="0">
              <a:spcBef>
                <a:spcPts val="300"/>
              </a:spcBef>
              <a:buSzTx/>
              <a:buFontTx/>
              <a:buNone/>
              <a:defRPr sz="1500">
                <a:solidFill>
                  <a:srgbClr val="888888"/>
                </a:solidFill>
              </a:defRPr>
            </a:lvl1pPr>
            <a:lvl2pPr marL="0" indent="0">
              <a:spcBef>
                <a:spcPts val="300"/>
              </a:spcBef>
              <a:buSzTx/>
              <a:buFontTx/>
              <a:buNone/>
              <a:defRPr sz="1500">
                <a:solidFill>
                  <a:srgbClr val="888888"/>
                </a:solidFill>
              </a:defRPr>
            </a:lvl2pPr>
            <a:lvl3pPr marL="0" indent="0">
              <a:spcBef>
                <a:spcPts val="300"/>
              </a:spcBef>
              <a:buSzTx/>
              <a:buFontTx/>
              <a:buNone/>
              <a:defRPr sz="1500">
                <a:solidFill>
                  <a:srgbClr val="888888"/>
                </a:solidFill>
              </a:defRPr>
            </a:lvl3pPr>
            <a:lvl4pPr marL="0" indent="0">
              <a:spcBef>
                <a:spcPts val="300"/>
              </a:spcBef>
              <a:buSzTx/>
              <a:buFontTx/>
              <a:buNone/>
              <a:defRPr sz="1500">
                <a:solidFill>
                  <a:srgbClr val="888888"/>
                </a:solidFill>
              </a:defRPr>
            </a:lvl4pPr>
            <a:lvl5pPr marL="0" indent="0">
              <a:spcBef>
                <a:spcPts val="300"/>
              </a:spcBef>
              <a:buSzTx/>
              <a:buFontTx/>
              <a:buNone/>
              <a:defRPr sz="15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193767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D66F5-8E94-416D-ACCE-EE6D81ACB928}"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735423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D66F5-8E94-416D-ACCE-EE6D81ACB928}"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EC3C-7141-4FED-B084-DC486B382B06}" type="slidenum">
              <a:rPr lang="en-US" smtClean="0"/>
              <a:t>‹#›</a:t>
            </a:fld>
            <a:endParaRPr lang="en-US"/>
          </a:p>
        </p:txBody>
      </p:sp>
    </p:spTree>
    <p:extLst>
      <p:ext uri="{BB962C8B-B14F-4D97-AF65-F5344CB8AC3E}">
        <p14:creationId xmlns:p14="http://schemas.microsoft.com/office/powerpoint/2010/main" val="4084473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2"/>
            <a:ext cx="4038600" cy="4525963"/>
          </a:xfrm>
          <a:prstGeom prst="rect">
            <a:avLst/>
          </a:prstGeom>
        </p:spPr>
        <p:txBody>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78447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375"/>
              </a:spcBef>
              <a:buSzTx/>
              <a:buFontTx/>
              <a:buNone/>
              <a:defRPr sz="1800" b="1">
                <a:latin typeface="+mj-lt"/>
                <a:ea typeface="+mj-ea"/>
                <a:cs typeface="+mj-cs"/>
                <a:sym typeface="Helvetica"/>
              </a:defRPr>
            </a:lvl1pPr>
            <a:lvl2pPr marL="0" indent="0">
              <a:spcBef>
                <a:spcPts val="375"/>
              </a:spcBef>
              <a:buSzTx/>
              <a:buFontTx/>
              <a:buNone/>
              <a:defRPr sz="1800" b="1">
                <a:latin typeface="+mj-lt"/>
                <a:ea typeface="+mj-ea"/>
                <a:cs typeface="+mj-cs"/>
                <a:sym typeface="Helvetica"/>
              </a:defRPr>
            </a:lvl2pPr>
            <a:lvl3pPr marL="0" indent="0">
              <a:spcBef>
                <a:spcPts val="375"/>
              </a:spcBef>
              <a:buSzTx/>
              <a:buFontTx/>
              <a:buNone/>
              <a:defRPr sz="1800" b="1">
                <a:latin typeface="+mj-lt"/>
                <a:ea typeface="+mj-ea"/>
                <a:cs typeface="+mj-cs"/>
                <a:sym typeface="Helvetica"/>
              </a:defRPr>
            </a:lvl3pPr>
            <a:lvl4pPr marL="0" indent="0">
              <a:spcBef>
                <a:spcPts val="375"/>
              </a:spcBef>
              <a:buSzTx/>
              <a:buFontTx/>
              <a:buNone/>
              <a:defRPr sz="1800" b="1">
                <a:latin typeface="+mj-lt"/>
                <a:ea typeface="+mj-ea"/>
                <a:cs typeface="+mj-cs"/>
                <a:sym typeface="Helvetica"/>
              </a:defRPr>
            </a:lvl4pPr>
            <a:lvl5pPr marL="0" indent="0">
              <a:spcBef>
                <a:spcPts val="375"/>
              </a:spcBef>
              <a:buSzTx/>
              <a:buFontTx/>
              <a:buNone/>
              <a:defRPr sz="18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6"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100754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35502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73050"/>
            <a:ext cx="3008315" cy="1162050"/>
          </a:xfrm>
          <a:prstGeom prst="rect">
            <a:avLst/>
          </a:prstGeom>
        </p:spPr>
        <p:txBody>
          <a:bodyPr anchor="b"/>
          <a:lstStyle>
            <a:lvl1pPr algn="l">
              <a:defRPr sz="1500" b="1">
                <a:latin typeface="+mj-lt"/>
                <a:ea typeface="+mj-ea"/>
                <a:cs typeface="+mj-cs"/>
                <a:sym typeface="Helvetica"/>
              </a:defRPr>
            </a:lvl1pPr>
          </a:lstStyle>
          <a:p>
            <a:r>
              <a:t>Title Text</a:t>
            </a:r>
          </a:p>
        </p:txBody>
      </p:sp>
      <p:sp>
        <p:nvSpPr>
          <p:cNvPr id="73" name="Body Level One…"/>
          <p:cNvSpPr txBox="1">
            <a:spLocks noGrp="1"/>
          </p:cNvSpPr>
          <p:nvPr>
            <p:ph type="body" idx="1"/>
          </p:nvPr>
        </p:nvSpPr>
        <p:spPr>
          <a:xfrm>
            <a:off x="3575050" y="273052"/>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2"/>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83403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1500" b="1">
                <a:latin typeface="+mj-lt"/>
                <a:ea typeface="+mj-ea"/>
                <a:cs typeface="+mj-cs"/>
                <a:sym typeface="Helvetica"/>
              </a:defRPr>
            </a:lvl1pPr>
          </a:lstStyle>
          <a:p>
            <a:r>
              <a:t>Title Text</a:t>
            </a:r>
          </a:p>
        </p:txBody>
      </p:sp>
      <p:sp>
        <p:nvSpPr>
          <p:cNvPr id="8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225"/>
              </a:spcBef>
              <a:buSzTx/>
              <a:buFontTx/>
              <a:buNone/>
              <a:defRPr sz="1050"/>
            </a:lvl1pPr>
            <a:lvl2pPr marL="0" indent="0">
              <a:spcBef>
                <a:spcPts val="225"/>
              </a:spcBef>
              <a:buSzTx/>
              <a:buFontTx/>
              <a:buNone/>
              <a:defRPr sz="1050"/>
            </a:lvl2pPr>
            <a:lvl3pPr marL="0" indent="0">
              <a:spcBef>
                <a:spcPts val="225"/>
              </a:spcBef>
              <a:buSzTx/>
              <a:buFontTx/>
              <a:buNone/>
              <a:defRPr sz="1050"/>
            </a:lvl3pPr>
            <a:lvl4pPr marL="0" indent="0">
              <a:spcBef>
                <a:spcPts val="225"/>
              </a:spcBef>
              <a:buSzTx/>
              <a:buFontTx/>
              <a:buNone/>
              <a:defRPr sz="1050"/>
            </a:lvl4pPr>
            <a:lvl5pPr marL="0" indent="0">
              <a:spcBef>
                <a:spcPts val="225"/>
              </a:spcBef>
              <a:buSzTx/>
              <a:buFontTx/>
              <a:buNone/>
              <a:defRPr sz="105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96518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52412" y="1435100"/>
            <a:ext cx="8643938" cy="2279650"/>
          </a:xfrm>
          <a:prstGeom prst="rect">
            <a:avLst/>
          </a:prstGeom>
        </p:spPr>
        <p:txBody>
          <a:bodyPr anchor="b"/>
          <a:lstStyle/>
          <a:p>
            <a:r>
              <a:t>Title Text</a:t>
            </a:r>
          </a:p>
        </p:txBody>
      </p:sp>
      <p:sp>
        <p:nvSpPr>
          <p:cNvPr id="12" name="Body Level One…"/>
          <p:cNvSpPr txBox="1">
            <a:spLocks noGrp="1"/>
          </p:cNvSpPr>
          <p:nvPr>
            <p:ph type="body" sz="quarter" idx="1"/>
          </p:nvPr>
        </p:nvSpPr>
        <p:spPr>
          <a:xfrm>
            <a:off x="252412" y="3708400"/>
            <a:ext cx="8643938" cy="90805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593527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40"/>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2"/>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59821" y="6423500"/>
            <a:ext cx="226981" cy="230828"/>
          </a:xfrm>
          <a:prstGeom prst="rect">
            <a:avLst/>
          </a:prstGeom>
          <a:ln w="12700">
            <a:miter lim="400000"/>
          </a:ln>
        </p:spPr>
        <p:txBody>
          <a:bodyPr wrap="none" lIns="45718" tIns="45718" rIns="45718" bIns="45718"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836434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med"/>
  <p:txStyles>
    <p:titleStyle>
      <a:lvl1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1pPr>
      <a:lvl2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2pPr>
      <a:lvl3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3pPr>
      <a:lvl4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4pPr>
      <a:lvl5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5pPr>
      <a:lvl6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6pPr>
      <a:lvl7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7pPr>
      <a:lvl8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8pPr>
      <a:lvl9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9pPr>
    </p:titleStyle>
    <p:bodyStyle>
      <a:lvl1pPr marL="257175" marR="0" indent="-257175"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1pPr>
      <a:lvl2pPr marL="587828" marR="0" indent="-244928"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2pPr>
      <a:lvl3pPr marL="914400" marR="0" indent="-22860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3pPr>
      <a:lvl4pPr marL="13030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4pPr>
      <a:lvl5pPr marL="16459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5pPr>
      <a:lvl6pPr marL="19888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6pPr>
      <a:lvl7pPr marL="23317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7pPr>
      <a:lvl8pPr marL="2674619" marR="0" indent="-274319"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8pPr>
      <a:lvl9pPr marL="3017519" marR="0" indent="-274319"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9pPr>
    </p:bodyStyle>
    <p:otherStyle>
      <a:lvl1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52412" y="177800"/>
            <a:ext cx="8643938" cy="171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252412" y="1917700"/>
            <a:ext cx="8643938" cy="4432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91037" y="6528008"/>
            <a:ext cx="243656" cy="241092"/>
          </a:xfrm>
          <a:prstGeom prst="rect">
            <a:avLst/>
          </a:prstGeom>
          <a:ln w="12700">
            <a:miter lim="400000"/>
          </a:ln>
        </p:spPr>
        <p:txBody>
          <a:bodyPr wrap="none" lIns="50800" tIns="50800" rIns="50800" bIns="50800" anchor="b">
            <a:spAutoFit/>
          </a:bodyPr>
          <a:lstStyle>
            <a:lvl1pPr>
              <a:defRPr sz="900"/>
            </a:lvl1pPr>
          </a:lstStyle>
          <a:p>
            <a:fld id="{86CB4B4D-7CA3-9044-876B-883B54F8677D}" type="slidenum">
              <a:t>‹#›</a:t>
            </a:fld>
            <a:endParaRPr/>
          </a:p>
        </p:txBody>
      </p:sp>
    </p:spTree>
    <p:extLst>
      <p:ext uri="{BB962C8B-B14F-4D97-AF65-F5344CB8AC3E}">
        <p14:creationId xmlns:p14="http://schemas.microsoft.com/office/powerpoint/2010/main" val="424380960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ransition spd="med"/>
  <p:txStyles>
    <p:titleStyle>
      <a:lvl1pPr marL="0" marR="0" indent="0" algn="ctr" defTabSz="309563" rtl="0" latinLnBrk="0">
        <a:lnSpc>
          <a:spcPct val="100000"/>
        </a:lnSpc>
        <a:spcBef>
          <a:spcPts val="0"/>
        </a:spcBef>
        <a:spcAft>
          <a:spcPts val="0"/>
        </a:spcAft>
        <a:buClrTx/>
        <a:buSzTx/>
        <a:buFontTx/>
        <a:buNone/>
        <a:tabLst/>
        <a:defRPr sz="3750" b="0" i="0" u="none" strike="noStrike" cap="all" spc="0" baseline="0">
          <a:solidFill>
            <a:srgbClr val="535353"/>
          </a:solidFill>
          <a:uFillTx/>
          <a:latin typeface="+mn-lt"/>
          <a:ea typeface="+mn-ea"/>
          <a:cs typeface="+mn-cs"/>
          <a:sym typeface="Gill Sans Light"/>
        </a:defRPr>
      </a:lvl1pPr>
      <a:lvl2pPr marL="0" marR="0" indent="0" algn="ctr" defTabSz="309563" rtl="0" latinLnBrk="0">
        <a:lnSpc>
          <a:spcPct val="100000"/>
        </a:lnSpc>
        <a:spcBef>
          <a:spcPts val="0"/>
        </a:spcBef>
        <a:spcAft>
          <a:spcPts val="0"/>
        </a:spcAft>
        <a:buClrTx/>
        <a:buSzTx/>
        <a:buFontTx/>
        <a:buNone/>
        <a:tabLst/>
        <a:defRPr sz="3750" b="0" i="0" u="none" strike="noStrike" cap="all" spc="0" baseline="0">
          <a:solidFill>
            <a:srgbClr val="535353"/>
          </a:solidFill>
          <a:uFillTx/>
          <a:latin typeface="+mn-lt"/>
          <a:ea typeface="+mn-ea"/>
          <a:cs typeface="+mn-cs"/>
          <a:sym typeface="Gill Sans Light"/>
        </a:defRPr>
      </a:lvl2pPr>
      <a:lvl3pPr marL="0" marR="0" indent="0" algn="ctr" defTabSz="309563" rtl="0" latinLnBrk="0">
        <a:lnSpc>
          <a:spcPct val="100000"/>
        </a:lnSpc>
        <a:spcBef>
          <a:spcPts val="0"/>
        </a:spcBef>
        <a:spcAft>
          <a:spcPts val="0"/>
        </a:spcAft>
        <a:buClrTx/>
        <a:buSzTx/>
        <a:buFontTx/>
        <a:buNone/>
        <a:tabLst/>
        <a:defRPr sz="3750" b="0" i="0" u="none" strike="noStrike" cap="all" spc="0" baseline="0">
          <a:solidFill>
            <a:srgbClr val="535353"/>
          </a:solidFill>
          <a:uFillTx/>
          <a:latin typeface="+mn-lt"/>
          <a:ea typeface="+mn-ea"/>
          <a:cs typeface="+mn-cs"/>
          <a:sym typeface="Gill Sans Light"/>
        </a:defRPr>
      </a:lvl3pPr>
      <a:lvl4pPr marL="0" marR="0" indent="0" algn="ctr" defTabSz="309563" rtl="0" latinLnBrk="0">
        <a:lnSpc>
          <a:spcPct val="100000"/>
        </a:lnSpc>
        <a:spcBef>
          <a:spcPts val="0"/>
        </a:spcBef>
        <a:spcAft>
          <a:spcPts val="0"/>
        </a:spcAft>
        <a:buClrTx/>
        <a:buSzTx/>
        <a:buFontTx/>
        <a:buNone/>
        <a:tabLst/>
        <a:defRPr sz="3750" b="0" i="0" u="none" strike="noStrike" cap="all" spc="0" baseline="0">
          <a:solidFill>
            <a:srgbClr val="535353"/>
          </a:solidFill>
          <a:uFillTx/>
          <a:latin typeface="+mn-lt"/>
          <a:ea typeface="+mn-ea"/>
          <a:cs typeface="+mn-cs"/>
          <a:sym typeface="Gill Sans Light"/>
        </a:defRPr>
      </a:lvl4pPr>
      <a:lvl5pPr marL="0" marR="0" indent="0" algn="ctr" defTabSz="309563" rtl="0" latinLnBrk="0">
        <a:lnSpc>
          <a:spcPct val="100000"/>
        </a:lnSpc>
        <a:spcBef>
          <a:spcPts val="0"/>
        </a:spcBef>
        <a:spcAft>
          <a:spcPts val="0"/>
        </a:spcAft>
        <a:buClrTx/>
        <a:buSzTx/>
        <a:buFontTx/>
        <a:buNone/>
        <a:tabLst/>
        <a:defRPr sz="3750" b="0" i="0" u="none" strike="noStrike" cap="all" spc="0" baseline="0">
          <a:solidFill>
            <a:srgbClr val="535353"/>
          </a:solidFill>
          <a:uFillTx/>
          <a:latin typeface="+mn-lt"/>
          <a:ea typeface="+mn-ea"/>
          <a:cs typeface="+mn-cs"/>
          <a:sym typeface="Gill Sans Light"/>
        </a:defRPr>
      </a:lvl5pPr>
      <a:lvl6pPr marL="0" marR="0" indent="0" algn="ctr" defTabSz="309563" rtl="0" latinLnBrk="0">
        <a:lnSpc>
          <a:spcPct val="100000"/>
        </a:lnSpc>
        <a:spcBef>
          <a:spcPts val="0"/>
        </a:spcBef>
        <a:spcAft>
          <a:spcPts val="0"/>
        </a:spcAft>
        <a:buClrTx/>
        <a:buSzTx/>
        <a:buFontTx/>
        <a:buNone/>
        <a:tabLst/>
        <a:defRPr sz="3750" b="0" i="0" u="none" strike="noStrike" cap="all" spc="0" baseline="0">
          <a:solidFill>
            <a:srgbClr val="535353"/>
          </a:solidFill>
          <a:uFillTx/>
          <a:latin typeface="+mn-lt"/>
          <a:ea typeface="+mn-ea"/>
          <a:cs typeface="+mn-cs"/>
          <a:sym typeface="Gill Sans Light"/>
        </a:defRPr>
      </a:lvl6pPr>
      <a:lvl7pPr marL="0" marR="0" indent="0" algn="ctr" defTabSz="309563" rtl="0" latinLnBrk="0">
        <a:lnSpc>
          <a:spcPct val="100000"/>
        </a:lnSpc>
        <a:spcBef>
          <a:spcPts val="0"/>
        </a:spcBef>
        <a:spcAft>
          <a:spcPts val="0"/>
        </a:spcAft>
        <a:buClrTx/>
        <a:buSzTx/>
        <a:buFontTx/>
        <a:buNone/>
        <a:tabLst/>
        <a:defRPr sz="3750" b="0" i="0" u="none" strike="noStrike" cap="all" spc="0" baseline="0">
          <a:solidFill>
            <a:srgbClr val="535353"/>
          </a:solidFill>
          <a:uFillTx/>
          <a:latin typeface="+mn-lt"/>
          <a:ea typeface="+mn-ea"/>
          <a:cs typeface="+mn-cs"/>
          <a:sym typeface="Gill Sans Light"/>
        </a:defRPr>
      </a:lvl7pPr>
      <a:lvl8pPr marL="0" marR="0" indent="0" algn="ctr" defTabSz="309563" rtl="0" latinLnBrk="0">
        <a:lnSpc>
          <a:spcPct val="100000"/>
        </a:lnSpc>
        <a:spcBef>
          <a:spcPts val="0"/>
        </a:spcBef>
        <a:spcAft>
          <a:spcPts val="0"/>
        </a:spcAft>
        <a:buClrTx/>
        <a:buSzTx/>
        <a:buFontTx/>
        <a:buNone/>
        <a:tabLst/>
        <a:defRPr sz="3750" b="0" i="0" u="none" strike="noStrike" cap="all" spc="0" baseline="0">
          <a:solidFill>
            <a:srgbClr val="535353"/>
          </a:solidFill>
          <a:uFillTx/>
          <a:latin typeface="+mn-lt"/>
          <a:ea typeface="+mn-ea"/>
          <a:cs typeface="+mn-cs"/>
          <a:sym typeface="Gill Sans Light"/>
        </a:defRPr>
      </a:lvl8pPr>
      <a:lvl9pPr marL="0" marR="0" indent="0" algn="ctr" defTabSz="309563" rtl="0" latinLnBrk="0">
        <a:lnSpc>
          <a:spcPct val="100000"/>
        </a:lnSpc>
        <a:spcBef>
          <a:spcPts val="0"/>
        </a:spcBef>
        <a:spcAft>
          <a:spcPts val="0"/>
        </a:spcAft>
        <a:buClrTx/>
        <a:buSzTx/>
        <a:buFontTx/>
        <a:buNone/>
        <a:tabLst/>
        <a:defRPr sz="3750" b="0" i="0" u="none" strike="noStrike" cap="all" spc="0" baseline="0">
          <a:solidFill>
            <a:srgbClr val="535353"/>
          </a:solidFill>
          <a:uFillTx/>
          <a:latin typeface="+mn-lt"/>
          <a:ea typeface="+mn-ea"/>
          <a:cs typeface="+mn-cs"/>
          <a:sym typeface="Gill Sans Light"/>
        </a:defRPr>
      </a:lvl9pPr>
    </p:titleStyle>
    <p:bodyStyle>
      <a:lvl1pPr marL="219075" marR="0" indent="-219075" algn="l" defTabSz="309563" rtl="0" latinLnBrk="0">
        <a:lnSpc>
          <a:spcPct val="100000"/>
        </a:lnSpc>
        <a:spcBef>
          <a:spcPts val="1988"/>
        </a:spcBef>
        <a:spcAft>
          <a:spcPts val="0"/>
        </a:spcAft>
        <a:buClrTx/>
        <a:buSzPct val="82000"/>
        <a:buFontTx/>
        <a:buChar char="•"/>
        <a:tabLst/>
        <a:defRPr sz="1950" b="0" i="0" u="none" strike="noStrike" cap="none" spc="0" baseline="0">
          <a:solidFill>
            <a:srgbClr val="535353"/>
          </a:solidFill>
          <a:uFillTx/>
          <a:latin typeface="+mn-lt"/>
          <a:ea typeface="+mn-ea"/>
          <a:cs typeface="+mn-cs"/>
          <a:sym typeface="Gill Sans Light"/>
        </a:defRPr>
      </a:lvl1pPr>
      <a:lvl2pPr marL="438150" marR="0" indent="-219075" algn="l" defTabSz="309563" rtl="0" latinLnBrk="0">
        <a:lnSpc>
          <a:spcPct val="100000"/>
        </a:lnSpc>
        <a:spcBef>
          <a:spcPts val="1988"/>
        </a:spcBef>
        <a:spcAft>
          <a:spcPts val="0"/>
        </a:spcAft>
        <a:buClrTx/>
        <a:buSzPct val="82000"/>
        <a:buFontTx/>
        <a:buChar char="•"/>
        <a:tabLst/>
        <a:defRPr sz="1950" b="0" i="0" u="none" strike="noStrike" cap="none" spc="0" baseline="0">
          <a:solidFill>
            <a:srgbClr val="535353"/>
          </a:solidFill>
          <a:uFillTx/>
          <a:latin typeface="+mn-lt"/>
          <a:ea typeface="+mn-ea"/>
          <a:cs typeface="+mn-cs"/>
          <a:sym typeface="Gill Sans Light"/>
        </a:defRPr>
      </a:lvl2pPr>
      <a:lvl3pPr marL="657225" marR="0" indent="-219075" algn="l" defTabSz="309563" rtl="0" latinLnBrk="0">
        <a:lnSpc>
          <a:spcPct val="100000"/>
        </a:lnSpc>
        <a:spcBef>
          <a:spcPts val="1988"/>
        </a:spcBef>
        <a:spcAft>
          <a:spcPts val="0"/>
        </a:spcAft>
        <a:buClrTx/>
        <a:buSzPct val="82000"/>
        <a:buFontTx/>
        <a:buChar char="•"/>
        <a:tabLst/>
        <a:defRPr sz="1950" b="0" i="0" u="none" strike="noStrike" cap="none" spc="0" baseline="0">
          <a:solidFill>
            <a:srgbClr val="535353"/>
          </a:solidFill>
          <a:uFillTx/>
          <a:latin typeface="+mn-lt"/>
          <a:ea typeface="+mn-ea"/>
          <a:cs typeface="+mn-cs"/>
          <a:sym typeface="Gill Sans Light"/>
        </a:defRPr>
      </a:lvl3pPr>
      <a:lvl4pPr marL="876300" marR="0" indent="-219075" algn="l" defTabSz="309563" rtl="0" latinLnBrk="0">
        <a:lnSpc>
          <a:spcPct val="100000"/>
        </a:lnSpc>
        <a:spcBef>
          <a:spcPts val="1988"/>
        </a:spcBef>
        <a:spcAft>
          <a:spcPts val="0"/>
        </a:spcAft>
        <a:buClrTx/>
        <a:buSzPct val="82000"/>
        <a:buFontTx/>
        <a:buChar char="•"/>
        <a:tabLst/>
        <a:defRPr sz="1950" b="0" i="0" u="none" strike="noStrike" cap="none" spc="0" baseline="0">
          <a:solidFill>
            <a:srgbClr val="535353"/>
          </a:solidFill>
          <a:uFillTx/>
          <a:latin typeface="+mn-lt"/>
          <a:ea typeface="+mn-ea"/>
          <a:cs typeface="+mn-cs"/>
          <a:sym typeface="Gill Sans Light"/>
        </a:defRPr>
      </a:lvl4pPr>
      <a:lvl5pPr marL="1095375" marR="0" indent="-219075" algn="l" defTabSz="309563" rtl="0" latinLnBrk="0">
        <a:lnSpc>
          <a:spcPct val="100000"/>
        </a:lnSpc>
        <a:spcBef>
          <a:spcPts val="1988"/>
        </a:spcBef>
        <a:spcAft>
          <a:spcPts val="0"/>
        </a:spcAft>
        <a:buClrTx/>
        <a:buSzPct val="82000"/>
        <a:buFontTx/>
        <a:buChar char="•"/>
        <a:tabLst/>
        <a:defRPr sz="1950" b="0" i="0" u="none" strike="noStrike" cap="none" spc="0" baseline="0">
          <a:solidFill>
            <a:srgbClr val="535353"/>
          </a:solidFill>
          <a:uFillTx/>
          <a:latin typeface="+mn-lt"/>
          <a:ea typeface="+mn-ea"/>
          <a:cs typeface="+mn-cs"/>
          <a:sym typeface="Gill Sans Light"/>
        </a:defRPr>
      </a:lvl5pPr>
      <a:lvl6pPr marL="1314450" marR="0" indent="-219075" algn="l" defTabSz="309563" rtl="0" latinLnBrk="0">
        <a:lnSpc>
          <a:spcPct val="100000"/>
        </a:lnSpc>
        <a:spcBef>
          <a:spcPts val="1988"/>
        </a:spcBef>
        <a:spcAft>
          <a:spcPts val="0"/>
        </a:spcAft>
        <a:buClrTx/>
        <a:buSzPct val="82000"/>
        <a:buFontTx/>
        <a:buChar char="•"/>
        <a:tabLst/>
        <a:defRPr sz="1950" b="0" i="0" u="none" strike="noStrike" cap="none" spc="0" baseline="0">
          <a:solidFill>
            <a:srgbClr val="535353"/>
          </a:solidFill>
          <a:uFillTx/>
          <a:latin typeface="+mn-lt"/>
          <a:ea typeface="+mn-ea"/>
          <a:cs typeface="+mn-cs"/>
          <a:sym typeface="Gill Sans Light"/>
        </a:defRPr>
      </a:lvl6pPr>
      <a:lvl7pPr marL="1533525" marR="0" indent="-219075" algn="l" defTabSz="309563" rtl="0" latinLnBrk="0">
        <a:lnSpc>
          <a:spcPct val="100000"/>
        </a:lnSpc>
        <a:spcBef>
          <a:spcPts val="1988"/>
        </a:spcBef>
        <a:spcAft>
          <a:spcPts val="0"/>
        </a:spcAft>
        <a:buClrTx/>
        <a:buSzPct val="82000"/>
        <a:buFontTx/>
        <a:buChar char="•"/>
        <a:tabLst/>
        <a:defRPr sz="1950" b="0" i="0" u="none" strike="noStrike" cap="none" spc="0" baseline="0">
          <a:solidFill>
            <a:srgbClr val="535353"/>
          </a:solidFill>
          <a:uFillTx/>
          <a:latin typeface="+mn-lt"/>
          <a:ea typeface="+mn-ea"/>
          <a:cs typeface="+mn-cs"/>
          <a:sym typeface="Gill Sans Light"/>
        </a:defRPr>
      </a:lvl7pPr>
      <a:lvl8pPr marL="1752600" marR="0" indent="-219075" algn="l" defTabSz="309563" rtl="0" latinLnBrk="0">
        <a:lnSpc>
          <a:spcPct val="100000"/>
        </a:lnSpc>
        <a:spcBef>
          <a:spcPts val="1988"/>
        </a:spcBef>
        <a:spcAft>
          <a:spcPts val="0"/>
        </a:spcAft>
        <a:buClrTx/>
        <a:buSzPct val="82000"/>
        <a:buFontTx/>
        <a:buChar char="•"/>
        <a:tabLst/>
        <a:defRPr sz="1950" b="0" i="0" u="none" strike="noStrike" cap="none" spc="0" baseline="0">
          <a:solidFill>
            <a:srgbClr val="535353"/>
          </a:solidFill>
          <a:uFillTx/>
          <a:latin typeface="+mn-lt"/>
          <a:ea typeface="+mn-ea"/>
          <a:cs typeface="+mn-cs"/>
          <a:sym typeface="Gill Sans Light"/>
        </a:defRPr>
      </a:lvl8pPr>
      <a:lvl9pPr marL="1971675" marR="0" indent="-219075" algn="l" defTabSz="309563" rtl="0" latinLnBrk="0">
        <a:lnSpc>
          <a:spcPct val="100000"/>
        </a:lnSpc>
        <a:spcBef>
          <a:spcPts val="1988"/>
        </a:spcBef>
        <a:spcAft>
          <a:spcPts val="0"/>
        </a:spcAft>
        <a:buClrTx/>
        <a:buSzPct val="82000"/>
        <a:buFontTx/>
        <a:buChar char="•"/>
        <a:tabLst/>
        <a:defRPr sz="1950" b="0" i="0" u="none" strike="noStrike" cap="none" spc="0" baseline="0">
          <a:solidFill>
            <a:srgbClr val="535353"/>
          </a:solidFill>
          <a:uFillTx/>
          <a:latin typeface="+mn-lt"/>
          <a:ea typeface="+mn-ea"/>
          <a:cs typeface="+mn-cs"/>
          <a:sym typeface="Gill Sans Light"/>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ill Sans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ill Sans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ill Sans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ill Sans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ill Sans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ill Sans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ill Sans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ill Sans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Gill Sans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D66F5-8E94-416D-ACCE-EE6D81ACB928}" type="datetimeFigureOut">
              <a:rPr lang="en-US" smtClean="0"/>
              <a:t>6/28/2023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EC3C-7141-4FED-B084-DC486B382B06}" type="slidenum">
              <a:rPr lang="en-US" smtClean="0"/>
              <a:t>‹#›</a:t>
            </a:fld>
            <a:endParaRPr lang="en-US"/>
          </a:p>
        </p:txBody>
      </p:sp>
    </p:spTree>
    <p:extLst>
      <p:ext uri="{BB962C8B-B14F-4D97-AF65-F5344CB8AC3E}">
        <p14:creationId xmlns:p14="http://schemas.microsoft.com/office/powerpoint/2010/main" val="424247420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 name="Title 1"/>
          <p:cNvSpPr txBox="1"/>
          <p:nvPr/>
        </p:nvSpPr>
        <p:spPr>
          <a:xfrm>
            <a:off x="1691639" y="1878748"/>
            <a:ext cx="5760723" cy="179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rmAutofit/>
          </a:bodyPr>
          <a:lstStyle/>
          <a:p>
            <a:pPr algn="ctr" defTabSz="342900" hangingPunct="0">
              <a:defRPr sz="4400" b="1">
                <a:latin typeface="+mj-lt"/>
                <a:ea typeface="+mj-ea"/>
                <a:cs typeface="+mj-cs"/>
                <a:sym typeface="Helvetica"/>
              </a:defRPr>
            </a:pPr>
            <a:r>
              <a:rPr sz="3300" b="1" kern="0" dirty="0">
                <a:solidFill>
                  <a:srgbClr val="000000"/>
                </a:solidFill>
                <a:latin typeface="Helvetica"/>
                <a:sym typeface="Helvetica"/>
              </a:rPr>
              <a:t>Majlis </a:t>
            </a:r>
            <a:r>
              <a:rPr sz="3300" b="1" kern="0" dirty="0" err="1">
                <a:solidFill>
                  <a:srgbClr val="000000"/>
                </a:solidFill>
                <a:latin typeface="Helvetica"/>
                <a:sym typeface="Helvetica"/>
              </a:rPr>
              <a:t>Ansārullāh</a:t>
            </a:r>
            <a:br>
              <a:rPr sz="3300" b="1" kern="0" dirty="0">
                <a:solidFill>
                  <a:srgbClr val="000000"/>
                </a:solidFill>
                <a:latin typeface="Helvetica"/>
                <a:sym typeface="Helvetica"/>
              </a:rPr>
            </a:br>
            <a:r>
              <a:rPr sz="3300" b="1" kern="0" dirty="0">
                <a:solidFill>
                  <a:srgbClr val="000000"/>
                </a:solidFill>
                <a:latin typeface="Helvetica"/>
                <a:sym typeface="Helvetica"/>
              </a:rPr>
              <a:t>Monthly Meeting</a:t>
            </a:r>
          </a:p>
        </p:txBody>
      </p:sp>
      <p:sp>
        <p:nvSpPr>
          <p:cNvPr id="95" name="Subtitle 2"/>
          <p:cNvSpPr txBox="1"/>
          <p:nvPr/>
        </p:nvSpPr>
        <p:spPr>
          <a:xfrm>
            <a:off x="2034539" y="3558779"/>
            <a:ext cx="5074923" cy="1241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rmAutofit/>
          </a:bodyPr>
          <a:lstStyle>
            <a:lvl1pPr algn="ctr">
              <a:spcBef>
                <a:spcPts val="700"/>
              </a:spcBef>
              <a:defRPr sz="3200" b="1">
                <a:latin typeface="+mj-lt"/>
                <a:ea typeface="+mj-ea"/>
                <a:cs typeface="+mj-cs"/>
                <a:sym typeface="Helvetica"/>
              </a:defRPr>
            </a:lvl1pPr>
          </a:lstStyle>
          <a:p>
            <a:pPr defTabSz="342900" hangingPunct="0"/>
            <a:r>
              <a:rPr lang="en-US" sz="2400" kern="0" dirty="0">
                <a:solidFill>
                  <a:srgbClr val="000000"/>
                </a:solidFill>
                <a:latin typeface="Helvetica"/>
              </a:rPr>
              <a:t>September</a:t>
            </a:r>
            <a:r>
              <a:rPr sz="2400" kern="0" dirty="0">
                <a:solidFill>
                  <a:srgbClr val="000000"/>
                </a:solidFill>
                <a:latin typeface="Helvetica"/>
              </a:rPr>
              <a:t> 202</a:t>
            </a:r>
            <a:r>
              <a:rPr lang="en-US" sz="2400" kern="0" dirty="0">
                <a:solidFill>
                  <a:srgbClr val="000000"/>
                </a:solidFill>
                <a:latin typeface="Helvetica"/>
              </a:rPr>
              <a:t>3</a:t>
            </a:r>
            <a:endParaRPr sz="2400" kern="0" dirty="0">
              <a:solidFill>
                <a:srgbClr val="000000"/>
              </a:solidFill>
              <a:latin typeface="Helvetica"/>
            </a:endParaRPr>
          </a:p>
        </p:txBody>
      </p:sp>
      <p:sp>
        <p:nvSpPr>
          <p:cNvPr id="96" name="TextBox 6"/>
          <p:cNvSpPr txBox="1"/>
          <p:nvPr/>
        </p:nvSpPr>
        <p:spPr>
          <a:xfrm>
            <a:off x="2234119" y="4816183"/>
            <a:ext cx="4675763" cy="39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algn="r" defTabSz="342900" hangingPunct="0">
              <a:defRPr sz="1200"/>
            </a:pPr>
            <a:r>
              <a:rPr sz="1050" kern="0" dirty="0">
                <a:solidFill>
                  <a:srgbClr val="000000"/>
                </a:solidFill>
                <a:latin typeface="Calibri"/>
                <a:cs typeface="Calibri"/>
                <a:sym typeface="Calibri"/>
              </a:rPr>
              <a:t>This slide deck contains images licensed for the purpose of this presentation only.  </a:t>
            </a:r>
          </a:p>
          <a:p>
            <a:pPr algn="r" defTabSz="342900" hangingPunct="0">
              <a:defRPr sz="1200"/>
            </a:pPr>
            <a:r>
              <a:rPr sz="1050" kern="0" dirty="0">
                <a:solidFill>
                  <a:srgbClr val="000000"/>
                </a:solidFill>
                <a:latin typeface="Calibri"/>
                <a:cs typeface="Calibri"/>
                <a:sym typeface="Calibri"/>
              </a:rPr>
              <a:t>No one is permitted to use the images for any other use, without prior permission.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0" name="TextBox 6"/>
          <p:cNvSpPr txBox="1"/>
          <p:nvPr/>
        </p:nvSpPr>
        <p:spPr>
          <a:xfrm>
            <a:off x="3680622" y="1207402"/>
            <a:ext cx="1975540" cy="328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717" tIns="25717" rIns="25717" bIns="25717">
            <a:spAutoFit/>
          </a:bodyPr>
          <a:lstStyle>
            <a:lvl1pPr defTabSz="914400">
              <a:defRPr sz="3200">
                <a:solidFill>
                  <a:srgbClr val="FFFFFF"/>
                </a:solidFill>
              </a:defRPr>
            </a:lvl1pPr>
          </a:lstStyle>
          <a:p>
            <a:r>
              <a:rPr sz="1800" b="1" dirty="0"/>
              <a:t>Discussion Scenario </a:t>
            </a:r>
          </a:p>
        </p:txBody>
      </p:sp>
      <p:sp>
        <p:nvSpPr>
          <p:cNvPr id="141" name="Content Placeholder 2"/>
          <p:cNvSpPr txBox="1"/>
          <p:nvPr/>
        </p:nvSpPr>
        <p:spPr>
          <a:xfrm>
            <a:off x="79513" y="2062787"/>
            <a:ext cx="4314731" cy="2267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tIns="25717" rIns="25717" bIns="25717">
            <a:spAutoFit/>
          </a:bodyPr>
          <a:lstStyle/>
          <a:p>
            <a:pPr algn="just" defTabSz="1371566">
              <a:lnSpc>
                <a:spcPct val="90000"/>
              </a:lnSpc>
              <a:spcBef>
                <a:spcPts val="2531"/>
              </a:spcBef>
              <a:defRPr sz="2200">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Two </a:t>
            </a:r>
            <a:r>
              <a:rPr lang="en-US" sz="2000" dirty="0" err="1">
                <a:latin typeface="Times New Roman" panose="02020603050405020304" pitchFamily="18" charset="0"/>
                <a:cs typeface="Times New Roman" panose="02020603050405020304" pitchFamily="18" charset="0"/>
              </a:rPr>
              <a:t>Nasirs</a:t>
            </a:r>
            <a:r>
              <a:rPr lang="en-US" sz="2000" dirty="0">
                <a:latin typeface="Times New Roman" panose="02020603050405020304" pitchFamily="18" charset="0"/>
                <a:cs typeface="Times New Roman" panose="02020603050405020304" pitchFamily="18" charset="0"/>
              </a:rPr>
              <a:t> were discussing about prayers. One Nasir said that the Promised Messiah (peace be on him) has said that “from one point of view, </a:t>
            </a:r>
            <a:r>
              <a:rPr lang="en-US" sz="2000" dirty="0" err="1">
                <a:latin typeface="Times New Roman" panose="02020603050405020304" pitchFamily="18" charset="0"/>
                <a:cs typeface="Times New Roman" panose="02020603050405020304" pitchFamily="18" charset="0"/>
              </a:rPr>
              <a:t>Istighfar</a:t>
            </a:r>
            <a:r>
              <a:rPr lang="en-US" sz="2000" dirty="0">
                <a:latin typeface="Times New Roman" panose="02020603050405020304" pitchFamily="18" charset="0"/>
                <a:cs typeface="Times New Roman" panose="02020603050405020304" pitchFamily="18" charset="0"/>
              </a:rPr>
              <a:t> has priority over repentance”  The other Nasir appeared somewhat confused. He expressed his feeling and stated how can saying </a:t>
            </a:r>
            <a:r>
              <a:rPr lang="en-US" sz="2000" dirty="0" err="1">
                <a:latin typeface="Times New Roman" panose="02020603050405020304" pitchFamily="18" charset="0"/>
                <a:cs typeface="Times New Roman" panose="02020603050405020304" pitchFamily="18" charset="0"/>
              </a:rPr>
              <a:t>Astaghfirullah</a:t>
            </a:r>
            <a:r>
              <a:rPr lang="en-US" sz="2000" dirty="0">
                <a:latin typeface="Times New Roman" panose="02020603050405020304" pitchFamily="18" charset="0"/>
                <a:cs typeface="Times New Roman" panose="02020603050405020304" pitchFamily="18" charset="0"/>
              </a:rPr>
              <a:t> remove one’s sins?</a:t>
            </a:r>
          </a:p>
        </p:txBody>
      </p:sp>
      <p:pic>
        <p:nvPicPr>
          <p:cNvPr id="142" name="January meeting Scenario.pdf" descr="January meeting Scenari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75368" y="-1141383"/>
            <a:ext cx="2980894" cy="3857627"/>
          </a:xfrm>
          <a:prstGeom prst="rect">
            <a:avLst/>
          </a:prstGeom>
          <a:ln w="12700">
            <a:miter lim="400000"/>
          </a:ln>
        </p:spPr>
      </p:pic>
      <p:pic>
        <p:nvPicPr>
          <p:cNvPr id="7" name="Picture 6">
            <a:extLst>
              <a:ext uri="{FF2B5EF4-FFF2-40B4-BE49-F238E27FC236}">
                <a16:creationId xmlns:a16="http://schemas.microsoft.com/office/drawing/2014/main" id="{2FB42D18-7DDC-2841-966A-0E2D21B96C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0548" y="1899124"/>
            <a:ext cx="4097770" cy="2595254"/>
          </a:xfrm>
          <a:prstGeom prst="rect">
            <a:avLst/>
          </a:prstGeom>
        </p:spPr>
      </p:pic>
      <p:sp>
        <p:nvSpPr>
          <p:cNvPr id="2" name="TextBox 6">
            <a:extLst>
              <a:ext uri="{FF2B5EF4-FFF2-40B4-BE49-F238E27FC236}">
                <a16:creationId xmlns:a16="http://schemas.microsoft.com/office/drawing/2014/main" id="{09DF08F5-FE0C-AEEB-20F7-83D2A740916C}"/>
              </a:ext>
            </a:extLst>
          </p:cNvPr>
          <p:cNvSpPr txBox="1"/>
          <p:nvPr/>
        </p:nvSpPr>
        <p:spPr>
          <a:xfrm>
            <a:off x="3383495" y="466868"/>
            <a:ext cx="2642068"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a:solidFill>
                  <a:srgbClr val="FFFFFF"/>
                </a:solidFill>
              </a:defRPr>
            </a:lvl1pPr>
          </a:lstStyle>
          <a:p>
            <a:r>
              <a:rPr sz="2400" b="1" dirty="0"/>
              <a:t>Discussion Scenario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4" name="TextBox 6"/>
          <p:cNvSpPr txBox="1"/>
          <p:nvPr/>
        </p:nvSpPr>
        <p:spPr>
          <a:xfrm>
            <a:off x="3466888" y="396835"/>
            <a:ext cx="2210223" cy="561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defTabSz="914400">
              <a:defRPr sz="3200">
                <a:solidFill>
                  <a:srgbClr val="FFFFFF"/>
                </a:solidFill>
              </a:defRPr>
            </a:lvl1pPr>
          </a:lstStyle>
          <a:p>
            <a:r>
              <a:rPr b="1" dirty="0"/>
              <a:t>Discussion</a:t>
            </a:r>
          </a:p>
        </p:txBody>
      </p:sp>
      <p:sp>
        <p:nvSpPr>
          <p:cNvPr id="145" name="Content Placeholder 2"/>
          <p:cNvSpPr txBox="1"/>
          <p:nvPr/>
        </p:nvSpPr>
        <p:spPr>
          <a:xfrm>
            <a:off x="447261" y="2723322"/>
            <a:ext cx="7871791" cy="1630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marL="269747"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Do you believe offering </a:t>
            </a:r>
            <a:r>
              <a:rPr lang="en-US" sz="2000" dirty="0" err="1">
                <a:latin typeface="Times New Roman" panose="02020603050405020304" pitchFamily="18" charset="0"/>
                <a:cs typeface="Times New Roman" panose="02020603050405020304" pitchFamily="18" charset="0"/>
              </a:rPr>
              <a:t>Istighfar</a:t>
            </a:r>
            <a:r>
              <a:rPr lang="en-US" sz="2000" dirty="0">
                <a:latin typeface="Times New Roman" panose="02020603050405020304" pitchFamily="18" charset="0"/>
                <a:cs typeface="Times New Roman" panose="02020603050405020304" pitchFamily="18" charset="0"/>
              </a:rPr>
              <a:t> has any benefit?</a:t>
            </a:r>
          </a:p>
          <a:p>
            <a:pPr marL="269747"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Does saying </a:t>
            </a:r>
            <a:r>
              <a:rPr lang="en-US" sz="2000" dirty="0" err="1">
                <a:latin typeface="Times New Roman" panose="02020603050405020304" pitchFamily="18" charset="0"/>
                <a:cs typeface="Times New Roman" panose="02020603050405020304" pitchFamily="18" charset="0"/>
              </a:rPr>
              <a:t>Astaghfirullah</a:t>
            </a:r>
            <a:r>
              <a:rPr lang="en-US" sz="2000" dirty="0">
                <a:latin typeface="Times New Roman" panose="02020603050405020304" pitchFamily="18" charset="0"/>
                <a:cs typeface="Times New Roman" panose="02020603050405020304" pitchFamily="18" charset="0"/>
              </a:rPr>
              <a:t> is an easy remedy to have sins forgiven?</a:t>
            </a:r>
          </a:p>
          <a:p>
            <a:pPr marL="269747"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What is the best way to say </a:t>
            </a:r>
            <a:r>
              <a:rPr lang="en-US" sz="2000" dirty="0" err="1">
                <a:latin typeface="Times New Roman" panose="02020603050405020304" pitchFamily="18" charset="0"/>
                <a:cs typeface="Times New Roman" panose="02020603050405020304" pitchFamily="18" charset="0"/>
              </a:rPr>
              <a:t>Istighfar</a:t>
            </a:r>
            <a:r>
              <a:rPr lang="en-US" sz="2000" dirty="0">
                <a:latin typeface="Times New Roman" panose="02020603050405020304" pitchFamily="18" charset="0"/>
                <a:cs typeface="Times New Roman" panose="02020603050405020304" pitchFamily="18" charset="0"/>
              </a:rPr>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3E63-1266-544F-8F6C-BA824EA3D847}"/>
              </a:ext>
            </a:extLst>
          </p:cNvPr>
          <p:cNvSpPr>
            <a:spLocks noGrp="1"/>
          </p:cNvSpPr>
          <p:nvPr>
            <p:ph type="title"/>
          </p:nvPr>
        </p:nvSpPr>
        <p:spPr>
          <a:xfrm>
            <a:off x="3443908" y="248786"/>
            <a:ext cx="5700092" cy="831845"/>
          </a:xfrm>
        </p:spPr>
        <p:txBody>
          <a:bodyPr>
            <a:normAutofit/>
          </a:bodyPr>
          <a:lstStyle/>
          <a:p>
            <a:pPr algn="l"/>
            <a:r>
              <a:rPr lang="en-US" sz="2700" dirty="0">
                <a:solidFill>
                  <a:schemeClr val="bg1"/>
                </a:solidFill>
              </a:rPr>
              <a:t>Huzur’s words </a:t>
            </a:r>
            <a:r>
              <a:rPr lang="en-US" sz="1600" dirty="0">
                <a:solidFill>
                  <a:schemeClr val="bg1"/>
                </a:solidFill>
              </a:rPr>
              <a:t>(unofficial translation) Page 1 of 2</a:t>
            </a:r>
          </a:p>
        </p:txBody>
      </p:sp>
      <p:sp>
        <p:nvSpPr>
          <p:cNvPr id="3" name="Content Placeholder 2">
            <a:extLst>
              <a:ext uri="{FF2B5EF4-FFF2-40B4-BE49-F238E27FC236}">
                <a16:creationId xmlns:a16="http://schemas.microsoft.com/office/drawing/2014/main" id="{E1833AA5-FB49-D247-ACB3-B621249A0275}"/>
              </a:ext>
            </a:extLst>
          </p:cNvPr>
          <p:cNvSpPr>
            <a:spLocks noGrp="1"/>
          </p:cNvSpPr>
          <p:nvPr>
            <p:ph idx="1"/>
          </p:nvPr>
        </p:nvSpPr>
        <p:spPr>
          <a:xfrm>
            <a:off x="253448" y="1716734"/>
            <a:ext cx="8637104" cy="3133562"/>
          </a:xfrm>
        </p:spPr>
        <p:txBody>
          <a:bodyPr>
            <a:noAutofit/>
          </a:bodyPr>
          <a:lstStyle/>
          <a:p>
            <a:pPr marL="0" indent="0">
              <a:spcBef>
                <a:spcPts val="2400"/>
              </a:spcBef>
              <a:spcAft>
                <a:spcPts val="1875"/>
              </a:spcAft>
              <a:buNone/>
            </a:pP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“Huzoor </a:t>
            </a:r>
            <a:r>
              <a:rPr lang="en-US" sz="16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a:solidFill>
                  <a:srgbClr val="232323"/>
                </a:solidFill>
                <a:latin typeface="Times New Roman" panose="02020603050405020304" pitchFamily="18" charset="0"/>
                <a:ea typeface="Times New Roman" panose="02020603050405020304" pitchFamily="18" charset="0"/>
                <a:cs typeface="Times New Roman" panose="02020603050405020304" pitchFamily="18" charset="0"/>
              </a:rPr>
              <a:t>may Allah be his helper</a:t>
            </a:r>
            <a:r>
              <a:rPr lang="en-US" sz="16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said that along with your domestic guidance, pay attention to Tabligh as well. The newcomers will observe your models and your will have to strive for their training. For this, Allah the Almighty has taught us a lesson to offer </a:t>
            </a:r>
            <a:r>
              <a:rPr lang="en-US" sz="2000" dirty="0" err="1">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Istighfar</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If </a:t>
            </a:r>
            <a:r>
              <a:rPr lang="en-US" sz="2000" dirty="0" err="1">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Istighfar</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is offered with sincerity, reflection and while realizing one’s faults, there will be personal reformation as well as of those who join in the future </a:t>
            </a:r>
            <a:r>
              <a:rPr lang="en-US" sz="2000" dirty="0" err="1">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InshaAllah</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There will be reformation of the environment and of the children. There is a lot of power in </a:t>
            </a:r>
            <a:r>
              <a:rPr lang="en-US" sz="2000" dirty="0" err="1">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Istighfar</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provided it is offered with comprehension. It is offered while keeping those weaknesses and limitations in mind which have been committed by us and while promising not to commit them in the future”. (contd.)</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54668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3E63-1266-544F-8F6C-BA824EA3D847}"/>
              </a:ext>
            </a:extLst>
          </p:cNvPr>
          <p:cNvSpPr>
            <a:spLocks noGrp="1"/>
          </p:cNvSpPr>
          <p:nvPr>
            <p:ph type="title"/>
          </p:nvPr>
        </p:nvSpPr>
        <p:spPr>
          <a:xfrm>
            <a:off x="3443908" y="248786"/>
            <a:ext cx="5700092" cy="831845"/>
          </a:xfrm>
        </p:spPr>
        <p:txBody>
          <a:bodyPr>
            <a:normAutofit/>
          </a:bodyPr>
          <a:lstStyle/>
          <a:p>
            <a:pPr algn="l"/>
            <a:r>
              <a:rPr lang="en-US" sz="2700" dirty="0">
                <a:solidFill>
                  <a:schemeClr val="bg1"/>
                </a:solidFill>
              </a:rPr>
              <a:t>Huzur’s words </a:t>
            </a:r>
            <a:r>
              <a:rPr lang="en-US" sz="1600" dirty="0">
                <a:solidFill>
                  <a:schemeClr val="bg1"/>
                </a:solidFill>
              </a:rPr>
              <a:t>(unofficial translation) Page 2 of 2</a:t>
            </a:r>
          </a:p>
        </p:txBody>
      </p:sp>
      <p:sp>
        <p:nvSpPr>
          <p:cNvPr id="3" name="Content Placeholder 2">
            <a:extLst>
              <a:ext uri="{FF2B5EF4-FFF2-40B4-BE49-F238E27FC236}">
                <a16:creationId xmlns:a16="http://schemas.microsoft.com/office/drawing/2014/main" id="{E1833AA5-FB49-D247-ACB3-B621249A0275}"/>
              </a:ext>
            </a:extLst>
          </p:cNvPr>
          <p:cNvSpPr>
            <a:spLocks noGrp="1"/>
          </p:cNvSpPr>
          <p:nvPr>
            <p:ph idx="1"/>
          </p:nvPr>
        </p:nvSpPr>
        <p:spPr>
          <a:xfrm>
            <a:off x="397565" y="1935395"/>
            <a:ext cx="8537712" cy="2686301"/>
          </a:xfrm>
        </p:spPr>
        <p:txBody>
          <a:bodyPr>
            <a:noAutofit/>
          </a:bodyPr>
          <a:lstStyle/>
          <a:p>
            <a:pPr marL="0" indent="0">
              <a:spcBef>
                <a:spcPts val="2400"/>
              </a:spcBef>
              <a:spcAft>
                <a:spcPts val="1875"/>
              </a:spcAft>
              <a:buNone/>
            </a:pP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“With this approach in mind, Ansarullah should evaluate themselves, especially the office holders should evaluate themselves and recognize their responsibilities. I expect that most of you will already be acting on this and those who have some weakness and limitations will strive to remove them with new resolve, determination, and assurance. They will try to execute the plans which have been assigned from the Ansarullah auxiliary and the plans which have been assigned from the local Jama’at and the plans which I advise occasionally”. </a:t>
            </a:r>
            <a:r>
              <a:rPr lang="en-US" sz="1800" dirty="0">
                <a:solidFill>
                  <a:srgbClr val="232323"/>
                </a:solidFill>
                <a:effectLst/>
                <a:latin typeface="Jameel Noori Nastaleeq"/>
                <a:ea typeface="Times New Roman" panose="02020603050405020304" pitchFamily="18" charset="0"/>
              </a:rPr>
              <a:t>(Refresher course for the office holder of Majlis Ansarullah UK, Al-</a:t>
            </a:r>
            <a:r>
              <a:rPr lang="en-US" sz="1800" dirty="0" err="1">
                <a:solidFill>
                  <a:srgbClr val="232323"/>
                </a:solidFill>
                <a:effectLst/>
                <a:latin typeface="Jameel Noori Nastaleeq"/>
                <a:ea typeface="Times New Roman" panose="02020603050405020304" pitchFamily="18" charset="0"/>
              </a:rPr>
              <a:t>Fazl</a:t>
            </a:r>
            <a:r>
              <a:rPr lang="en-US" sz="1800" dirty="0">
                <a:solidFill>
                  <a:srgbClr val="232323"/>
                </a:solidFill>
                <a:effectLst/>
                <a:latin typeface="Jameel Noori Nastaleeq"/>
                <a:ea typeface="Times New Roman" panose="02020603050405020304" pitchFamily="18" charset="0"/>
              </a:rPr>
              <a:t> 2/22/2008)</a:t>
            </a:r>
            <a:endParaRPr lang="en-US" sz="1800" dirty="0">
              <a:effectLst/>
              <a:latin typeface="Times New Roman" panose="02020603050405020304" pitchFamily="18" charset="0"/>
              <a:ea typeface="Times New Roman" panose="02020603050405020304" pitchFamily="18" charset="0"/>
            </a:endParaRPr>
          </a:p>
          <a:p>
            <a:pPr marL="0" indent="0">
              <a:spcBef>
                <a:spcPts val="2400"/>
              </a:spcBef>
              <a:spcAft>
                <a:spcPts val="1875"/>
              </a:spcAft>
              <a:buNone/>
            </a:pP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8666585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4B0D04-EA35-AC46-9D52-C7E0997EE366}"/>
              </a:ext>
            </a:extLst>
          </p:cNvPr>
          <p:cNvSpPr>
            <a:spLocks noGrp="1"/>
          </p:cNvSpPr>
          <p:nvPr>
            <p:ph type="body" idx="1"/>
          </p:nvPr>
        </p:nvSpPr>
        <p:spPr>
          <a:xfrm>
            <a:off x="541683" y="1607480"/>
            <a:ext cx="8189843" cy="2261048"/>
          </a:xfrm>
        </p:spPr>
        <p:txBody>
          <a:bodyPr>
            <a:noAutofit/>
          </a:bodyPr>
          <a:lstStyle/>
          <a:p>
            <a:pPr marL="0" indent="0">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 pray again: O All-Powerful God of mine, make this piece of land fit for the graves of those of my Jama‘at who are pure of heart and who have in reality become Yours and, in their deeds, there is no adulteration of worldliness, Amin. Again, for the third time do I pray: O my Mighty and Benevolent [God!] O Forgiving and Merciful God, do grant them alone a place for graves here who have true faith in this messenger of Yours and who have no trace of hypocrisy, of selfish motives and of doubt or suspicion in their hearts.” </a:t>
            </a:r>
            <a:r>
              <a:rPr lang="en-US" sz="1800" dirty="0">
                <a:effectLst/>
                <a:latin typeface="TimesNewRoman"/>
                <a:ea typeface="Times New Roman" panose="02020603050405020304" pitchFamily="18" charset="0"/>
                <a:cs typeface="Times New Roman" panose="02020603050405020304" pitchFamily="18" charset="0"/>
              </a:rPr>
              <a:t>(The Promised Messiah, peace be on him)</a:t>
            </a:r>
            <a:endParaRPr lang="en-US" sz="1800" dirty="0">
              <a:effectLst/>
              <a:latin typeface="Times New Roman" panose="02020603050405020304" pitchFamily="18" charset="0"/>
              <a:ea typeface="Times New Roman" panose="02020603050405020304" pitchFamily="18" charset="0"/>
            </a:endParaRPr>
          </a:p>
        </p:txBody>
      </p:sp>
      <p:sp>
        <p:nvSpPr>
          <p:cNvPr id="4" name="Title 1">
            <a:extLst>
              <a:ext uri="{FF2B5EF4-FFF2-40B4-BE49-F238E27FC236}">
                <a16:creationId xmlns:a16="http://schemas.microsoft.com/office/drawing/2014/main" id="{4E5291D9-8C8A-584C-B381-3E2B799EED6B}"/>
              </a:ext>
            </a:extLst>
          </p:cNvPr>
          <p:cNvSpPr>
            <a:spLocks noGrp="1"/>
          </p:cNvSpPr>
          <p:nvPr>
            <p:ph type="title"/>
          </p:nvPr>
        </p:nvSpPr>
        <p:spPr>
          <a:xfrm>
            <a:off x="3473726" y="372566"/>
            <a:ext cx="5213074" cy="539455"/>
          </a:xfrm>
        </p:spPr>
        <p:txBody>
          <a:bodyPr>
            <a:normAutofit/>
          </a:bodyPr>
          <a:lstStyle/>
          <a:p>
            <a:pPr algn="l"/>
            <a:r>
              <a:rPr lang="en-US" sz="2700" dirty="0">
                <a:solidFill>
                  <a:schemeClr val="bg1"/>
                </a:solidFill>
              </a:rPr>
              <a:t>Al-</a:t>
            </a:r>
            <a:r>
              <a:rPr lang="en-US" sz="2700" dirty="0" err="1">
                <a:solidFill>
                  <a:schemeClr val="bg1"/>
                </a:solidFill>
              </a:rPr>
              <a:t>Wasiyyat</a:t>
            </a:r>
            <a:r>
              <a:rPr lang="en-US" sz="2700" dirty="0">
                <a:solidFill>
                  <a:schemeClr val="bg1"/>
                </a:solidFill>
              </a:rPr>
              <a:t> (The Will)</a:t>
            </a:r>
          </a:p>
        </p:txBody>
      </p:sp>
      <p:sp>
        <p:nvSpPr>
          <p:cNvPr id="2" name="TextBox 1">
            <a:extLst>
              <a:ext uri="{FF2B5EF4-FFF2-40B4-BE49-F238E27FC236}">
                <a16:creationId xmlns:a16="http://schemas.microsoft.com/office/drawing/2014/main" id="{7F08146E-978F-FC80-D9F2-7D4093ED183D}"/>
              </a:ext>
            </a:extLst>
          </p:cNvPr>
          <p:cNvSpPr txBox="1"/>
          <p:nvPr/>
        </p:nvSpPr>
        <p:spPr>
          <a:xfrm>
            <a:off x="161820" y="4563988"/>
            <a:ext cx="8820359"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1" u="none" strike="noStrike" cap="none" spc="0" normalizeH="0" baseline="0" dirty="0">
                <a:ln>
                  <a:noFill/>
                </a:ln>
                <a:solidFill>
                  <a:srgbClr val="000000"/>
                </a:solidFill>
                <a:effectLst/>
                <a:uFillTx/>
                <a:latin typeface="+mn-lt"/>
                <a:ea typeface="+mn-ea"/>
                <a:cs typeface="+mn-cs"/>
                <a:sym typeface="Calibri"/>
              </a:rPr>
              <a:t>Questions for self reflection only (no answer needed in the meeting)</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i="1" dirty="0">
                <a:solidFill>
                  <a:srgbClr val="000000"/>
                </a:solidFill>
                <a:sym typeface="Calibri"/>
              </a:rPr>
              <a:t>Have you joined the system of </a:t>
            </a:r>
            <a:r>
              <a:rPr lang="en-US" i="1" dirty="0" err="1">
                <a:solidFill>
                  <a:srgbClr val="000000"/>
                </a:solidFill>
                <a:sym typeface="Calibri"/>
              </a:rPr>
              <a:t>Wasiyyat</a:t>
            </a:r>
            <a:r>
              <a:rPr lang="en-US" i="1" dirty="0">
                <a:solidFill>
                  <a:srgbClr val="000000"/>
                </a:solidFill>
                <a:sym typeface="Calibri"/>
              </a:rPr>
              <a:t>? If not, are you comfortable with your reasoning?</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i="1" dirty="0">
                <a:solidFill>
                  <a:srgbClr val="000000"/>
                </a:solidFill>
                <a:sym typeface="Calibri"/>
              </a:rPr>
              <a:t>If you are a </a:t>
            </a:r>
            <a:r>
              <a:rPr lang="en-US" i="1" dirty="0" err="1">
                <a:solidFill>
                  <a:srgbClr val="000000"/>
                </a:solidFill>
                <a:sym typeface="Calibri"/>
              </a:rPr>
              <a:t>Moosi</a:t>
            </a:r>
            <a:r>
              <a:rPr lang="en-US" i="1" dirty="0">
                <a:solidFill>
                  <a:srgbClr val="000000"/>
                </a:solidFill>
                <a:sym typeface="Calibri"/>
              </a:rPr>
              <a:t>, are you satisfied with the spiritual purification expected of you?</a:t>
            </a:r>
          </a:p>
        </p:txBody>
      </p:sp>
    </p:spTree>
    <p:extLst>
      <p:ext uri="{BB962C8B-B14F-4D97-AF65-F5344CB8AC3E}">
        <p14:creationId xmlns:p14="http://schemas.microsoft.com/office/powerpoint/2010/main" val="4031035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024669" y="1191988"/>
            <a:ext cx="69312"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defRPr/>
            </a:pPr>
            <a:endParaRPr sz="2400" b="1" kern="0" dirty="0">
              <a:latin typeface="Calibri"/>
              <a:cs typeface="Calibri"/>
              <a:sym typeface="Calibri"/>
            </a:endParaRPr>
          </a:p>
        </p:txBody>
      </p:sp>
      <p:sp>
        <p:nvSpPr>
          <p:cNvPr id="2" name="TextBox 1">
            <a:extLst>
              <a:ext uri="{FF2B5EF4-FFF2-40B4-BE49-F238E27FC236}">
                <a16:creationId xmlns:a16="http://schemas.microsoft.com/office/drawing/2014/main" id="{91524D09-4F3C-C047-8609-2FCA1C2A08FA}"/>
              </a:ext>
            </a:extLst>
          </p:cNvPr>
          <p:cNvSpPr txBox="1"/>
          <p:nvPr/>
        </p:nvSpPr>
        <p:spPr>
          <a:xfrm>
            <a:off x="3396531" y="444965"/>
            <a:ext cx="1395876"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hangingPunct="0">
              <a:defRPr/>
            </a:pPr>
            <a:r>
              <a:rPr lang="en-US" sz="2400" b="1" kern="0" dirty="0">
                <a:solidFill>
                  <a:srgbClr val="FFFFFF"/>
                </a:solidFill>
                <a:latin typeface="Calibri"/>
                <a:cs typeface="Calibri"/>
                <a:sym typeface="Calibri"/>
              </a:rPr>
              <a:t>Salat Page</a:t>
            </a:r>
          </a:p>
        </p:txBody>
      </p:sp>
      <p:pic>
        <p:nvPicPr>
          <p:cNvPr id="6" name="Picture 5">
            <a:extLst>
              <a:ext uri="{FF2B5EF4-FFF2-40B4-BE49-F238E27FC236}">
                <a16:creationId xmlns:a16="http://schemas.microsoft.com/office/drawing/2014/main" id="{3AAA2AFE-5143-7D46-8036-82FFAE424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2017" y="1413734"/>
            <a:ext cx="6640780" cy="1938992"/>
          </a:xfrm>
          <a:prstGeom prst="rect">
            <a:avLst/>
          </a:prstGeom>
        </p:spPr>
      </p:pic>
      <p:sp>
        <p:nvSpPr>
          <p:cNvPr id="5" name="TextBox 4">
            <a:extLst>
              <a:ext uri="{FF2B5EF4-FFF2-40B4-BE49-F238E27FC236}">
                <a16:creationId xmlns:a16="http://schemas.microsoft.com/office/drawing/2014/main" id="{A29D0C2D-3E32-CFCC-5498-5D93B7F76E91}"/>
              </a:ext>
            </a:extLst>
          </p:cNvPr>
          <p:cNvSpPr txBox="1"/>
          <p:nvPr/>
        </p:nvSpPr>
        <p:spPr>
          <a:xfrm>
            <a:off x="772029" y="3574472"/>
            <a:ext cx="8040756"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2400"/>
              </a:spcBef>
              <a:spcAft>
                <a:spcPts val="1875"/>
              </a:spcAft>
            </a:pPr>
            <a:r>
              <a:rPr lang="en-US"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The Promised Messiah </a:t>
            </a:r>
            <a:r>
              <a:rPr lang="en-US" sz="16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(peace be on him</a:t>
            </a:r>
            <a:r>
              <a:rPr lang="en-US"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said, "Similarly, prayer in the eyes of those who do not offer prayers, is a penalty in that they unjustly have to wake up in the morning, perform ablution in the cold, leave their blissful sleep as well as various other comforts and offer it." The Promised Messiah </a:t>
            </a:r>
            <a:r>
              <a:rPr lang="en-US" sz="16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(peace be on him) </a:t>
            </a:r>
            <a:r>
              <a:rPr lang="en-US"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said, "The fact of the matter is that he is .. unable to comprehend it. He is unaware of the pleasure and comfort, which is experienced in prayer.”</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t>
            </a:r>
            <a:r>
              <a:rPr lang="en-US" sz="1600" dirty="0">
                <a:solidFill>
                  <a:srgbClr val="212529"/>
                </a:solidFill>
                <a:effectLst/>
                <a:latin typeface="Arial" panose="020B0604020202020204" pitchFamily="34" charset="0"/>
                <a:ea typeface="Times New Roman" panose="02020603050405020304" pitchFamily="18" charset="0"/>
              </a:rPr>
              <a:t>Friday Sermon 9/29/2017)</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36402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CEFBC5-E480-CB40-AA89-C16D137E56F4}"/>
              </a:ext>
            </a:extLst>
          </p:cNvPr>
          <p:cNvSpPr/>
          <p:nvPr/>
        </p:nvSpPr>
        <p:spPr>
          <a:xfrm>
            <a:off x="4377358" y="3581447"/>
            <a:ext cx="3416936" cy="276997"/>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hangingPunct="0"/>
            <a:endParaRPr lang="en-US" sz="1350" kern="0">
              <a:solidFill>
                <a:srgbClr val="000000"/>
              </a:solidFill>
              <a:latin typeface="Calibri"/>
              <a:cs typeface="Calibri"/>
              <a:sym typeface="Calibri"/>
            </a:endParaRPr>
          </a:p>
        </p:txBody>
      </p:sp>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62798" y="435541"/>
            <a:ext cx="5314273"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Mental and Physical health Segment</a:t>
            </a:r>
            <a:endParaRPr sz="2400" b="1" kern="0" dirty="0">
              <a:latin typeface="Calibri"/>
              <a:cs typeface="Calibri"/>
              <a:sym typeface="Calibri"/>
            </a:endParaRPr>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defTabSz="342900" hangingPunct="0">
              <a:defRPr sz="2000" i="1">
                <a:solidFill>
                  <a:srgbClr val="FF0000"/>
                </a:solidFill>
                <a:latin typeface="+mj-lt"/>
                <a:ea typeface="+mj-ea"/>
                <a:cs typeface="+mj-cs"/>
                <a:sym typeface="Helvetica"/>
              </a:defRPr>
            </a:pPr>
            <a:endParaRPr lang="en-US" sz="1500" i="1" kern="0" dirty="0">
              <a:solidFill>
                <a:srgbClr val="FF0000"/>
              </a:solidFill>
              <a:latin typeface="Helvetica"/>
              <a:sym typeface="Helvetica"/>
            </a:endParaRPr>
          </a:p>
          <a:p>
            <a:pPr defTabSz="342900" hangingPunct="0">
              <a:defRPr sz="2000"/>
            </a:pPr>
            <a:endParaRPr sz="1500" kern="0" dirty="0">
              <a:solidFill>
                <a:srgbClr val="000000"/>
              </a:solidFill>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566843" y="2150286"/>
            <a:ext cx="2956870" cy="2862322"/>
          </a:xfrm>
          <a:prstGeom prst="rect">
            <a:avLst/>
          </a:prstGeom>
        </p:spPr>
        <p:txBody>
          <a:bodyPr wrap="square">
            <a:spAutoFit/>
          </a:bodyPr>
          <a:lstStyle/>
          <a:p>
            <a:pPr defTabSz="342900" hangingPunct="0"/>
            <a:r>
              <a:rPr lang="en-US" b="1" kern="0" dirty="0">
                <a:solidFill>
                  <a:srgbClr val="000000"/>
                </a:solidFill>
                <a:latin typeface="Calibri"/>
                <a:cs typeface="Calibri"/>
                <a:sym typeface="Calibri"/>
              </a:rPr>
              <a:t>Suggested Time = 15 mins</a:t>
            </a:r>
          </a:p>
          <a:p>
            <a:pPr defTabSz="342900" hangingPunct="0"/>
            <a:endParaRPr lang="en-US" b="1" kern="0" dirty="0">
              <a:solidFill>
                <a:srgbClr val="000000"/>
              </a:solidFill>
              <a:latin typeface="Calibri"/>
              <a:cs typeface="Calibri"/>
              <a:sym typeface="Calibri"/>
            </a:endParaRPr>
          </a:p>
          <a:p>
            <a:pPr defTabSz="342900" hangingPunct="0"/>
            <a:r>
              <a:rPr lang="en-US" b="1" kern="0" dirty="0">
                <a:solidFill>
                  <a:srgbClr val="000000"/>
                </a:solidFill>
                <a:latin typeface="Calibri"/>
                <a:cs typeface="Calibri"/>
                <a:sym typeface="Calibri"/>
              </a:rPr>
              <a:t>It contains questions of </a:t>
            </a:r>
          </a:p>
          <a:p>
            <a:pPr defTabSz="342900" hangingPunct="0"/>
            <a:r>
              <a:rPr lang="en-US" b="1" kern="0" dirty="0">
                <a:solidFill>
                  <a:srgbClr val="000000"/>
                </a:solidFill>
                <a:latin typeface="Calibri"/>
                <a:cs typeface="Calibri"/>
                <a:sym typeface="Calibri"/>
              </a:rPr>
              <a:t>general knowledge and/or </a:t>
            </a:r>
          </a:p>
          <a:p>
            <a:pPr defTabSz="342900" hangingPunct="0"/>
            <a:r>
              <a:rPr lang="en-US" b="1" kern="0" dirty="0">
                <a:solidFill>
                  <a:srgbClr val="000000"/>
                </a:solidFill>
                <a:latin typeface="Calibri"/>
                <a:cs typeface="Calibri"/>
                <a:sym typeface="Calibri"/>
              </a:rPr>
              <a:t>religious knowledge </a:t>
            </a:r>
          </a:p>
          <a:p>
            <a:pPr defTabSz="342900" hangingPunct="0"/>
            <a:r>
              <a:rPr lang="en-US" b="1" kern="0" dirty="0">
                <a:solidFill>
                  <a:srgbClr val="000000"/>
                </a:solidFill>
                <a:latin typeface="Calibri"/>
                <a:cs typeface="Calibri"/>
                <a:sym typeface="Calibri"/>
              </a:rPr>
              <a:t>followed by their answers.</a:t>
            </a:r>
          </a:p>
          <a:p>
            <a:pPr defTabSz="342900" hangingPunct="0"/>
            <a:r>
              <a:rPr lang="en-US" b="1" kern="0" dirty="0">
                <a:solidFill>
                  <a:srgbClr val="000000"/>
                </a:solidFill>
                <a:latin typeface="Calibri"/>
                <a:cs typeface="Calibri"/>
                <a:sym typeface="Calibri"/>
              </a:rPr>
              <a:t>A thought-provoking video and a physical health segment</a:t>
            </a:r>
          </a:p>
          <a:p>
            <a:pPr defTabSz="342900" hangingPunct="0"/>
            <a:endParaRPr lang="en-US" b="1" kern="0" dirty="0">
              <a:solidFill>
                <a:srgbClr val="000000"/>
              </a:solidFill>
              <a:latin typeface="Calibri"/>
              <a:cs typeface="Calibri"/>
              <a:sym typeface="Calibri"/>
            </a:endParaRPr>
          </a:p>
        </p:txBody>
      </p:sp>
      <p:pic>
        <p:nvPicPr>
          <p:cNvPr id="4" name="Picture 3">
            <a:extLst>
              <a:ext uri="{FF2B5EF4-FFF2-40B4-BE49-F238E27FC236}">
                <a16:creationId xmlns:a16="http://schemas.microsoft.com/office/drawing/2014/main" id="{E4760E65-5B0B-A44C-A35B-8D31DC965E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358" y="2684834"/>
            <a:ext cx="3099116" cy="2324337"/>
          </a:xfrm>
          <a:prstGeom prst="rect">
            <a:avLst/>
          </a:prstGeom>
        </p:spPr>
      </p:pic>
    </p:spTree>
    <p:extLst>
      <p:ext uri="{BB962C8B-B14F-4D97-AF65-F5344CB8AC3E}">
        <p14:creationId xmlns:p14="http://schemas.microsoft.com/office/powerpoint/2010/main" val="367049142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024669" y="1191988"/>
            <a:ext cx="69312"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endParaRPr sz="2400" b="1" kern="0" dirty="0">
              <a:latin typeface="Calibri"/>
              <a:cs typeface="Calibri"/>
              <a:sym typeface="Calibri"/>
            </a:endParaRPr>
          </a:p>
        </p:txBody>
      </p:sp>
      <p:sp>
        <p:nvSpPr>
          <p:cNvPr id="5" name="TextBox 3">
            <a:extLst>
              <a:ext uri="{FF2B5EF4-FFF2-40B4-BE49-F238E27FC236}">
                <a16:creationId xmlns:a16="http://schemas.microsoft.com/office/drawing/2014/main" id="{47AC1758-1878-6D4E-8A92-BDE29318BCAF}"/>
              </a:ext>
            </a:extLst>
          </p:cNvPr>
          <p:cNvSpPr txBox="1"/>
          <p:nvPr/>
        </p:nvSpPr>
        <p:spPr>
          <a:xfrm>
            <a:off x="3424830" y="466851"/>
            <a:ext cx="1981631"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Mental Health </a:t>
            </a:r>
            <a:endParaRPr sz="2400" b="1" kern="0" dirty="0">
              <a:latin typeface="Calibri"/>
              <a:cs typeface="Calibri"/>
              <a:sym typeface="Calibri"/>
            </a:endParaRPr>
          </a:p>
        </p:txBody>
      </p:sp>
      <p:pic>
        <p:nvPicPr>
          <p:cNvPr id="2" name="Picture 1">
            <a:extLst>
              <a:ext uri="{FF2B5EF4-FFF2-40B4-BE49-F238E27FC236}">
                <a16:creationId xmlns:a16="http://schemas.microsoft.com/office/drawing/2014/main" id="{21D3929B-3CD8-6E45-9230-8B7912DEA595}"/>
              </a:ext>
            </a:extLst>
          </p:cNvPr>
          <p:cNvPicPr>
            <a:picLocks noChangeAspect="1"/>
          </p:cNvPicPr>
          <p:nvPr/>
        </p:nvPicPr>
        <p:blipFill>
          <a:blip r:embed="rId3"/>
          <a:stretch>
            <a:fillRect/>
          </a:stretch>
        </p:blipFill>
        <p:spPr>
          <a:xfrm>
            <a:off x="2292031" y="1917124"/>
            <a:ext cx="4567271" cy="3210791"/>
          </a:xfrm>
          <a:prstGeom prst="rect">
            <a:avLst/>
          </a:prstGeom>
        </p:spPr>
      </p:pic>
    </p:spTree>
    <p:extLst>
      <p:ext uri="{BB962C8B-B14F-4D97-AF65-F5344CB8AC3E}">
        <p14:creationId xmlns:p14="http://schemas.microsoft.com/office/powerpoint/2010/main" val="3829693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5" name="TextBox 6"/>
          <p:cNvSpPr txBox="1"/>
          <p:nvPr/>
        </p:nvSpPr>
        <p:spPr>
          <a:xfrm>
            <a:off x="3382954" y="471162"/>
            <a:ext cx="2346899"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defTabSz="914400">
              <a:defRPr sz="3200">
                <a:solidFill>
                  <a:srgbClr val="FFFFFF"/>
                </a:solidFill>
              </a:defRPr>
            </a:lvl1pPr>
          </a:lstStyle>
          <a:p>
            <a:pPr hangingPunct="0"/>
            <a:r>
              <a:rPr lang="en-US" sz="2400" b="1" kern="0" dirty="0">
                <a:latin typeface="Calibri"/>
                <a:cs typeface="Calibri"/>
                <a:sym typeface="Calibri"/>
              </a:rPr>
              <a:t>Quiz</a:t>
            </a:r>
            <a:endParaRPr sz="2400" b="1" kern="0" dirty="0">
              <a:latin typeface="Calibri"/>
              <a:cs typeface="Calibri"/>
              <a:sym typeface="Calibri"/>
            </a:endParaRPr>
          </a:p>
        </p:txBody>
      </p:sp>
      <p:pic>
        <p:nvPicPr>
          <p:cNvPr id="2" name="Picture 1">
            <a:extLst>
              <a:ext uri="{FF2B5EF4-FFF2-40B4-BE49-F238E27FC236}">
                <a16:creationId xmlns:a16="http://schemas.microsoft.com/office/drawing/2014/main" id="{29262CBF-FCFC-FE4E-A737-CB7550673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7004" y="1044659"/>
            <a:ext cx="2287421" cy="1509698"/>
          </a:xfrm>
          <a:prstGeom prst="rect">
            <a:avLst/>
          </a:prstGeom>
        </p:spPr>
      </p:pic>
      <p:sp>
        <p:nvSpPr>
          <p:cNvPr id="4" name="Text Placeholder 3">
            <a:extLst>
              <a:ext uri="{FF2B5EF4-FFF2-40B4-BE49-F238E27FC236}">
                <a16:creationId xmlns:a16="http://schemas.microsoft.com/office/drawing/2014/main" id="{F87EB28F-E6C9-CBA1-0C12-724D0E3D2D8B}"/>
              </a:ext>
            </a:extLst>
          </p:cNvPr>
          <p:cNvSpPr>
            <a:spLocks noGrp="1"/>
          </p:cNvSpPr>
          <p:nvPr>
            <p:ph type="body" idx="1"/>
          </p:nvPr>
        </p:nvSpPr>
        <p:spPr>
          <a:xfrm>
            <a:off x="347869" y="2723323"/>
            <a:ext cx="8269357" cy="2345633"/>
          </a:xfrm>
        </p:spPr>
        <p:txBody>
          <a:bodyPr/>
          <a:lstStyle/>
          <a:p>
            <a:pPr marL="342900" indent="-342900" defTabSz="342900" hangingPunct="0">
              <a:spcBef>
                <a:spcPts val="375"/>
              </a:spcBef>
              <a:buSzPct val="100000"/>
              <a:buFontTx/>
              <a:buAutoNum type="arabicPeriod"/>
              <a:defRPr sz="2400"/>
            </a:pPr>
            <a:r>
              <a:rPr lang="en-US" sz="2000" dirty="0">
                <a:latin typeface="Times New Roman" panose="02020603050405020304" pitchFamily="18" charset="0"/>
                <a:cs typeface="Times New Roman" panose="02020603050405020304" pitchFamily="18" charset="0"/>
              </a:rPr>
              <a:t>How much food is wasted in the United states?</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Over 100,000 pounds</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Over a million pounds</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Over a billion pounds</a:t>
            </a:r>
          </a:p>
          <a:p>
            <a:pPr marL="342900" indent="-342900" defTabSz="342900" hangingPunct="0">
              <a:spcBef>
                <a:spcPts val="375"/>
              </a:spcBef>
              <a:buSzPct val="100000"/>
              <a:buFontTx/>
              <a:buAutoNum type="arabicPeriod"/>
              <a:defRPr sz="2400"/>
            </a:pPr>
            <a:r>
              <a:rPr lang="en-US" sz="2000" dirty="0">
                <a:latin typeface="Times New Roman" panose="02020603050405020304" pitchFamily="18" charset="0"/>
                <a:cs typeface="Times New Roman" panose="02020603050405020304" pitchFamily="18" charset="0"/>
              </a:rPr>
              <a:t>How much height we loose, as we age?</a:t>
            </a:r>
          </a:p>
          <a:p>
            <a:pPr marL="342900" indent="-342900" defTabSz="342900" hangingPunct="0">
              <a:spcBef>
                <a:spcPts val="375"/>
              </a:spcBef>
              <a:buSzPct val="100000"/>
              <a:buFontTx/>
              <a:buAutoNum type="arabicPeriod"/>
              <a:defRPr sz="2400"/>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What is schedule C form for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Musis</a:t>
            </a:r>
            <a:r>
              <a:rPr lang="en-US" sz="2000" dirty="0">
                <a:effectLst/>
                <a:latin typeface="TimesNewRomanPSMT"/>
                <a:ea typeface="Times New Roman" panose="02020603050405020304" pitchFamily="18" charset="0"/>
              </a:rPr>
              <a:t>?</a:t>
            </a:r>
          </a:p>
          <a:p>
            <a:endParaRPr lang="en-US"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5" name="TextBox 6"/>
          <p:cNvSpPr txBox="1"/>
          <p:nvPr/>
        </p:nvSpPr>
        <p:spPr>
          <a:xfrm>
            <a:off x="3382955" y="422523"/>
            <a:ext cx="2346899"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914400">
              <a:defRPr sz="3200">
                <a:solidFill>
                  <a:srgbClr val="FFFFFF"/>
                </a:solidFill>
              </a:defRPr>
            </a:lvl1pPr>
          </a:lstStyle>
          <a:p>
            <a:pPr hangingPunct="0"/>
            <a:r>
              <a:rPr lang="en-US" sz="2400" b="1" kern="0" dirty="0">
                <a:latin typeface="Calibri"/>
                <a:cs typeface="Calibri"/>
                <a:sym typeface="Calibri"/>
              </a:rPr>
              <a:t>Answers</a:t>
            </a:r>
            <a:endParaRPr sz="2400" b="1" kern="0" dirty="0">
              <a:latin typeface="Calibri"/>
              <a:cs typeface="Calibri"/>
              <a:sym typeface="Calibri"/>
            </a:endParaRPr>
          </a:p>
        </p:txBody>
      </p:sp>
      <p:sp>
        <p:nvSpPr>
          <p:cNvPr id="156" name="Content Placeholder 2"/>
          <p:cNvSpPr txBox="1"/>
          <p:nvPr/>
        </p:nvSpPr>
        <p:spPr>
          <a:xfrm>
            <a:off x="70456" y="1782951"/>
            <a:ext cx="8904579" cy="3664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Autofit/>
          </a:bodyPr>
          <a:lstStyle/>
          <a:p>
            <a:pPr marL="285750" marR="0" indent="-285750">
              <a:lnSpc>
                <a:spcPts val="2400"/>
              </a:lnSpc>
              <a:spcBef>
                <a:spcPts val="0"/>
              </a:spcBef>
              <a:spcAft>
                <a:spcPts val="0"/>
              </a:spcAft>
              <a:buFont typeface="Arial" panose="020B0604020202020204" pitchFamily="34" charset="0"/>
              <a:buChar char="•"/>
            </a:pPr>
            <a:r>
              <a:rPr lang="en-US" sz="2000" b="1" i="0" u="sng" dirty="0">
                <a:solidFill>
                  <a:srgbClr val="000000"/>
                </a:solidFill>
                <a:effectLst/>
                <a:latin typeface="Times New Roman" panose="02020603050405020304" pitchFamily="18" charset="0"/>
                <a:cs typeface="Times New Roman" panose="02020603050405020304" pitchFamily="18" charset="0"/>
              </a:rPr>
              <a:t>c.</a:t>
            </a:r>
            <a:r>
              <a:rPr lang="en-US" sz="2000" b="0" i="0" dirty="0">
                <a:solidFill>
                  <a:srgbClr val="000000"/>
                </a:solidFill>
                <a:effectLst/>
                <a:latin typeface="Times New Roman" panose="02020603050405020304" pitchFamily="18" charset="0"/>
                <a:cs typeface="Times New Roman" panose="02020603050405020304" pitchFamily="18" charset="0"/>
              </a:rPr>
              <a:t> In the United States, food waste is estimated at between 30-40 percent of the food supply. This estimate, based on estimates from USDA’s Economic Research Service of 31 percent food loss at the retail and consumer levels, corresponded to approximately 133 billion pounds and $161 billion worth of food in 2010.</a:t>
            </a:r>
          </a:p>
          <a:p>
            <a:pPr marR="0">
              <a:lnSpc>
                <a:spcPts val="2400"/>
              </a:lnSpc>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fontAlgn="t">
              <a:lnSpc>
                <a:spcPts val="2400"/>
              </a:lnSpc>
              <a:spcBef>
                <a:spcPts val="0"/>
              </a:spcBef>
              <a:spcAft>
                <a:spcPts val="0"/>
              </a:spcAft>
              <a:buFont typeface="Arial" panose="020B0604020202020204" pitchFamily="34" charset="0"/>
              <a:buChar char="•"/>
            </a:pPr>
            <a:r>
              <a:rPr lang="en-US" sz="2000" i="0" dirty="0">
                <a:solidFill>
                  <a:srgbClr val="202124"/>
                </a:solidFill>
                <a:effectLst/>
                <a:latin typeface="Times New Roman" panose="02020603050405020304" pitchFamily="18" charset="0"/>
                <a:cs typeface="Times New Roman" panose="02020603050405020304" pitchFamily="18" charset="0"/>
              </a:rPr>
              <a:t>Height loss is related to aging changes in the bones, muscles, and joints. People typically lose almost one-half inch (about 1 centimeter) every 10 years after age 40. Height loss is even more rapid after age 70. You may lose a total of 1 to 3 inches (2.5 to 7.5 centimeters) in height as you age. </a:t>
            </a:r>
          </a:p>
          <a:p>
            <a:pPr marR="0" fontAlgn="t">
              <a:lnSpc>
                <a:spcPts val="2400"/>
              </a:lnSpc>
              <a:spcBef>
                <a:spcPts val="0"/>
              </a:spcBef>
              <a:spcAft>
                <a:spcPts val="0"/>
              </a:spcAft>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ts val="2400"/>
              </a:lnSpc>
              <a:buFont typeface="Arial" panose="020B0604020202020204" pitchFamily="34" charset="0"/>
              <a:buChar char="•"/>
            </a:pPr>
            <a:r>
              <a:rPr lang="en-US" sz="2000" dirty="0">
                <a:effectLst/>
                <a:latin typeface="Times New Roman" panose="02020603050405020304" pitchFamily="18" charset="0"/>
                <a:cs typeface="Times New Roman" panose="02020603050405020304" pitchFamily="18" charset="0"/>
              </a:rPr>
              <a:t>It is binding upon every Musi at the end of each year, in view of his payments in </a:t>
            </a:r>
            <a:r>
              <a:rPr lang="en-US" sz="2000" dirty="0" err="1">
                <a:effectLst/>
                <a:latin typeface="Times New Roman" panose="02020603050405020304" pitchFamily="18" charset="0"/>
                <a:cs typeface="Times New Roman" panose="02020603050405020304" pitchFamily="18" charset="0"/>
              </a:rPr>
              <a:t>Hissa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Amad</a:t>
            </a:r>
            <a:r>
              <a:rPr lang="en-US" sz="2000" dirty="0">
                <a:effectLst/>
                <a:latin typeface="Times New Roman" panose="02020603050405020304" pitchFamily="18" charset="0"/>
                <a:cs typeface="Times New Roman" panose="02020603050405020304" pitchFamily="18" charset="0"/>
              </a:rPr>
              <a:t>, to send a testimonial to the </a:t>
            </a:r>
            <a:r>
              <a:rPr lang="en-US" sz="2000" dirty="0" err="1">
                <a:effectLst/>
                <a:latin typeface="Times New Roman" panose="02020603050405020304" pitchFamily="18" charset="0"/>
                <a:cs typeface="Times New Roman" panose="02020603050405020304" pitchFamily="18" charset="0"/>
              </a:rPr>
              <a:t>Wasiyyat</a:t>
            </a:r>
            <a:r>
              <a:rPr lang="en-US" sz="2000" dirty="0">
                <a:effectLst/>
                <a:latin typeface="Times New Roman" panose="02020603050405020304" pitchFamily="18" charset="0"/>
                <a:cs typeface="Times New Roman" panose="02020603050405020304" pitchFamily="18" charset="0"/>
              </a:rPr>
              <a:t> office in accordance with Schedule 'C'. If such testimonial is not received, the case of such a Musi shall be brought before Majlis </a:t>
            </a:r>
            <a:r>
              <a:rPr lang="en-US" sz="2000" dirty="0" err="1">
                <a:effectLst/>
                <a:latin typeface="Times New Roman" panose="02020603050405020304" pitchFamily="18" charset="0"/>
                <a:cs typeface="Times New Roman" panose="02020603050405020304" pitchFamily="18" charset="0"/>
              </a:rPr>
              <a:t>Karpardaz</a:t>
            </a:r>
            <a:r>
              <a:rPr lang="en-US" sz="2000" dirty="0">
                <a:effectLst/>
                <a:latin typeface="Times New Roman" panose="02020603050405020304" pitchFamily="18" charset="0"/>
                <a:cs typeface="Times New Roman" panose="02020603050405020304" pitchFamily="18" charset="0"/>
              </a:rPr>
              <a:t> for consideration. </a:t>
            </a:r>
            <a:endParaRPr lang="en-US" sz="2000" dirty="0">
              <a:latin typeface="Times New Roman" panose="02020603050405020304" pitchFamily="18" charset="0"/>
              <a:cs typeface="Times New Roman" panose="02020603050405020304" pitchFamily="18" charset="0"/>
            </a:endParaRPr>
          </a:p>
          <a:p>
            <a:pPr marR="0" fontAlgn="t">
              <a:lnSpc>
                <a:spcPts val="1650"/>
              </a:lnSpc>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9262CBF-FCFC-FE4E-A737-CB7550673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17" y="936452"/>
            <a:ext cx="1271327" cy="839076"/>
          </a:xfrm>
          <a:prstGeom prst="rect">
            <a:avLst/>
          </a:prstGeom>
        </p:spPr>
      </p:pic>
    </p:spTree>
    <p:extLst>
      <p:ext uri="{BB962C8B-B14F-4D97-AF65-F5344CB8AC3E}">
        <p14:creationId xmlns:p14="http://schemas.microsoft.com/office/powerpoint/2010/main" val="25639741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8" name="Title 1"/>
          <p:cNvSpPr txBox="1">
            <a:spLocks noGrp="1"/>
          </p:cNvSpPr>
          <p:nvPr>
            <p:ph type="title"/>
          </p:nvPr>
        </p:nvSpPr>
        <p:spPr>
          <a:xfrm>
            <a:off x="3374679" y="432208"/>
            <a:ext cx="1956699" cy="454982"/>
          </a:xfrm>
          <a:prstGeom prst="rect">
            <a:avLst/>
          </a:prstGeom>
        </p:spPr>
        <p:txBody>
          <a:bodyPr>
            <a:normAutofit fontScale="90000"/>
          </a:bodyPr>
          <a:lstStyle>
            <a:lvl1pPr>
              <a:defRPr sz="3200" b="1">
                <a:solidFill>
                  <a:srgbClr val="FFFFFF"/>
                </a:solidFill>
                <a:latin typeface="+mj-lt"/>
                <a:ea typeface="+mj-ea"/>
                <a:cs typeface="+mj-cs"/>
                <a:sym typeface="Helvetica"/>
              </a:defRPr>
            </a:lvl1pPr>
          </a:lstStyle>
          <a:p>
            <a:r>
              <a:rPr dirty="0"/>
              <a:t>Agenda</a:t>
            </a:r>
          </a:p>
        </p:txBody>
      </p:sp>
      <p:sp>
        <p:nvSpPr>
          <p:cNvPr id="99" name="Content Placeholder 2"/>
          <p:cNvSpPr txBox="1"/>
          <p:nvPr/>
        </p:nvSpPr>
        <p:spPr>
          <a:xfrm>
            <a:off x="407504" y="1587581"/>
            <a:ext cx="7069741" cy="422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marL="249460" indent="-249460" defTabSz="332612" hangingPunct="0">
              <a:spcBef>
                <a:spcPts val="300"/>
              </a:spcBef>
              <a:buSzPct val="100000"/>
              <a:buFont typeface="Arial"/>
              <a:buChar char="•"/>
              <a:defRPr sz="1900"/>
            </a:pPr>
            <a:r>
              <a:rPr kern="0" dirty="0">
                <a:solidFill>
                  <a:srgbClr val="000000"/>
                </a:solidFill>
                <a:cs typeface="Calibri"/>
                <a:sym typeface="Calibri"/>
              </a:rPr>
              <a:t>Recitation of the Holy Quran </a:t>
            </a:r>
            <a:r>
              <a:rPr lang="en-US" sz="1600" kern="0" dirty="0">
                <a:solidFill>
                  <a:srgbClr val="000000"/>
                </a:solidFill>
                <a:cs typeface="Calibri"/>
                <a:sym typeface="Calibri"/>
              </a:rPr>
              <a:t>(5 mins)</a:t>
            </a:r>
            <a:r>
              <a:rPr kern="0" dirty="0">
                <a:solidFill>
                  <a:srgbClr val="000000"/>
                </a:solidFill>
                <a:cs typeface="Calibri"/>
                <a:sym typeface="Calibri"/>
              </a:rPr>
              <a:t>	</a:t>
            </a:r>
          </a:p>
          <a:p>
            <a:pPr marL="249460" indent="-249460" defTabSz="332612" hangingPunct="0">
              <a:spcBef>
                <a:spcPts val="300"/>
              </a:spcBef>
              <a:buSzPct val="100000"/>
              <a:buFont typeface="Arial"/>
              <a:buChar char="•"/>
              <a:defRPr sz="1900"/>
            </a:pPr>
            <a:r>
              <a:rPr kern="0" dirty="0">
                <a:solidFill>
                  <a:srgbClr val="000000"/>
                </a:solidFill>
                <a:cs typeface="Calibri"/>
                <a:sym typeface="Calibri"/>
              </a:rPr>
              <a:t>Pledge</a:t>
            </a:r>
            <a:endParaRPr lang="en-US"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The Holy Quran segment </a:t>
            </a:r>
            <a:r>
              <a:rPr lang="en-US" sz="1600" kern="0" dirty="0">
                <a:solidFill>
                  <a:srgbClr val="000000"/>
                </a:solidFill>
                <a:cs typeface="Calibri"/>
                <a:sym typeface="Calibri"/>
              </a:rPr>
              <a:t>(10 min)</a:t>
            </a: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Khalifa’s guidance segment: </a:t>
            </a:r>
            <a:r>
              <a:rPr lang="en-US" sz="1600" kern="0" dirty="0">
                <a:solidFill>
                  <a:srgbClr val="000000"/>
                </a:solidFill>
                <a:cs typeface="Calibri"/>
                <a:sym typeface="Calibri"/>
              </a:rPr>
              <a:t>(20 min)</a:t>
            </a:r>
          </a:p>
          <a:p>
            <a:pPr marL="249460" indent="-249460" defTabSz="332612" hangingPunct="0">
              <a:spcBef>
                <a:spcPts val="300"/>
              </a:spcBef>
              <a:buSzPct val="100000"/>
              <a:buFont typeface="Arial"/>
              <a:buChar char="•"/>
              <a:defRPr sz="1900"/>
            </a:pPr>
            <a:r>
              <a:rPr lang="en-US" kern="0" dirty="0">
                <a:solidFill>
                  <a:srgbClr val="000000"/>
                </a:solidFill>
                <a:sym typeface="Calibri"/>
              </a:rPr>
              <a:t>Al-</a:t>
            </a:r>
            <a:r>
              <a:rPr lang="en-US" kern="0" dirty="0" err="1">
                <a:solidFill>
                  <a:srgbClr val="000000"/>
                </a:solidFill>
                <a:sym typeface="Calibri"/>
              </a:rPr>
              <a:t>Wasiyyat</a:t>
            </a:r>
            <a:r>
              <a:rPr lang="en-US" kern="0" dirty="0">
                <a:solidFill>
                  <a:srgbClr val="000000"/>
                </a:solidFill>
                <a:sym typeface="Calibri"/>
              </a:rPr>
              <a:t> </a:t>
            </a:r>
            <a:r>
              <a:rPr lang="en-US" sz="1600" kern="0" dirty="0">
                <a:solidFill>
                  <a:srgbClr val="000000"/>
                </a:solidFill>
                <a:sym typeface="Calibri"/>
              </a:rPr>
              <a:t>(5</a:t>
            </a:r>
            <a:r>
              <a:rPr lang="en-US" sz="1600" kern="0" dirty="0">
                <a:sym typeface="Calibri"/>
              </a:rPr>
              <a:t> </a:t>
            </a:r>
            <a:r>
              <a:rPr lang="en-US" sz="1600" kern="0" dirty="0">
                <a:solidFill>
                  <a:srgbClr val="000000"/>
                </a:solidFill>
                <a:sym typeface="Calibri"/>
              </a:rPr>
              <a:t>mins)</a:t>
            </a:r>
          </a:p>
          <a:p>
            <a:pPr marL="249460" indent="-249460" defTabSz="332612" hangingPunct="0">
              <a:spcBef>
                <a:spcPts val="300"/>
              </a:spcBef>
              <a:buSzPct val="100000"/>
              <a:buFont typeface="Arial"/>
              <a:buChar char="•"/>
              <a:defRPr sz="1900"/>
            </a:pPr>
            <a:r>
              <a:rPr lang="en-US" kern="0" dirty="0">
                <a:solidFill>
                  <a:srgbClr val="000000"/>
                </a:solidFill>
                <a:sym typeface="Calibri"/>
              </a:rPr>
              <a:t>Salat (Daily Prayers) Segment </a:t>
            </a:r>
            <a:r>
              <a:rPr lang="en-US" sz="1600" kern="0" dirty="0">
                <a:solidFill>
                  <a:srgbClr val="000000"/>
                </a:solidFill>
                <a:sym typeface="Calibri"/>
              </a:rPr>
              <a:t>(5 mins)</a:t>
            </a:r>
            <a:endParaRPr lang="en-US" sz="1600"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Health segment </a:t>
            </a:r>
            <a:r>
              <a:rPr lang="en-US" sz="1600" kern="0" dirty="0">
                <a:solidFill>
                  <a:srgbClr val="000000"/>
                </a:solidFill>
                <a:cs typeface="Calibri"/>
                <a:sym typeface="Calibri"/>
              </a:rPr>
              <a:t>(</a:t>
            </a:r>
            <a:r>
              <a:rPr lang="en-US" sz="1600" kern="0" dirty="0">
                <a:cs typeface="Calibri"/>
                <a:sym typeface="Calibri"/>
              </a:rPr>
              <a:t>10</a:t>
            </a:r>
            <a:r>
              <a:rPr lang="en-US" sz="1600" kern="0" dirty="0">
                <a:solidFill>
                  <a:srgbClr val="000000"/>
                </a:solidFill>
                <a:cs typeface="Calibri"/>
                <a:sym typeface="Calibri"/>
              </a:rPr>
              <a:t> min)</a:t>
            </a: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Murabbi sahib’s comments and </a:t>
            </a:r>
            <a:r>
              <a:rPr kern="0" dirty="0">
                <a:solidFill>
                  <a:srgbClr val="000000"/>
                </a:solidFill>
                <a:cs typeface="Calibri"/>
                <a:sym typeface="Calibri"/>
              </a:rPr>
              <a:t>local topics</a:t>
            </a:r>
            <a:r>
              <a:rPr lang="en-US" kern="0" dirty="0">
                <a:solidFill>
                  <a:srgbClr val="000000"/>
                </a:solidFill>
                <a:cs typeface="Calibri"/>
                <a:sym typeface="Calibri"/>
              </a:rPr>
              <a:t> </a:t>
            </a:r>
            <a:r>
              <a:rPr lang="en-US" sz="1600" kern="0" dirty="0">
                <a:solidFill>
                  <a:srgbClr val="000000"/>
                </a:solidFill>
                <a:cs typeface="Calibri"/>
                <a:sym typeface="Calibri"/>
              </a:rPr>
              <a:t>(10-20 mins)</a:t>
            </a:r>
            <a:endParaRPr sz="1600"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kern="0" dirty="0">
                <a:solidFill>
                  <a:srgbClr val="000000"/>
                </a:solidFill>
                <a:cs typeface="Calibri"/>
                <a:sym typeface="Calibri"/>
              </a:rPr>
              <a:t>Reminders/announcement</a:t>
            </a:r>
            <a:r>
              <a:rPr lang="en-US" kern="0" dirty="0">
                <a:solidFill>
                  <a:srgbClr val="000000"/>
                </a:solidFill>
                <a:cs typeface="Calibri"/>
                <a:sym typeface="Calibri"/>
              </a:rPr>
              <a:t>s </a:t>
            </a:r>
            <a:r>
              <a:rPr lang="en-US" sz="1600" kern="0" dirty="0">
                <a:solidFill>
                  <a:srgbClr val="000000"/>
                </a:solidFill>
                <a:cs typeface="Calibri"/>
                <a:sym typeface="Calibri"/>
              </a:rPr>
              <a:t>(5 mins)</a:t>
            </a:r>
            <a:r>
              <a:rPr kern="0" dirty="0">
                <a:solidFill>
                  <a:srgbClr val="000000"/>
                </a:solidFill>
                <a:cs typeface="Calibri"/>
                <a:sym typeface="Calibri"/>
              </a:rPr>
              <a:t>		</a:t>
            </a:r>
          </a:p>
          <a:p>
            <a:pPr marL="249460" indent="-249460" defTabSz="332612" hangingPunct="0">
              <a:spcBef>
                <a:spcPts val="300"/>
              </a:spcBef>
              <a:buSzPct val="100000"/>
              <a:buFont typeface="Arial"/>
              <a:buChar char="•"/>
              <a:defRPr sz="1900"/>
            </a:pPr>
            <a:r>
              <a:rPr kern="0" dirty="0" err="1">
                <a:solidFill>
                  <a:srgbClr val="000000"/>
                </a:solidFill>
                <a:cs typeface="Calibri"/>
                <a:sym typeface="Calibri"/>
              </a:rPr>
              <a:t>Du</a:t>
            </a:r>
            <a:r>
              <a:rPr lang="en-US" kern="0" dirty="0" err="1">
                <a:solidFill>
                  <a:srgbClr val="000000"/>
                </a:solidFill>
                <a:cs typeface="Calibri"/>
                <a:sym typeface="Calibri"/>
              </a:rPr>
              <a:t>'</a:t>
            </a:r>
            <a:r>
              <a:rPr kern="0" dirty="0" err="1">
                <a:solidFill>
                  <a:srgbClr val="000000"/>
                </a:solidFill>
                <a:cs typeface="Calibri"/>
                <a:sym typeface="Calibri"/>
              </a:rPr>
              <a:t>a</a:t>
            </a:r>
            <a:endParaRPr lang="en-US" kern="0" dirty="0">
              <a:solidFill>
                <a:srgbClr val="000000"/>
              </a:solidFill>
              <a:cs typeface="Calibri"/>
              <a:sym typeface="Calibri"/>
            </a:endParaRPr>
          </a:p>
          <a:p>
            <a:pPr marL="249460" indent="-249460" defTabSz="332612" hangingPunct="0">
              <a:lnSpc>
                <a:spcPct val="80000"/>
              </a:lnSpc>
              <a:spcBef>
                <a:spcPts val="300"/>
              </a:spcBef>
              <a:buSzPct val="100000"/>
              <a:buFont typeface="Arial"/>
              <a:buChar char="•"/>
              <a:defRPr sz="1900"/>
            </a:pPr>
            <a:endParaRPr lang="en-US" kern="0" dirty="0">
              <a:solidFill>
                <a:srgbClr val="000000"/>
              </a:solidFill>
              <a:latin typeface="Calibri"/>
              <a:cs typeface="Calibri"/>
              <a:sym typeface="Calibri"/>
            </a:endParaRPr>
          </a:p>
          <a:p>
            <a:pPr defTabSz="332612" hangingPunct="0">
              <a:lnSpc>
                <a:spcPct val="80000"/>
              </a:lnSpc>
              <a:spcBef>
                <a:spcPts val="300"/>
              </a:spcBef>
              <a:buSzPct val="100000"/>
              <a:defRPr sz="1900"/>
            </a:pPr>
            <a:r>
              <a:rPr lang="en-US" kern="0" dirty="0">
                <a:solidFill>
                  <a:srgbClr val="000000"/>
                </a:solidFill>
                <a:latin typeface="Calibri"/>
                <a:cs typeface="Calibri"/>
                <a:sym typeface="Calibri"/>
              </a:rPr>
              <a:t>Suggested Total Time </a:t>
            </a:r>
            <a:r>
              <a:rPr lang="en-US" sz="1600" kern="0" dirty="0">
                <a:solidFill>
                  <a:srgbClr val="000000"/>
                </a:solidFill>
                <a:latin typeface="Calibri"/>
                <a:cs typeface="Calibri"/>
                <a:sym typeface="Calibri"/>
              </a:rPr>
              <a:t>(75 – 90 mins)</a:t>
            </a:r>
            <a:r>
              <a:rPr kern="0" dirty="0">
                <a:solidFill>
                  <a:srgbClr val="000000"/>
                </a:solidFill>
                <a:latin typeface="Calibri"/>
                <a:cs typeface="Calibri"/>
                <a:sym typeface="Calibri"/>
              </a:rPr>
              <a:t>	</a:t>
            </a:r>
            <a:r>
              <a:rPr sz="1400" kern="0" dirty="0">
                <a:solidFill>
                  <a:srgbClr val="000000"/>
                </a:solidFill>
                <a:latin typeface="Calibri"/>
                <a:cs typeface="Calibri"/>
                <a:sym typeface="Calibri"/>
              </a:rPr>
              <a:t>					</a:t>
            </a:r>
          </a:p>
        </p:txBody>
      </p:sp>
      <p:pic>
        <p:nvPicPr>
          <p:cNvPr id="4" name="Picture 3">
            <a:extLst>
              <a:ext uri="{FF2B5EF4-FFF2-40B4-BE49-F238E27FC236}">
                <a16:creationId xmlns:a16="http://schemas.microsoft.com/office/drawing/2014/main" id="{9FC118E0-D469-624C-97F2-FBDF32288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2063" y="2275319"/>
            <a:ext cx="2470398" cy="2307362"/>
          </a:xfrm>
          <a:prstGeom prst="rect">
            <a:avLst/>
          </a:prstGeom>
        </p:spPr>
      </p:pic>
    </p:spTree>
    <p:extLst>
      <p:ext uri="{BB962C8B-B14F-4D97-AF65-F5344CB8AC3E}">
        <p14:creationId xmlns:p14="http://schemas.microsoft.com/office/powerpoint/2010/main" val="7644062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rofile view of a red Ducati motorcycle" descr="Profile view of a red Ducati motorcycle"/>
          <p:cNvPicPr>
            <a:picLocks noGrp="1" noChangeAspect="1"/>
          </p:cNvPicPr>
          <p:nvPr>
            <p:ph type="pic" idx="21"/>
          </p:nvPr>
        </p:nvPicPr>
        <p:blipFill>
          <a:blip r:embed="rId2"/>
          <a:srcRect b="24808"/>
          <a:stretch>
            <a:fillRect/>
          </a:stretch>
        </p:blipFill>
        <p:spPr>
          <a:xfrm>
            <a:off x="923925" y="1133475"/>
            <a:ext cx="7305675" cy="3090863"/>
          </a:xfrm>
          <a:prstGeom prst="rect">
            <a:avLst/>
          </a:prstGeom>
        </p:spPr>
      </p:pic>
      <p:sp>
        <p:nvSpPr>
          <p:cNvPr id="120" name="Working out on the road"/>
          <p:cNvSpPr txBox="1">
            <a:spLocks noGrp="1"/>
          </p:cNvSpPr>
          <p:nvPr>
            <p:ph type="title"/>
          </p:nvPr>
        </p:nvSpPr>
        <p:spPr>
          <a:prstGeom prst="rect">
            <a:avLst/>
          </a:prstGeom>
        </p:spPr>
        <p:txBody>
          <a:bodyPr/>
          <a:lstStyle/>
          <a:p>
            <a:r>
              <a:t>Working out on the road</a:t>
            </a:r>
          </a:p>
        </p:txBody>
      </p:sp>
      <p:sp>
        <p:nvSpPr>
          <p:cNvPr id="121" name="Tanvir Ahmed"/>
          <p:cNvSpPr txBox="1">
            <a:spLocks noGrp="1"/>
          </p:cNvSpPr>
          <p:nvPr>
            <p:ph type="body" sz="quarter" idx="1"/>
          </p:nvPr>
        </p:nvSpPr>
        <p:spPr>
          <a:prstGeom prst="rect">
            <a:avLst/>
          </a:prstGeom>
        </p:spPr>
        <p:txBody>
          <a:bodyPr/>
          <a:lstStyle/>
          <a:p>
            <a:r>
              <a:t>Tanvir Ahmed</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quick and simple"/>
          <p:cNvSpPr txBox="1">
            <a:spLocks noGrp="1"/>
          </p:cNvSpPr>
          <p:nvPr>
            <p:ph type="title"/>
          </p:nvPr>
        </p:nvSpPr>
        <p:spPr>
          <a:prstGeom prst="rect">
            <a:avLst/>
          </a:prstGeom>
        </p:spPr>
        <p:txBody>
          <a:bodyPr/>
          <a:lstStyle/>
          <a:p>
            <a:r>
              <a:t>quick and simple</a:t>
            </a:r>
          </a:p>
        </p:txBody>
      </p:sp>
      <p:sp>
        <p:nvSpPr>
          <p:cNvPr id="124" name="Workout routine that you can do on the road, regardless of what equipment you have access to.…"/>
          <p:cNvSpPr txBox="1">
            <a:spLocks noGrp="1"/>
          </p:cNvSpPr>
          <p:nvPr>
            <p:ph type="body" sz="half" idx="1"/>
          </p:nvPr>
        </p:nvSpPr>
        <p:spPr>
          <a:prstGeom prst="rect">
            <a:avLst/>
          </a:prstGeom>
        </p:spPr>
        <p:txBody>
          <a:bodyPr/>
          <a:lstStyle/>
          <a:p>
            <a:r>
              <a:rPr dirty="0"/>
              <a:t>Workout routine that </a:t>
            </a:r>
            <a:r>
              <a:rPr b="1" dirty="0">
                <a:latin typeface="Gill Sans"/>
                <a:ea typeface="Gill Sans"/>
                <a:cs typeface="Gill Sans"/>
                <a:sym typeface="Gill Sans"/>
              </a:rPr>
              <a:t>you can do on the road, </a:t>
            </a:r>
            <a:r>
              <a:rPr dirty="0"/>
              <a:t>regardless of what </a:t>
            </a:r>
            <a:r>
              <a:rPr b="1" dirty="0">
                <a:latin typeface="Gill Sans"/>
                <a:ea typeface="Gill Sans"/>
                <a:cs typeface="Gill Sans"/>
                <a:sym typeface="Gill Sans"/>
              </a:rPr>
              <a:t>equipment </a:t>
            </a:r>
            <a:r>
              <a:rPr dirty="0"/>
              <a:t>you have access to. </a:t>
            </a:r>
          </a:p>
          <a:p>
            <a:r>
              <a:rPr dirty="0"/>
              <a:t>Quick and simple</a:t>
            </a:r>
            <a:r>
              <a:rPr b="1" dirty="0">
                <a:latin typeface="Gill Sans"/>
                <a:ea typeface="Gill Sans"/>
                <a:cs typeface="Gill Sans"/>
                <a:sym typeface="Gill Sans"/>
              </a:rPr>
              <a:t> full bodyweight</a:t>
            </a:r>
            <a:r>
              <a:rPr dirty="0"/>
              <a:t> workout that you can do on the road </a:t>
            </a:r>
            <a:r>
              <a:rPr b="1" dirty="0">
                <a:latin typeface="Gill Sans"/>
                <a:ea typeface="Gill Sans"/>
                <a:cs typeface="Gill Sans"/>
                <a:sym typeface="Gill Sans"/>
              </a:rPr>
              <a:t>anywhere.</a:t>
            </a:r>
          </a:p>
        </p:txBody>
      </p:sp>
      <p:pic>
        <p:nvPicPr>
          <p:cNvPr id="125" name="image.png" descr="image.png"/>
          <p:cNvPicPr>
            <a:picLocks noChangeAspect="1"/>
          </p:cNvPicPr>
          <p:nvPr/>
        </p:nvPicPr>
        <p:blipFill>
          <a:blip r:embed="rId2"/>
          <a:stretch>
            <a:fillRect/>
          </a:stretch>
        </p:blipFill>
        <p:spPr>
          <a:xfrm>
            <a:off x="4570250" y="2333625"/>
            <a:ext cx="4123063" cy="27432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peat 2-3 Times"/>
          <p:cNvSpPr txBox="1">
            <a:spLocks noGrp="1"/>
          </p:cNvSpPr>
          <p:nvPr>
            <p:ph type="title"/>
          </p:nvPr>
        </p:nvSpPr>
        <p:spPr>
          <a:prstGeom prst="rect">
            <a:avLst/>
          </a:prstGeom>
        </p:spPr>
        <p:txBody>
          <a:bodyPr/>
          <a:lstStyle/>
          <a:p>
            <a:r>
              <a:t>repeat 2-3 Times</a:t>
            </a:r>
          </a:p>
        </p:txBody>
      </p:sp>
      <p:sp>
        <p:nvSpPr>
          <p:cNvPr id="128" name="Plank Hold x30 seconds-60 seconds…"/>
          <p:cNvSpPr txBox="1">
            <a:spLocks noGrp="1"/>
          </p:cNvSpPr>
          <p:nvPr>
            <p:ph type="body" idx="1"/>
          </p:nvPr>
        </p:nvSpPr>
        <p:spPr>
          <a:xfrm>
            <a:off x="357187" y="2124075"/>
            <a:ext cx="8539163" cy="3362325"/>
          </a:xfrm>
          <a:prstGeom prst="rect">
            <a:avLst/>
          </a:prstGeom>
        </p:spPr>
        <p:txBody>
          <a:bodyPr>
            <a:normAutofit/>
          </a:bodyPr>
          <a:lstStyle/>
          <a:p>
            <a:r>
              <a:rPr sz="2800" dirty="0"/>
              <a:t>Plank Hold x30 seconds-60 seconds</a:t>
            </a:r>
            <a:br>
              <a:rPr sz="2800" dirty="0"/>
            </a:br>
            <a:endParaRPr sz="2800" dirty="0"/>
          </a:p>
          <a:p>
            <a:r>
              <a:rPr sz="2800" dirty="0"/>
              <a:t>Bodyweight squat x20 repetitions</a:t>
            </a:r>
          </a:p>
        </p:txBody>
      </p:sp>
      <p:pic>
        <p:nvPicPr>
          <p:cNvPr id="129" name="image.png" descr="image.png"/>
          <p:cNvPicPr>
            <a:picLocks noChangeAspect="1"/>
          </p:cNvPicPr>
          <p:nvPr/>
        </p:nvPicPr>
        <p:blipFill>
          <a:blip r:embed="rId2"/>
          <a:stretch>
            <a:fillRect/>
          </a:stretch>
        </p:blipFill>
        <p:spPr>
          <a:xfrm>
            <a:off x="5803549" y="2362200"/>
            <a:ext cx="2076450" cy="1404938"/>
          </a:xfrm>
          <a:prstGeom prst="rect">
            <a:avLst/>
          </a:prstGeom>
          <a:ln w="12700">
            <a:miter lim="400000"/>
          </a:ln>
        </p:spPr>
      </p:pic>
      <p:pic>
        <p:nvPicPr>
          <p:cNvPr id="130" name="image.png" descr="image.png"/>
          <p:cNvPicPr>
            <a:picLocks noChangeAspect="1"/>
          </p:cNvPicPr>
          <p:nvPr/>
        </p:nvPicPr>
        <p:blipFill>
          <a:blip r:embed="rId3"/>
          <a:stretch>
            <a:fillRect/>
          </a:stretch>
        </p:blipFill>
        <p:spPr>
          <a:xfrm>
            <a:off x="5703536" y="4005263"/>
            <a:ext cx="1138238" cy="145732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Double-click to edit"/>
          <p:cNvSpPr txBox="1">
            <a:spLocks noGrp="1"/>
          </p:cNvSpPr>
          <p:nvPr>
            <p:ph type="title"/>
          </p:nvPr>
        </p:nvSpPr>
        <p:spPr>
          <a:prstGeom prst="rect">
            <a:avLst/>
          </a:prstGeom>
        </p:spPr>
        <p:txBody>
          <a:bodyPr/>
          <a:lstStyle/>
          <a:p>
            <a:endParaRPr/>
          </a:p>
        </p:txBody>
      </p:sp>
      <p:sp>
        <p:nvSpPr>
          <p:cNvPr id="133" name="Bent over Y raises x15 repetitions"/>
          <p:cNvSpPr txBox="1">
            <a:spLocks noGrp="1"/>
          </p:cNvSpPr>
          <p:nvPr>
            <p:ph type="body" sz="half" idx="1"/>
          </p:nvPr>
        </p:nvSpPr>
        <p:spPr>
          <a:xfrm>
            <a:off x="252413" y="2295525"/>
            <a:ext cx="3445752" cy="3210811"/>
          </a:xfrm>
          <a:prstGeom prst="rect">
            <a:avLst/>
          </a:prstGeom>
        </p:spPr>
        <p:txBody>
          <a:bodyPr>
            <a:normAutofit/>
          </a:bodyPr>
          <a:lstStyle/>
          <a:p>
            <a:r>
              <a:rPr sz="2800" dirty="0"/>
              <a:t>Bent over Y raises x15 repetitions </a:t>
            </a:r>
          </a:p>
        </p:txBody>
      </p:sp>
      <p:pic>
        <p:nvPicPr>
          <p:cNvPr id="134" name="image.png" descr="image.png"/>
          <p:cNvPicPr>
            <a:picLocks noChangeAspect="1"/>
          </p:cNvPicPr>
          <p:nvPr/>
        </p:nvPicPr>
        <p:blipFill>
          <a:blip r:embed="rId2"/>
          <a:stretch>
            <a:fillRect/>
          </a:stretch>
        </p:blipFill>
        <p:spPr>
          <a:xfrm>
            <a:off x="3698165" y="2604254"/>
            <a:ext cx="5372565" cy="233589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Double-click to edit"/>
          <p:cNvSpPr txBox="1">
            <a:spLocks noGrp="1"/>
          </p:cNvSpPr>
          <p:nvPr>
            <p:ph type="title"/>
          </p:nvPr>
        </p:nvSpPr>
        <p:spPr>
          <a:prstGeom prst="rect">
            <a:avLst/>
          </a:prstGeom>
        </p:spPr>
        <p:txBody>
          <a:bodyPr/>
          <a:lstStyle/>
          <a:p>
            <a:endParaRPr/>
          </a:p>
        </p:txBody>
      </p:sp>
      <p:sp>
        <p:nvSpPr>
          <p:cNvPr id="137" name="Alternating reverse lunges x10 ea"/>
          <p:cNvSpPr txBox="1">
            <a:spLocks noGrp="1"/>
          </p:cNvSpPr>
          <p:nvPr>
            <p:ph type="body" sz="half" idx="1"/>
          </p:nvPr>
        </p:nvSpPr>
        <p:spPr>
          <a:prstGeom prst="rect">
            <a:avLst/>
          </a:prstGeom>
        </p:spPr>
        <p:txBody>
          <a:bodyPr>
            <a:normAutofit/>
          </a:bodyPr>
          <a:lstStyle/>
          <a:p>
            <a:r>
              <a:rPr sz="2800" dirty="0"/>
              <a:t>Alternating reverse lunges x10 </a:t>
            </a:r>
            <a:r>
              <a:rPr sz="2800" dirty="0" err="1"/>
              <a:t>ea</a:t>
            </a:r>
            <a:endParaRPr sz="2800" dirty="0"/>
          </a:p>
        </p:txBody>
      </p:sp>
      <p:pic>
        <p:nvPicPr>
          <p:cNvPr id="138" name="image.png" descr="image.png"/>
          <p:cNvPicPr>
            <a:picLocks noChangeAspect="1"/>
          </p:cNvPicPr>
          <p:nvPr/>
        </p:nvPicPr>
        <p:blipFill>
          <a:blip r:embed="rId2"/>
          <a:stretch>
            <a:fillRect/>
          </a:stretch>
        </p:blipFill>
        <p:spPr>
          <a:xfrm>
            <a:off x="5198579" y="1004887"/>
            <a:ext cx="2424113" cy="2424113"/>
          </a:xfrm>
          <a:prstGeom prst="rect">
            <a:avLst/>
          </a:prstGeom>
          <a:ln w="12700">
            <a:miter lim="400000"/>
          </a:ln>
        </p:spPr>
      </p:pic>
      <p:pic>
        <p:nvPicPr>
          <p:cNvPr id="139" name="image.png" descr="image.png"/>
          <p:cNvPicPr>
            <a:picLocks noChangeAspect="1"/>
          </p:cNvPicPr>
          <p:nvPr/>
        </p:nvPicPr>
        <p:blipFill>
          <a:blip r:embed="rId3"/>
          <a:stretch>
            <a:fillRect/>
          </a:stretch>
        </p:blipFill>
        <p:spPr>
          <a:xfrm>
            <a:off x="5198579" y="3529013"/>
            <a:ext cx="2484647" cy="23241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Double-click to edit"/>
          <p:cNvSpPr txBox="1">
            <a:spLocks noGrp="1"/>
          </p:cNvSpPr>
          <p:nvPr>
            <p:ph type="title"/>
          </p:nvPr>
        </p:nvSpPr>
        <p:spPr>
          <a:prstGeom prst="rect">
            <a:avLst/>
          </a:prstGeom>
        </p:spPr>
        <p:txBody>
          <a:bodyPr/>
          <a:lstStyle/>
          <a:p>
            <a:endParaRPr/>
          </a:p>
        </p:txBody>
      </p:sp>
      <p:sp>
        <p:nvSpPr>
          <p:cNvPr id="142" name="Bird dog x10 repetitions each side"/>
          <p:cNvSpPr txBox="1">
            <a:spLocks noGrp="1"/>
          </p:cNvSpPr>
          <p:nvPr>
            <p:ph type="body" sz="half" idx="1"/>
          </p:nvPr>
        </p:nvSpPr>
        <p:spPr>
          <a:prstGeom prst="rect">
            <a:avLst/>
          </a:prstGeom>
        </p:spPr>
        <p:txBody>
          <a:bodyPr>
            <a:normAutofit/>
          </a:bodyPr>
          <a:lstStyle/>
          <a:p>
            <a:r>
              <a:rPr sz="2800" dirty="0"/>
              <a:t>Bird dog x10 repetitions each side</a:t>
            </a:r>
          </a:p>
        </p:txBody>
      </p:sp>
      <p:pic>
        <p:nvPicPr>
          <p:cNvPr id="144" name="image.png" descr="image.png"/>
          <p:cNvPicPr>
            <a:picLocks noChangeAspect="1"/>
          </p:cNvPicPr>
          <p:nvPr/>
        </p:nvPicPr>
        <p:blipFill>
          <a:blip r:embed="rId2"/>
          <a:stretch>
            <a:fillRect/>
          </a:stretch>
        </p:blipFill>
        <p:spPr>
          <a:xfrm>
            <a:off x="4395788" y="2507955"/>
            <a:ext cx="3978733" cy="2599439"/>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Double-click to edit"/>
          <p:cNvSpPr txBox="1">
            <a:spLocks noGrp="1"/>
          </p:cNvSpPr>
          <p:nvPr>
            <p:ph type="title"/>
          </p:nvPr>
        </p:nvSpPr>
        <p:spPr>
          <a:prstGeom prst="rect">
            <a:avLst/>
          </a:prstGeom>
        </p:spPr>
        <p:txBody>
          <a:bodyPr/>
          <a:lstStyle/>
          <a:p>
            <a:endParaRPr/>
          </a:p>
        </p:txBody>
      </p:sp>
      <p:sp>
        <p:nvSpPr>
          <p:cNvPr id="147" name="Bush-ups x8-15 repetitions"/>
          <p:cNvSpPr txBox="1">
            <a:spLocks noGrp="1"/>
          </p:cNvSpPr>
          <p:nvPr>
            <p:ph type="body" sz="half" idx="1"/>
          </p:nvPr>
        </p:nvSpPr>
        <p:spPr>
          <a:prstGeom prst="rect">
            <a:avLst/>
          </a:prstGeom>
        </p:spPr>
        <p:txBody>
          <a:bodyPr>
            <a:normAutofit/>
          </a:bodyPr>
          <a:lstStyle/>
          <a:p>
            <a:r>
              <a:rPr lang="en-US" sz="2800" dirty="0"/>
              <a:t>P</a:t>
            </a:r>
            <a:r>
              <a:rPr sz="2800" dirty="0"/>
              <a:t>ush-ups x</a:t>
            </a:r>
            <a:r>
              <a:rPr lang="en-US" sz="2800" dirty="0"/>
              <a:t> </a:t>
            </a:r>
            <a:r>
              <a:rPr sz="2800" dirty="0"/>
              <a:t>8-15 repetitions </a:t>
            </a:r>
          </a:p>
        </p:txBody>
      </p:sp>
      <p:pic>
        <p:nvPicPr>
          <p:cNvPr id="148" name="image.png" descr="image.png"/>
          <p:cNvPicPr>
            <a:picLocks noChangeAspect="1"/>
          </p:cNvPicPr>
          <p:nvPr/>
        </p:nvPicPr>
        <p:blipFill>
          <a:blip r:embed="rId2"/>
          <a:stretch>
            <a:fillRect/>
          </a:stretch>
        </p:blipFill>
        <p:spPr>
          <a:xfrm>
            <a:off x="4052039" y="933522"/>
            <a:ext cx="4993951" cy="4990957"/>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9E3B10-865A-594C-A5DC-5435393AA427}"/>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794B9C0-3DC8-5B42-928B-C8D6D835F189}"/>
              </a:ext>
            </a:extLst>
          </p:cNvPr>
          <p:cNvSpPr>
            <a:spLocks noGrp="1"/>
          </p:cNvSpPr>
          <p:nvPr>
            <p:ph type="body" sz="quarter" idx="1"/>
          </p:nvPr>
        </p:nvSpPr>
        <p:spPr>
          <a:xfrm>
            <a:off x="2697716" y="2344032"/>
            <a:ext cx="4816268" cy="1547138"/>
          </a:xfrm>
        </p:spPr>
        <p:txBody>
          <a:bodyPr>
            <a:normAutofit/>
          </a:bodyPr>
          <a:lstStyle/>
          <a:p>
            <a:r>
              <a:rPr lang="en-US" sz="4500" dirty="0"/>
              <a:t>LOCAL TOPICS</a:t>
            </a:r>
          </a:p>
        </p:txBody>
      </p:sp>
    </p:spTree>
    <p:extLst>
      <p:ext uri="{BB962C8B-B14F-4D97-AF65-F5344CB8AC3E}">
        <p14:creationId xmlns:p14="http://schemas.microsoft.com/office/powerpoint/2010/main" val="392459637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6"/>
          <p:cNvSpPr txBox="1"/>
          <p:nvPr/>
        </p:nvSpPr>
        <p:spPr>
          <a:xfrm>
            <a:off x="3740876" y="1134793"/>
            <a:ext cx="4106338" cy="484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914400">
              <a:defRPr sz="3600" b="1">
                <a:solidFill>
                  <a:srgbClr val="FFFFFF"/>
                </a:solidFill>
                <a:latin typeface="+mj-lt"/>
                <a:ea typeface="+mj-ea"/>
                <a:cs typeface="+mj-cs"/>
                <a:sym typeface="Helvetica"/>
              </a:defRPr>
            </a:lvl1pPr>
          </a:lstStyle>
          <a:p>
            <a:r>
              <a:rPr sz="2700"/>
              <a:t>  </a:t>
            </a:r>
          </a:p>
        </p:txBody>
      </p:sp>
      <p:sp>
        <p:nvSpPr>
          <p:cNvPr id="172" name="Content Placeholder 2"/>
          <p:cNvSpPr txBox="1"/>
          <p:nvPr/>
        </p:nvSpPr>
        <p:spPr>
          <a:xfrm>
            <a:off x="1648776" y="1884760"/>
            <a:ext cx="5846448" cy="32635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p>
            <a:pPr algn="ctr" defTabSz="325755">
              <a:lnSpc>
                <a:spcPct val="90000"/>
              </a:lnSpc>
              <a:spcBef>
                <a:spcPts val="525"/>
              </a:spcBef>
              <a:defRPr sz="3420" b="1">
                <a:latin typeface="+mj-lt"/>
                <a:ea typeface="+mj-ea"/>
                <a:cs typeface="+mj-cs"/>
                <a:sym typeface="Helvetica"/>
              </a:defRPr>
            </a:pPr>
            <a:r>
              <a:rPr sz="2565"/>
              <a:t>Reminders/Announcements</a:t>
            </a:r>
          </a:p>
          <a:p>
            <a:pPr algn="ctr" defTabSz="325755">
              <a:lnSpc>
                <a:spcPct val="90000"/>
              </a:lnSpc>
              <a:spcBef>
                <a:spcPts val="525"/>
              </a:spcBef>
              <a:defRPr sz="3420" b="1">
                <a:latin typeface="+mj-lt"/>
                <a:ea typeface="+mj-ea"/>
                <a:cs typeface="+mj-cs"/>
                <a:sym typeface="Helvetica"/>
              </a:defRPr>
            </a:pPr>
            <a:r>
              <a:rPr sz="2565"/>
              <a:t>Dua</a:t>
            </a:r>
            <a:endParaRPr sz="2280"/>
          </a:p>
          <a:p>
            <a:pPr algn="ctr" defTabSz="325755">
              <a:lnSpc>
                <a:spcPct val="90000"/>
              </a:lnSpc>
              <a:spcBef>
                <a:spcPts val="450"/>
              </a:spcBef>
              <a:defRPr sz="3420" b="1">
                <a:latin typeface="+mj-lt"/>
                <a:ea typeface="+mj-ea"/>
                <a:cs typeface="+mj-cs"/>
                <a:sym typeface="Helvetica"/>
              </a:defRPr>
            </a:pPr>
            <a:endParaRPr sz="2280"/>
          </a:p>
          <a:p>
            <a:pPr algn="ctr" defTabSz="325755">
              <a:lnSpc>
                <a:spcPct val="90000"/>
              </a:lnSpc>
              <a:spcBef>
                <a:spcPts val="525"/>
              </a:spcBef>
              <a:defRPr sz="3420" b="1">
                <a:latin typeface="+mj-lt"/>
                <a:ea typeface="+mj-ea"/>
                <a:cs typeface="+mj-cs"/>
                <a:sym typeface="Helvetica"/>
              </a:defRPr>
            </a:pPr>
            <a:r>
              <a:rPr sz="2565"/>
              <a:t>Jazakumullah for Participating!</a:t>
            </a:r>
            <a:endParaRPr sz="2280"/>
          </a:p>
          <a:p>
            <a:pPr algn="ctr" defTabSz="325755">
              <a:lnSpc>
                <a:spcPct val="90000"/>
              </a:lnSpc>
              <a:spcBef>
                <a:spcPts val="450"/>
              </a:spcBef>
              <a:defRPr sz="3420" b="1">
                <a:latin typeface="+mj-lt"/>
                <a:ea typeface="+mj-ea"/>
                <a:cs typeface="+mj-cs"/>
                <a:sym typeface="Helvetica"/>
              </a:defRPr>
            </a:pPr>
            <a:endParaRPr sz="2280"/>
          </a:p>
          <a:p>
            <a:pPr algn="ctr" defTabSz="325755">
              <a:lnSpc>
                <a:spcPct val="90000"/>
              </a:lnSpc>
              <a:spcBef>
                <a:spcPts val="525"/>
              </a:spcBef>
              <a:defRPr sz="3420" b="1">
                <a:solidFill>
                  <a:srgbClr val="FF0000"/>
                </a:solidFill>
                <a:latin typeface="+mj-lt"/>
                <a:ea typeface="+mj-ea"/>
                <a:cs typeface="+mj-cs"/>
                <a:sym typeface="Helvetica"/>
              </a:defRPr>
            </a:pPr>
            <a:r>
              <a:rPr sz="2565"/>
              <a:t>If you enjoyed it, please convey to those brothers who are not here today!</a:t>
            </a:r>
          </a:p>
        </p:txBody>
      </p:sp>
      <p:sp>
        <p:nvSpPr>
          <p:cNvPr id="173" name="TextBox 2"/>
          <p:cNvSpPr txBox="1"/>
          <p:nvPr/>
        </p:nvSpPr>
        <p:spPr>
          <a:xfrm>
            <a:off x="3490424" y="408194"/>
            <a:ext cx="1821779"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defRPr sz="3200">
                <a:solidFill>
                  <a:srgbClr val="FFFFFF"/>
                </a:solidFill>
              </a:defRPr>
            </a:lvl1pPr>
          </a:lstStyle>
          <a:p>
            <a:r>
              <a:rPr sz="2400"/>
              <a:t>That’s all folks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1" name="Title 2"/>
          <p:cNvSpPr txBox="1">
            <a:spLocks noGrp="1"/>
          </p:cNvSpPr>
          <p:nvPr>
            <p:ph type="title"/>
          </p:nvPr>
        </p:nvSpPr>
        <p:spPr>
          <a:xfrm>
            <a:off x="3426700" y="387627"/>
            <a:ext cx="5367950" cy="526774"/>
          </a:xfrm>
          <a:prstGeom prst="rect">
            <a:avLst/>
          </a:prstGeom>
        </p:spPr>
        <p:txBody>
          <a:bodyPr>
            <a:noAutofit/>
          </a:bodyPr>
          <a:lstStyle>
            <a:lvl1pPr defTabSz="182879">
              <a:defRPr sz="3200">
                <a:solidFill>
                  <a:srgbClr val="FFFFFF"/>
                </a:solidFill>
              </a:defRPr>
            </a:lvl1pPr>
          </a:lstStyle>
          <a:p>
            <a:r>
              <a:rPr b="1" dirty="0"/>
              <a:t>Recitation of </a:t>
            </a:r>
            <a:r>
              <a:rPr lang="en-US" b="1" dirty="0"/>
              <a:t>the </a:t>
            </a:r>
            <a:r>
              <a:rPr b="1" dirty="0"/>
              <a:t>Holy</a:t>
            </a:r>
            <a:r>
              <a:rPr lang="en-US" b="1" dirty="0"/>
              <a:t> </a:t>
            </a:r>
            <a:r>
              <a:rPr b="1" dirty="0"/>
              <a:t>Quran</a:t>
            </a:r>
          </a:p>
        </p:txBody>
      </p:sp>
      <p:sp>
        <p:nvSpPr>
          <p:cNvPr id="7" name="TextBox 6">
            <a:extLst>
              <a:ext uri="{FF2B5EF4-FFF2-40B4-BE49-F238E27FC236}">
                <a16:creationId xmlns:a16="http://schemas.microsoft.com/office/drawing/2014/main" id="{4DB3AD24-A6B9-A86D-0271-68541B177475}"/>
              </a:ext>
            </a:extLst>
          </p:cNvPr>
          <p:cNvSpPr txBox="1"/>
          <p:nvPr/>
        </p:nvSpPr>
        <p:spPr>
          <a:xfrm>
            <a:off x="79513" y="2060354"/>
            <a:ext cx="4492487"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gn="l" defTabSz="914400" rtl="0" eaLnBrk="1" latinLnBrk="0" hangingPunct="1"/>
            <a:r>
              <a:rPr lang="en-US" sz="2000" dirty="0">
                <a:latin typeface="Times New Roman" panose="02020603050405020304" pitchFamily="18" charset="0"/>
                <a:cs typeface="Times New Roman" panose="02020603050405020304" pitchFamily="18" charset="0"/>
              </a:rPr>
              <a:t>In the name of Allah, the Gracious, the Merciful. </a:t>
            </a:r>
            <a:r>
              <a:rPr lang="en-US" sz="2000" b="0" i="0" u="none" strike="noStrike" dirty="0">
                <a:effectLst/>
                <a:latin typeface="Times New Roman" panose="02020603050405020304" pitchFamily="18" charset="0"/>
                <a:cs typeface="Times New Roman" panose="02020603050405020304" pitchFamily="18" charset="0"/>
              </a:rPr>
              <a:t>When the help of Allah comes and the victory </a:t>
            </a:r>
            <a:r>
              <a:rPr lang="en-US" sz="2000" dirty="0">
                <a:latin typeface="Times New Roman" panose="02020603050405020304" pitchFamily="18" charset="0"/>
                <a:cs typeface="Times New Roman" panose="02020603050405020304" pitchFamily="18" charset="0"/>
              </a:rPr>
              <a:t>And thou </a:t>
            </a:r>
            <a:r>
              <a:rPr lang="en-US" sz="2000" dirty="0" err="1">
                <a:latin typeface="Times New Roman" panose="02020603050405020304" pitchFamily="18" charset="0"/>
                <a:cs typeface="Times New Roman" panose="02020603050405020304" pitchFamily="18" charset="0"/>
              </a:rPr>
              <a:t>seest</a:t>
            </a:r>
            <a:r>
              <a:rPr lang="en-US" sz="2000" dirty="0">
                <a:latin typeface="Times New Roman" panose="02020603050405020304" pitchFamily="18" charset="0"/>
                <a:cs typeface="Times New Roman" panose="02020603050405020304" pitchFamily="18" charset="0"/>
              </a:rPr>
              <a:t> men entering the religion of Allah in troops. Glorify they Lord, with His praise and seek forgiveness of Him. Surely, He is oft returning with compassion </a:t>
            </a:r>
            <a:r>
              <a:rPr lang="en-US" sz="1600" dirty="0">
                <a:latin typeface="Jost"/>
              </a:rPr>
              <a:t>(110:1-4)</a:t>
            </a:r>
            <a:endParaRPr lang="en-US" sz="1600" b="0" i="0" u="none" strike="noStrike" dirty="0">
              <a:effectLst/>
              <a:latin typeface="Jost"/>
            </a:endParaRPr>
          </a:p>
        </p:txBody>
      </p:sp>
      <p:pic>
        <p:nvPicPr>
          <p:cNvPr id="6" name="Picture 5">
            <a:extLst>
              <a:ext uri="{FF2B5EF4-FFF2-40B4-BE49-F238E27FC236}">
                <a16:creationId xmlns:a16="http://schemas.microsoft.com/office/drawing/2014/main" id="{54BC8448-DFA5-47B5-AB44-34CCADA925B6}"/>
              </a:ext>
            </a:extLst>
          </p:cNvPr>
          <p:cNvPicPr>
            <a:picLocks noChangeAspect="1"/>
          </p:cNvPicPr>
          <p:nvPr/>
        </p:nvPicPr>
        <p:blipFill>
          <a:blip r:embed="rId3"/>
          <a:stretch>
            <a:fillRect/>
          </a:stretch>
        </p:blipFill>
        <p:spPr>
          <a:xfrm>
            <a:off x="4533214" y="2060354"/>
            <a:ext cx="4370702" cy="2109994"/>
          </a:xfrm>
          <a:prstGeom prst="rect">
            <a:avLst/>
          </a:prstGeom>
        </p:spPr>
      </p:pic>
    </p:spTree>
    <p:extLst>
      <p:ext uri="{BB962C8B-B14F-4D97-AF65-F5344CB8AC3E}">
        <p14:creationId xmlns:p14="http://schemas.microsoft.com/office/powerpoint/2010/main" val="203522264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A5C286-2A7D-C4D5-4743-35A4675CB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9" name="TextBox 8">
            <a:extLst>
              <a:ext uri="{FF2B5EF4-FFF2-40B4-BE49-F238E27FC236}">
                <a16:creationId xmlns:a16="http://schemas.microsoft.com/office/drawing/2014/main" id="{DEC24DBC-06CE-0E6B-526F-93B6C8863061}"/>
              </a:ext>
            </a:extLst>
          </p:cNvPr>
          <p:cNvSpPr txBox="1"/>
          <p:nvPr/>
        </p:nvSpPr>
        <p:spPr>
          <a:xfrm>
            <a:off x="768926" y="2325133"/>
            <a:ext cx="7606145" cy="36625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 this part three times: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Ash-</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hadu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alla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ilaha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illallahu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wahdahu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la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sharika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lahu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ash-</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hadu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anna Muhammadan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abduhu</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rasuluh</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 this part once: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bear witness • that there is none worthy of worship • except Allah. • He is One • (and) has no partner, • and I bear witness • that Muhammad (peace be upon him) • is His servant • and messenger.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 this part once: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I solemnly promise that • I shall endeavor • till the end of my life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for the consolidation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and propagation of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Islām Ahmadiyyat</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and for upholding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the institution of Khilafat.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I shall also be prepared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to offer the greatest sacrifice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for this cause. • Moreover,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I shall urge all my children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to remain true to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Khilafat Ahmadiyya.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Insha’Allah</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pic>
        <p:nvPicPr>
          <p:cNvPr id="10" name="Picture 9">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79"/>
          <a:stretch/>
        </p:blipFill>
        <p:spPr bwMode="auto">
          <a:xfrm>
            <a:off x="5780117" y="1370433"/>
            <a:ext cx="2358390" cy="55626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705" b="28340"/>
          <a:stretch/>
        </p:blipFill>
        <p:spPr bwMode="auto">
          <a:xfrm>
            <a:off x="3393755" y="1470507"/>
            <a:ext cx="2356485" cy="48006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 t="70562"/>
          <a:stretch/>
        </p:blipFill>
        <p:spPr bwMode="auto">
          <a:xfrm>
            <a:off x="1119793" y="1534642"/>
            <a:ext cx="2350770" cy="415925"/>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1BD1EE6-02AD-E877-703D-41E2D5C033D8}"/>
              </a:ext>
            </a:extLst>
          </p:cNvPr>
          <p:cNvSpPr txBox="1"/>
          <p:nvPr/>
        </p:nvSpPr>
        <p:spPr>
          <a:xfrm>
            <a:off x="4977417" y="420072"/>
            <a:ext cx="184941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Ansar Pledge</a:t>
            </a:r>
          </a:p>
        </p:txBody>
      </p:sp>
    </p:spTree>
    <p:extLst>
      <p:ext uri="{BB962C8B-B14F-4D97-AF65-F5344CB8AC3E}">
        <p14:creationId xmlns:p14="http://schemas.microsoft.com/office/powerpoint/2010/main" val="320884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37296" y="462797"/>
            <a:ext cx="3257621"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The Holy Quran Segment</a:t>
            </a:r>
            <a:endParaRPr sz="2400" b="1" kern="0" dirty="0">
              <a:latin typeface="Calibri"/>
              <a:cs typeface="Calibri"/>
              <a:sym typeface="Calibri"/>
            </a:endParaRPr>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defTabSz="342900" hangingPunct="0">
              <a:defRPr sz="2000" i="1">
                <a:solidFill>
                  <a:srgbClr val="FF0000"/>
                </a:solidFill>
                <a:latin typeface="+mj-lt"/>
                <a:ea typeface="+mj-ea"/>
                <a:cs typeface="+mj-cs"/>
                <a:sym typeface="Helvetica"/>
              </a:defRPr>
            </a:pPr>
            <a:endParaRPr lang="en-US" sz="1500" i="1" kern="0" dirty="0">
              <a:solidFill>
                <a:srgbClr val="FF0000"/>
              </a:solidFill>
              <a:latin typeface="Helvetica"/>
              <a:sym typeface="Helvetica"/>
            </a:endParaRPr>
          </a:p>
          <a:p>
            <a:pPr defTabSz="342900" hangingPunct="0">
              <a:defRPr sz="2000"/>
            </a:pPr>
            <a:endParaRPr sz="1500" kern="0" dirty="0">
              <a:solidFill>
                <a:srgbClr val="000000"/>
              </a:solidFill>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418135" y="2595509"/>
            <a:ext cx="4735884" cy="1708160"/>
          </a:xfrm>
          <a:prstGeom prst="rect">
            <a:avLst/>
          </a:prstGeom>
        </p:spPr>
        <p:txBody>
          <a:bodyPr wrap="square">
            <a:spAutoFit/>
          </a:bodyPr>
          <a:lstStyle/>
          <a:p>
            <a:pPr defTabSz="342900" hangingPunct="0"/>
            <a:r>
              <a:rPr lang="en-US" sz="2100" b="1" kern="0" dirty="0">
                <a:solidFill>
                  <a:srgbClr val="000000"/>
                </a:solidFill>
                <a:latin typeface="Calibri"/>
                <a:cs typeface="Calibri"/>
                <a:sym typeface="Calibri"/>
              </a:rPr>
              <a:t>Suggested Time = 10 mins</a:t>
            </a:r>
          </a:p>
          <a:p>
            <a:pPr defTabSz="342900" hangingPunct="0"/>
            <a:endParaRPr lang="en-US" sz="2100" b="1" kern="0" dirty="0">
              <a:solidFill>
                <a:srgbClr val="000000"/>
              </a:solidFill>
              <a:latin typeface="Calibri"/>
              <a:cs typeface="Calibri"/>
              <a:sym typeface="Calibri"/>
            </a:endParaRPr>
          </a:p>
          <a:p>
            <a:pPr defTabSz="342900" hangingPunct="0"/>
            <a:r>
              <a:rPr lang="en-US" sz="2100" b="1" kern="0" dirty="0">
                <a:solidFill>
                  <a:srgbClr val="000000"/>
                </a:solidFill>
                <a:latin typeface="Calibri"/>
                <a:cs typeface="Calibri"/>
                <a:sym typeface="Calibri"/>
              </a:rPr>
              <a:t>It contains verses, questions </a:t>
            </a:r>
          </a:p>
          <a:p>
            <a:pPr defTabSz="342900" hangingPunct="0"/>
            <a:r>
              <a:rPr lang="en-US" sz="2100" b="1" kern="0" dirty="0">
                <a:solidFill>
                  <a:srgbClr val="000000"/>
                </a:solidFill>
                <a:latin typeface="Calibri"/>
                <a:cs typeface="Calibri"/>
                <a:sym typeface="Calibri"/>
              </a:rPr>
              <a:t>about the verses, followed </a:t>
            </a:r>
          </a:p>
          <a:p>
            <a:pPr defTabSz="342900" hangingPunct="0"/>
            <a:r>
              <a:rPr lang="en-US" sz="2100" b="1" kern="0" dirty="0">
                <a:solidFill>
                  <a:srgbClr val="000000"/>
                </a:solidFill>
                <a:latin typeface="Calibri"/>
                <a:cs typeface="Calibri"/>
                <a:sym typeface="Calibri"/>
              </a:rPr>
              <a:t>by commentary and discussion</a:t>
            </a:r>
          </a:p>
        </p:txBody>
      </p:sp>
      <p:pic>
        <p:nvPicPr>
          <p:cNvPr id="3" name="Picture 2">
            <a:extLst>
              <a:ext uri="{FF2B5EF4-FFF2-40B4-BE49-F238E27FC236}">
                <a16:creationId xmlns:a16="http://schemas.microsoft.com/office/drawing/2014/main" id="{ABAEF019-4CDB-9B4D-8348-DCF5D8D7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7482" y="1914827"/>
            <a:ext cx="2908173" cy="3238500"/>
          </a:xfrm>
          <a:prstGeom prst="rect">
            <a:avLst/>
          </a:prstGeom>
        </p:spPr>
      </p:pic>
    </p:spTree>
    <p:extLst>
      <p:ext uri="{BB962C8B-B14F-4D97-AF65-F5344CB8AC3E}">
        <p14:creationId xmlns:p14="http://schemas.microsoft.com/office/powerpoint/2010/main" val="6482638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26700" y="387627"/>
            <a:ext cx="5367950" cy="526774"/>
          </a:xfrm>
          <a:prstGeom prst="rect">
            <a:avLst/>
          </a:prstGeom>
        </p:spPr>
        <p:txBody>
          <a:bodyPr>
            <a:noAutofit/>
          </a:bodyPr>
          <a:lstStyle>
            <a:lvl1pPr defTabSz="182879">
              <a:defRPr sz="3200">
                <a:solidFill>
                  <a:srgbClr val="FFFFFF"/>
                </a:solidFill>
              </a:defRPr>
            </a:lvl1pPr>
          </a:lstStyle>
          <a:p>
            <a:r>
              <a:rPr b="1" dirty="0"/>
              <a:t>Recitation of </a:t>
            </a:r>
            <a:r>
              <a:rPr lang="en-US" b="1" dirty="0"/>
              <a:t>the </a:t>
            </a:r>
            <a:r>
              <a:rPr b="1" dirty="0"/>
              <a:t>Holy</a:t>
            </a:r>
            <a:r>
              <a:rPr lang="en-US" b="1" dirty="0"/>
              <a:t> </a:t>
            </a:r>
            <a:r>
              <a:rPr b="1" dirty="0"/>
              <a:t>Quran</a:t>
            </a:r>
          </a:p>
        </p:txBody>
      </p:sp>
      <p:sp>
        <p:nvSpPr>
          <p:cNvPr id="7" name="TextBox 6">
            <a:extLst>
              <a:ext uri="{FF2B5EF4-FFF2-40B4-BE49-F238E27FC236}">
                <a16:creationId xmlns:a16="http://schemas.microsoft.com/office/drawing/2014/main" id="{4DB3AD24-A6B9-A86D-0271-68541B177475}"/>
              </a:ext>
            </a:extLst>
          </p:cNvPr>
          <p:cNvSpPr txBox="1"/>
          <p:nvPr/>
        </p:nvSpPr>
        <p:spPr>
          <a:xfrm>
            <a:off x="79513" y="2060354"/>
            <a:ext cx="4492487"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gn="l" defTabSz="914400" rtl="0" eaLnBrk="1" latinLnBrk="0" hangingPunct="1"/>
            <a:r>
              <a:rPr lang="en-US" sz="2000" dirty="0">
                <a:latin typeface="Times New Roman" panose="02020603050405020304" pitchFamily="18" charset="0"/>
                <a:cs typeface="Times New Roman" panose="02020603050405020304" pitchFamily="18" charset="0"/>
              </a:rPr>
              <a:t>In the name of Allah, the Gracious, the Merciful. </a:t>
            </a:r>
            <a:r>
              <a:rPr lang="en-US" sz="2000" b="0" i="0" u="none" strike="noStrike" dirty="0">
                <a:effectLst/>
                <a:latin typeface="Times New Roman" panose="02020603050405020304" pitchFamily="18" charset="0"/>
                <a:cs typeface="Times New Roman" panose="02020603050405020304" pitchFamily="18" charset="0"/>
              </a:rPr>
              <a:t>When the help of Allah comes and the victory </a:t>
            </a:r>
            <a:r>
              <a:rPr lang="en-US" sz="2000" dirty="0">
                <a:latin typeface="Times New Roman" panose="02020603050405020304" pitchFamily="18" charset="0"/>
                <a:cs typeface="Times New Roman" panose="02020603050405020304" pitchFamily="18" charset="0"/>
              </a:rPr>
              <a:t>And thou </a:t>
            </a:r>
            <a:r>
              <a:rPr lang="en-US" sz="2000" dirty="0" err="1">
                <a:latin typeface="Times New Roman" panose="02020603050405020304" pitchFamily="18" charset="0"/>
                <a:cs typeface="Times New Roman" panose="02020603050405020304" pitchFamily="18" charset="0"/>
              </a:rPr>
              <a:t>seest</a:t>
            </a:r>
            <a:r>
              <a:rPr lang="en-US" sz="2000" dirty="0">
                <a:latin typeface="Times New Roman" panose="02020603050405020304" pitchFamily="18" charset="0"/>
                <a:cs typeface="Times New Roman" panose="02020603050405020304" pitchFamily="18" charset="0"/>
              </a:rPr>
              <a:t> men entering the religion of Allah in troops. Glorify they Lord, with His praise and seek forgiveness of Him. Surely, He is oft returning with compassion </a:t>
            </a:r>
            <a:r>
              <a:rPr lang="en-US" sz="1600" dirty="0">
                <a:latin typeface="Jost"/>
              </a:rPr>
              <a:t>(110:1-4)</a:t>
            </a:r>
            <a:endParaRPr lang="en-US" sz="1600" b="0" i="0" u="none" strike="noStrike" dirty="0">
              <a:effectLst/>
              <a:latin typeface="Jost"/>
            </a:endParaRPr>
          </a:p>
        </p:txBody>
      </p:sp>
      <p:pic>
        <p:nvPicPr>
          <p:cNvPr id="6" name="Picture 5">
            <a:extLst>
              <a:ext uri="{FF2B5EF4-FFF2-40B4-BE49-F238E27FC236}">
                <a16:creationId xmlns:a16="http://schemas.microsoft.com/office/drawing/2014/main" id="{54BC8448-DFA5-47B5-AB44-34CCADA925B6}"/>
              </a:ext>
            </a:extLst>
          </p:cNvPr>
          <p:cNvPicPr>
            <a:picLocks noChangeAspect="1"/>
          </p:cNvPicPr>
          <p:nvPr/>
        </p:nvPicPr>
        <p:blipFill>
          <a:blip r:embed="rId2"/>
          <a:stretch>
            <a:fillRect/>
          </a:stretch>
        </p:blipFill>
        <p:spPr>
          <a:xfrm>
            <a:off x="4533214" y="2060354"/>
            <a:ext cx="4370702" cy="2109994"/>
          </a:xfrm>
          <a:prstGeom prst="rect">
            <a:avLst/>
          </a:prstGeom>
        </p:spPr>
      </p:pic>
    </p:spTree>
    <p:extLst>
      <p:ext uri="{BB962C8B-B14F-4D97-AF65-F5344CB8AC3E}">
        <p14:creationId xmlns:p14="http://schemas.microsoft.com/office/powerpoint/2010/main" val="398612176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TextBox 6"/>
          <p:cNvSpPr txBox="1"/>
          <p:nvPr/>
        </p:nvSpPr>
        <p:spPr>
          <a:xfrm>
            <a:off x="3452953" y="481291"/>
            <a:ext cx="3694407"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b="1">
                <a:solidFill>
                  <a:srgbClr val="FFFFFF"/>
                </a:solidFill>
                <a:latin typeface="+mj-lt"/>
                <a:ea typeface="+mj-ea"/>
                <a:cs typeface="+mj-cs"/>
                <a:sym typeface="Helvetica"/>
              </a:defRPr>
            </a:lvl1pPr>
          </a:lstStyle>
          <a:p>
            <a:r>
              <a:rPr lang="en-US" sz="2400" dirty="0"/>
              <a:t>Understanding the Verse</a:t>
            </a:r>
            <a:endParaRPr sz="2400" dirty="0"/>
          </a:p>
        </p:txBody>
      </p:sp>
      <p:sp>
        <p:nvSpPr>
          <p:cNvPr id="128" name="Content Placeholder 8"/>
          <p:cNvSpPr txBox="1"/>
          <p:nvPr/>
        </p:nvSpPr>
        <p:spPr>
          <a:xfrm>
            <a:off x="457200" y="2184926"/>
            <a:ext cx="7814641" cy="1929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Autofit/>
          </a:bodyPr>
          <a:lstStyle/>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In this chapter, what is Allah the Almighty asking the Holy Prophet </a:t>
            </a:r>
            <a:r>
              <a:rPr lang="en-US" sz="1600" dirty="0">
                <a:latin typeface="Times New Roman" panose="02020603050405020304" pitchFamily="18" charset="0"/>
                <a:cs typeface="Times New Roman" panose="02020603050405020304" pitchFamily="18" charset="0"/>
              </a:rPr>
              <a:t>(peace and blessings of Allah be upon him) </a:t>
            </a:r>
            <a:r>
              <a:rPr lang="en-US" sz="2000" dirty="0">
                <a:latin typeface="Times New Roman" panose="02020603050405020304" pitchFamily="18" charset="0"/>
                <a:cs typeface="Times New Roman" panose="02020603050405020304" pitchFamily="18" charset="0"/>
              </a:rPr>
              <a:t>to do</a:t>
            </a:r>
            <a:r>
              <a:rP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Why is the Holy Prophet </a:t>
            </a:r>
            <a:r>
              <a:rPr lang="en-US" sz="1600" dirty="0">
                <a:latin typeface="Times New Roman" panose="02020603050405020304" pitchFamily="18" charset="0"/>
                <a:cs typeface="Times New Roman" panose="02020603050405020304" pitchFamily="18" charset="0"/>
              </a:rPr>
              <a:t>(peace and blessings of Allah be on him) </a:t>
            </a:r>
            <a:r>
              <a:rPr lang="en-US" sz="2000" dirty="0">
                <a:latin typeface="Times New Roman" panose="02020603050405020304" pitchFamily="18" charset="0"/>
                <a:cs typeface="Times New Roman" panose="02020603050405020304" pitchFamily="18" charset="0"/>
              </a:rPr>
              <a:t>being asked to offer </a:t>
            </a:r>
            <a:r>
              <a:rPr lang="en-US" sz="2000" dirty="0" err="1">
                <a:latin typeface="Times New Roman" panose="02020603050405020304" pitchFamily="18" charset="0"/>
                <a:cs typeface="Times New Roman" panose="02020603050405020304" pitchFamily="18" charset="0"/>
              </a:rPr>
              <a:t>Istighfar</a:t>
            </a:r>
            <a:r>
              <a:rPr lang="en-US" sz="2000" dirty="0">
                <a:latin typeface="Times New Roman" panose="02020603050405020304" pitchFamily="18" charset="0"/>
                <a:cs typeface="Times New Roman" panose="02020603050405020304" pitchFamily="18" charset="0"/>
              </a:rPr>
              <a:t>?</a:t>
            </a:r>
          </a:p>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What is the significance of verse “Surely, He is oft returning with compassion?</a:t>
            </a:r>
            <a:endParaRPr sz="2000" dirty="0">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TextBox 6"/>
          <p:cNvSpPr txBox="1"/>
          <p:nvPr/>
        </p:nvSpPr>
        <p:spPr>
          <a:xfrm>
            <a:off x="3452953" y="481291"/>
            <a:ext cx="3694407"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400">
              <a:defRPr sz="3200" b="1">
                <a:solidFill>
                  <a:srgbClr val="FFFFFF"/>
                </a:solidFill>
                <a:latin typeface="+mj-lt"/>
                <a:ea typeface="+mj-ea"/>
                <a:cs typeface="+mj-cs"/>
                <a:sym typeface="Helvetica"/>
              </a:defRPr>
            </a:lvl1pPr>
          </a:lstStyle>
          <a:p>
            <a:r>
              <a:rPr lang="en-US" sz="2400" dirty="0"/>
              <a:t>Understanding the Verse</a:t>
            </a:r>
            <a:endParaRPr sz="2400" dirty="0"/>
          </a:p>
        </p:txBody>
      </p:sp>
      <p:sp>
        <p:nvSpPr>
          <p:cNvPr id="128" name="Content Placeholder 8"/>
          <p:cNvSpPr txBox="1"/>
          <p:nvPr/>
        </p:nvSpPr>
        <p:spPr>
          <a:xfrm>
            <a:off x="308113" y="795130"/>
            <a:ext cx="8481714" cy="5181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Autofit/>
          </a:bodyPr>
          <a:lstStyle/>
          <a:p>
            <a:pPr marL="514350" indent="-514350">
              <a:spcBef>
                <a:spcPts val="450"/>
              </a:spcBef>
              <a:buSzPct val="100000"/>
              <a:buFont typeface="+mj-lt"/>
              <a:buAutoNum type="arabicPeriod"/>
              <a:defRPr sz="2800"/>
            </a:pPr>
            <a:endParaRPr lang="en-US" sz="2000" dirty="0">
              <a:latin typeface="Times New Roman" panose="02020603050405020304" pitchFamily="18" charset="0"/>
              <a:cs typeface="Times New Roman" panose="02020603050405020304" pitchFamily="18" charset="0"/>
            </a:endParaRPr>
          </a:p>
          <a:p>
            <a:pPr marL="457200" indent="-457200" defTabSz="443484">
              <a:spcBef>
                <a:spcPts val="400"/>
              </a:spcBef>
              <a:buSzPct val="100000"/>
              <a:buFont typeface="+mj-lt"/>
              <a:buAutoNum type="arabicPeriod"/>
              <a:defRPr sz="2328"/>
            </a:pPr>
            <a:r>
              <a:rPr lang="en-US" sz="2000" b="0" i="0" u="none" strike="noStrike" dirty="0">
                <a:effectLst/>
                <a:latin typeface="Times New Roman" panose="02020603050405020304" pitchFamily="18" charset="0"/>
                <a:cs typeface="Times New Roman" panose="02020603050405020304" pitchFamily="18" charset="0"/>
              </a:rPr>
              <a:t>The Holy Prophet is here enjoined that since God’s promise has been fulfilled and large masses of people have begun to enter the fold of Islam, he should give thanks to his Lord for fulfilling His promise about victory, sing His praises and seek His protection and forgiveness.</a:t>
            </a:r>
          </a:p>
          <a:p>
            <a:pPr marL="457200" indent="-457200" defTabSz="443484">
              <a:spcBef>
                <a:spcPts val="400"/>
              </a:spcBef>
              <a:buSzPct val="100000"/>
              <a:buFont typeface="+mj-lt"/>
              <a:buAutoNum type="arabicPeriod"/>
              <a:defRPr sz="2328"/>
            </a:pPr>
            <a:r>
              <a:rPr lang="en-US" sz="2000" dirty="0">
                <a:latin typeface="Times New Roman" panose="02020603050405020304" pitchFamily="18" charset="0"/>
                <a:cs typeface="Times New Roman" panose="02020603050405020304" pitchFamily="18" charset="0"/>
              </a:rPr>
              <a:t>The Holy Prophet </a:t>
            </a:r>
            <a:r>
              <a:rPr lang="en-US" sz="1600" dirty="0">
                <a:latin typeface="Times New Roman" panose="02020603050405020304" pitchFamily="18" charset="0"/>
                <a:cs typeface="Times New Roman" panose="02020603050405020304" pitchFamily="18" charset="0"/>
              </a:rPr>
              <a:t>(peace and blessings of Allah be upon him) </a:t>
            </a:r>
            <a:r>
              <a:rPr lang="en-US" sz="2000" dirty="0">
                <a:latin typeface="Times New Roman" panose="02020603050405020304" pitchFamily="18" charset="0"/>
                <a:cs typeface="Times New Roman" panose="02020603050405020304" pitchFamily="18" charset="0"/>
              </a:rPr>
              <a:t>is not being asked to beg forgiveness for his sins as</a:t>
            </a:r>
            <a:r>
              <a:rPr lang="en-US" sz="2000" b="0" i="0" u="none" strike="noStrike" dirty="0">
                <a:effectLst/>
                <a:latin typeface="Times New Roman" panose="02020603050405020304" pitchFamily="18" charset="0"/>
                <a:cs typeface="Times New Roman" panose="02020603050405020304" pitchFamily="18" charset="0"/>
              </a:rPr>
              <a:t> according to the Holy Quran, he enjoyed complete immunity from every moral lapse or deviation from the right course. He is being asked to pray for forgiveness for those who committed crimes against the Holy Prophet as well as the weaknesses and faults of the future Muslim generations. </a:t>
            </a:r>
            <a:endParaRPr lang="en-US" sz="2000" dirty="0">
              <a:latin typeface="Times New Roman" panose="02020603050405020304" pitchFamily="18" charset="0"/>
              <a:cs typeface="Times New Roman" panose="02020603050405020304" pitchFamily="18" charset="0"/>
            </a:endParaRPr>
          </a:p>
          <a:p>
            <a:pPr marL="457200" indent="-457200" defTabSz="443484">
              <a:spcBef>
                <a:spcPts val="400"/>
              </a:spcBef>
              <a:buSzPct val="100000"/>
              <a:buFont typeface="+mj-lt"/>
              <a:buAutoNum type="arabicPeriod"/>
              <a:defRPr sz="2328"/>
            </a:pPr>
            <a:r>
              <a:rPr lang="en-US" sz="2000" b="0" i="0" u="none" strike="noStrike" dirty="0">
                <a:effectLst/>
                <a:latin typeface="Times New Roman" panose="02020603050405020304" pitchFamily="18" charset="0"/>
                <a:cs typeface="Times New Roman" panose="02020603050405020304" pitchFamily="18" charset="0"/>
              </a:rPr>
              <a:t>The expression, "He is Oft-Returning with compassion," holds a message of hope for the Holy Prophet </a:t>
            </a:r>
            <a:r>
              <a:rPr lang="en-US" sz="1600" b="0" i="0" u="none" strike="noStrike" dirty="0">
                <a:effectLst/>
                <a:latin typeface="Times New Roman" panose="02020603050405020304" pitchFamily="18" charset="0"/>
                <a:cs typeface="Times New Roman" panose="02020603050405020304" pitchFamily="18" charset="0"/>
              </a:rPr>
              <a:t>(peace and blessings of Allah be upon him)</a:t>
            </a:r>
            <a:r>
              <a:rPr lang="en-US" sz="2000" b="0" i="0" u="none" strike="noStrike" dirty="0">
                <a:effectLst/>
                <a:latin typeface="Times New Roman" panose="02020603050405020304" pitchFamily="18" charset="0"/>
                <a:cs typeface="Times New Roman" panose="02020603050405020304" pitchFamily="18" charset="0"/>
              </a:rPr>
              <a:t>. He is told that whenever there was any danger of his followers deviating from the path of Islam and falling victims to moral decay on a large scale, God will return to them with compassion and will raise from among them a Reformer who will lead them to the right path.</a:t>
            </a:r>
          </a:p>
          <a:p>
            <a:pPr marL="457200" indent="-457200" defTabSz="443484">
              <a:spcBef>
                <a:spcPts val="400"/>
              </a:spcBef>
              <a:buSzPct val="100000"/>
              <a:buFont typeface="+mj-lt"/>
              <a:buAutoNum type="arabicPeriod"/>
              <a:defRPr sz="2328"/>
            </a:pPr>
            <a:endParaRPr lang="en-US" sz="2000" b="0" i="0" u="none" strike="noStrike" dirty="0">
              <a:effectLst/>
              <a:latin typeface="Jost"/>
            </a:endParaRPr>
          </a:p>
          <a:p>
            <a:pPr marL="514350" indent="-514350">
              <a:spcBef>
                <a:spcPts val="450"/>
              </a:spcBef>
              <a:buSzPct val="100000"/>
              <a:buFont typeface="+mj-lt"/>
              <a:buAutoNum type="arabicPeriod"/>
              <a:defRPr sz="2800"/>
            </a:pPr>
            <a:endParaRPr lang="en-US" sz="2400" dirty="0"/>
          </a:p>
        </p:txBody>
      </p:sp>
    </p:spTree>
    <p:extLst>
      <p:ext uri="{BB962C8B-B14F-4D97-AF65-F5344CB8AC3E}">
        <p14:creationId xmlns:p14="http://schemas.microsoft.com/office/powerpoint/2010/main" val="152812532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712E-7A89-954B-9516-AB3C823615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5472" y="1823201"/>
            <a:ext cx="4171952" cy="2707375"/>
          </a:xfrm>
          <a:prstGeom prst="rect">
            <a:avLst/>
          </a:prstGeom>
        </p:spPr>
      </p:pic>
      <p:sp>
        <p:nvSpPr>
          <p:cNvPr id="108" name="Title 2"/>
          <p:cNvSpPr txBox="1">
            <a:spLocks noGrp="1"/>
          </p:cNvSpPr>
          <p:nvPr>
            <p:ph type="title"/>
          </p:nvPr>
        </p:nvSpPr>
        <p:spPr>
          <a:xfrm>
            <a:off x="3483197" y="481868"/>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87363" y="437351"/>
            <a:ext cx="4544512"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r>
              <a:rPr lang="en-US" sz="2400" b="1" dirty="0"/>
              <a:t>Khalifa’s guidance </a:t>
            </a:r>
            <a:r>
              <a:rPr lang="en-US" sz="1600" b="1" dirty="0"/>
              <a:t>(may Allah be his helper)</a:t>
            </a:r>
            <a:endParaRPr sz="1600" b="1" dirty="0"/>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defRPr sz="2000" i="1">
                <a:solidFill>
                  <a:srgbClr val="FF0000"/>
                </a:solidFill>
                <a:latin typeface="+mj-lt"/>
                <a:ea typeface="+mj-ea"/>
                <a:cs typeface="+mj-cs"/>
                <a:sym typeface="Helvetica"/>
              </a:defRPr>
            </a:pPr>
            <a:endParaRPr lang="en-US" sz="1500" dirty="0"/>
          </a:p>
          <a:p>
            <a:pPr>
              <a:defRPr sz="2000"/>
            </a:pPr>
            <a:endParaRPr sz="1500" dirty="0"/>
          </a:p>
        </p:txBody>
      </p:sp>
      <p:sp>
        <p:nvSpPr>
          <p:cNvPr id="2" name="Rectangle 1">
            <a:extLst>
              <a:ext uri="{FF2B5EF4-FFF2-40B4-BE49-F238E27FC236}">
                <a16:creationId xmlns:a16="http://schemas.microsoft.com/office/drawing/2014/main" id="{92BF0955-2314-1E48-9C12-6FEDF10B010B}"/>
              </a:ext>
            </a:extLst>
          </p:cNvPr>
          <p:cNvSpPr/>
          <p:nvPr/>
        </p:nvSpPr>
        <p:spPr>
          <a:xfrm>
            <a:off x="201267" y="2149235"/>
            <a:ext cx="4370733" cy="2046714"/>
          </a:xfrm>
          <a:prstGeom prst="rect">
            <a:avLst/>
          </a:prstGeom>
        </p:spPr>
        <p:txBody>
          <a:bodyPr wrap="square">
            <a:spAutoFit/>
          </a:bodyPr>
          <a:lstStyle/>
          <a:p>
            <a:r>
              <a:rPr lang="en-US" sz="2000" b="1" dirty="0"/>
              <a:t>Suggested Time = 20 mins</a:t>
            </a:r>
          </a:p>
          <a:p>
            <a:r>
              <a:rPr lang="en-US" sz="2000" b="1" i="1" dirty="0"/>
              <a:t>(All Ansar members need to participate in this discussion)</a:t>
            </a:r>
          </a:p>
          <a:p>
            <a:endParaRPr lang="en-US" sz="1500" b="1" dirty="0"/>
          </a:p>
          <a:p>
            <a:r>
              <a:rPr lang="en-US" sz="2000" b="1" dirty="0"/>
              <a:t>It contains the following items:</a:t>
            </a:r>
            <a:endParaRPr lang="en-US" sz="2000" dirty="0"/>
          </a:p>
          <a:p>
            <a:pPr marL="385763" indent="-385763">
              <a:buFont typeface="+mj-lt"/>
              <a:buAutoNum type="arabicPeriod"/>
            </a:pPr>
            <a:r>
              <a:rPr lang="en-US" sz="1600" dirty="0"/>
              <a:t>Scenario, question and discussion(2 slides)</a:t>
            </a:r>
          </a:p>
          <a:p>
            <a:pPr marL="385763" indent="-385763">
              <a:buFont typeface="+mj-lt"/>
              <a:buAutoNum type="arabicPeriod"/>
            </a:pPr>
            <a:r>
              <a:rPr lang="en-US" sz="1600" dirty="0"/>
              <a:t>Guidance from the Khalifa (1 slide)</a:t>
            </a:r>
          </a:p>
        </p:txBody>
      </p:sp>
    </p:spTree>
    <p:extLst>
      <p:ext uri="{BB962C8B-B14F-4D97-AF65-F5344CB8AC3E}">
        <p14:creationId xmlns:p14="http://schemas.microsoft.com/office/powerpoint/2010/main" val="2999745818"/>
      </p:ext>
    </p:extLst>
  </p:cSld>
  <p:clrMapOvr>
    <a:masterClrMapping/>
  </p:clrMapOvr>
  <p:transition spd="med"/>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18192</TotalTime>
  <Words>1810</Words>
  <Application>Microsoft Office PowerPoint</Application>
  <PresentationFormat>On-screen Show (4:3)</PresentationFormat>
  <Paragraphs>118</Paragraphs>
  <Slides>28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28</vt:i4>
      </vt:variant>
    </vt:vector>
  </HeadingPairs>
  <TitlesOfParts>
    <vt:vector size="42" baseType="lpstr">
      <vt:lpstr>Arial</vt:lpstr>
      <vt:lpstr>Calibri</vt:lpstr>
      <vt:lpstr>Calibri Light</vt:lpstr>
      <vt:lpstr>Gill Sans</vt:lpstr>
      <vt:lpstr>Gill Sans Light</vt:lpstr>
      <vt:lpstr>Helvetica</vt:lpstr>
      <vt:lpstr>Jameel Noori Nastaleeq</vt:lpstr>
      <vt:lpstr>Jost</vt:lpstr>
      <vt:lpstr>Times New Roman</vt:lpstr>
      <vt:lpstr>TimesNewRoman</vt:lpstr>
      <vt:lpstr>TimesNewRomanPSMT</vt:lpstr>
      <vt:lpstr>1_Office Theme</vt:lpstr>
      <vt:lpstr>Showroom</vt:lpstr>
      <vt:lpstr>Office Theme</vt:lpstr>
      <vt:lpstr>PowerPoint Presentation</vt:lpstr>
      <vt:lpstr>Agenda</vt:lpstr>
      <vt:lpstr>Recitation of the Holy Quran</vt:lpstr>
      <vt:lpstr>PowerPoint Presentation</vt:lpstr>
      <vt:lpstr>     </vt:lpstr>
      <vt:lpstr>Recitation of the Holy Quran</vt:lpstr>
      <vt:lpstr>PowerPoint Presentation</vt:lpstr>
      <vt:lpstr>PowerPoint Presentation</vt:lpstr>
      <vt:lpstr>     </vt:lpstr>
      <vt:lpstr>PowerPoint Presentation</vt:lpstr>
      <vt:lpstr>PowerPoint Presentation</vt:lpstr>
      <vt:lpstr>Huzur’s words (unofficial translation) Page 1 of 2</vt:lpstr>
      <vt:lpstr>Huzur’s words (unofficial translation) Page 2 of 2</vt:lpstr>
      <vt:lpstr>Al-Wasiyyat (The Will)</vt:lpstr>
      <vt:lpstr>     </vt:lpstr>
      <vt:lpstr>     </vt:lpstr>
      <vt:lpstr>     </vt:lpstr>
      <vt:lpstr>PowerPoint Presentation</vt:lpstr>
      <vt:lpstr>PowerPoint Presentation</vt:lpstr>
      <vt:lpstr>Working out on the road</vt:lpstr>
      <vt:lpstr>quick and simple</vt:lpstr>
      <vt:lpstr>repeat 2-3 Times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Mansoor Qureshi</dc:creator>
  <cp:lastModifiedBy>Adil Mian</cp:lastModifiedBy>
  <cp:revision>77</cp:revision>
  <dcterms:created xsi:type="dcterms:W3CDTF">2021-11-05T22:04:05Z</dcterms:created>
  <dcterms:modified xsi:type="dcterms:W3CDTF">2023-06-28T16:27:09Z</dcterms:modified>
</cp:coreProperties>
</file>