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8" r:id="rId20"/>
    <p:sldId id="279" r:id="rId21"/>
    <p:sldId id="276"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17" d="100"/>
          <a:sy n="117" d="100"/>
        </p:scale>
        <p:origin x="192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xfrm>
            <a:off x="1143000" y="685800"/>
            <a:ext cx="4572000" cy="3429000"/>
          </a:xfrm>
          <a:prstGeom prst="rect">
            <a:avLst/>
          </a:prstGeom>
        </p:spPr>
        <p:txBody>
          <a:bodyPr/>
          <a:lstStyle/>
          <a:p>
            <a:endParaRPr/>
          </a:p>
        </p:txBody>
      </p:sp>
      <p:sp>
        <p:nvSpPr>
          <p:cNvPr id="490" name="Shape 49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9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11"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4645025" y="1535112"/>
            <a:ext cx="4041775" cy="639768"/>
          </a:xfrm>
          <a:prstGeom prst="rect">
            <a:avLst/>
          </a:prstGeom>
        </p:spPr>
        <p:txBody>
          <a:bodyPr anchor="b"/>
          <a:lstStyle/>
          <a:p>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5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64"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92"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4645025" y="1535112"/>
            <a:ext cx="4041775" cy="639768"/>
          </a:xfrm>
          <a:prstGeom prst="rect">
            <a:avLst/>
          </a:prstGeom>
        </p:spPr>
        <p:txBody>
          <a:bodyPr anchor="b"/>
          <a:lstStyle/>
          <a:p>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35"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45"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246"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255"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30"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273"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prstGeom prst="rect">
            <a:avLst/>
          </a:prstGeom>
        </p:spPr>
        <p:txBody>
          <a:body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13"/>
          </p:nvPr>
        </p:nvSpPr>
        <p:spPr>
          <a:xfrm>
            <a:off x="4645025" y="1535112"/>
            <a:ext cx="4041775" cy="639768"/>
          </a:xfrm>
          <a:prstGeom prst="rect">
            <a:avLst/>
          </a:prstGeom>
        </p:spPr>
        <p:txBody>
          <a:bodyPr anchor="b"/>
          <a:lstStyle/>
          <a:p>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26"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dingbat_hd.png" descr="dingbat_hd.png"/>
          <p:cNvPicPr>
            <a:picLocks noChangeAspect="1"/>
          </p:cNvPicPr>
          <p:nvPr/>
        </p:nvPicPr>
        <p:blipFill>
          <a:blip r:embed="rId3"/>
          <a:stretch>
            <a:fillRect/>
          </a:stretch>
        </p:blipFill>
        <p:spPr>
          <a:xfrm>
            <a:off x="1967370" y="3701355"/>
            <a:ext cx="5209260" cy="276826"/>
          </a:xfrm>
          <a:prstGeom prst="rect">
            <a:avLst/>
          </a:prstGeom>
          <a:ln w="12700">
            <a:miter lim="400000"/>
          </a:ln>
        </p:spPr>
      </p:pic>
      <p:sp>
        <p:nvSpPr>
          <p:cNvPr id="336" name="Title Text"/>
          <p:cNvSpPr txBox="1">
            <a:spLocks noGrp="1"/>
          </p:cNvSpPr>
          <p:nvPr>
            <p:ph type="title"/>
          </p:nvPr>
        </p:nvSpPr>
        <p:spPr>
          <a:xfrm>
            <a:off x="1294804" y="1598412"/>
            <a:ext cx="6554393" cy="1982393"/>
          </a:xfrm>
          <a:prstGeom prst="rect">
            <a:avLst/>
          </a:prstGeom>
        </p:spPr>
        <p:txBody>
          <a:bodyPr lIns="35716" tIns="35716" rIns="35716" bIns="35716" anchor="b"/>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37" name="Body Level One…"/>
          <p:cNvSpPr txBox="1">
            <a:spLocks noGrp="1"/>
          </p:cNvSpPr>
          <p:nvPr>
            <p:ph type="body" sz="quarter" idx="1"/>
          </p:nvPr>
        </p:nvSpPr>
        <p:spPr>
          <a:xfrm>
            <a:off x="1294804" y="4152305"/>
            <a:ext cx="6554393" cy="991201"/>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5" name="Shape 21"/>
          <p:cNvSpPr>
            <a:spLocks noGrp="1"/>
          </p:cNvSpPr>
          <p:nvPr>
            <p:ph type="pic" sz="half" idx="13"/>
          </p:nvPr>
        </p:nvSpPr>
        <p:spPr>
          <a:xfrm>
            <a:off x="1660922" y="651868"/>
            <a:ext cx="5827799" cy="4104708"/>
          </a:xfrm>
          <a:prstGeom prst="rect">
            <a:avLst/>
          </a:prstGeom>
        </p:spPr>
        <p:txBody>
          <a:bodyPr lIns="91439" tIns="45719" rIns="91439" bIns="45719">
            <a:noAutofit/>
          </a:bodyPr>
          <a:lstStyle/>
          <a:p>
            <a:endParaRPr/>
          </a:p>
        </p:txBody>
      </p:sp>
      <p:sp>
        <p:nvSpPr>
          <p:cNvPr id="346" name="Title Text"/>
          <p:cNvSpPr txBox="1">
            <a:spLocks noGrp="1"/>
          </p:cNvSpPr>
          <p:nvPr>
            <p:ph type="title"/>
          </p:nvPr>
        </p:nvSpPr>
        <p:spPr>
          <a:xfrm>
            <a:off x="1294804" y="4911328"/>
            <a:ext cx="6554393" cy="866186"/>
          </a:xfrm>
          <a:prstGeom prst="rect">
            <a:avLst/>
          </a:prstGeom>
        </p:spPr>
        <p:txBody>
          <a:bodyPr lIns="35716" tIns="35716" rIns="35716" bIns="35716"/>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47" name="Body Level One…"/>
          <p:cNvSpPr txBox="1">
            <a:spLocks noGrp="1"/>
          </p:cNvSpPr>
          <p:nvPr>
            <p:ph type="body" sz="quarter" idx="1"/>
          </p:nvPr>
        </p:nvSpPr>
        <p:spPr>
          <a:xfrm>
            <a:off x="1294804" y="5768578"/>
            <a:ext cx="6554393" cy="455420"/>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4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5" name="Title Text"/>
          <p:cNvSpPr txBox="1">
            <a:spLocks noGrp="1"/>
          </p:cNvSpPr>
          <p:nvPr>
            <p:ph type="title"/>
          </p:nvPr>
        </p:nvSpPr>
        <p:spPr>
          <a:xfrm>
            <a:off x="892969" y="2652116"/>
            <a:ext cx="7358065" cy="1553771"/>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5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3" name="Shape 39"/>
          <p:cNvSpPr>
            <a:spLocks noGrp="1"/>
          </p:cNvSpPr>
          <p:nvPr>
            <p:ph type="pic" idx="13"/>
          </p:nvPr>
        </p:nvSpPr>
        <p:spPr>
          <a:xfrm>
            <a:off x="4083992" y="1205508"/>
            <a:ext cx="6673779" cy="4700560"/>
          </a:xfrm>
          <a:prstGeom prst="rect">
            <a:avLst/>
          </a:prstGeom>
        </p:spPr>
        <p:txBody>
          <a:bodyPr lIns="91439" tIns="45719" rIns="91439" bIns="45719">
            <a:noAutofit/>
          </a:bodyPr>
          <a:lstStyle/>
          <a:p>
            <a:endParaRPr/>
          </a:p>
        </p:txBody>
      </p:sp>
      <p:sp>
        <p:nvSpPr>
          <p:cNvPr id="364" name="Title Text"/>
          <p:cNvSpPr txBox="1">
            <a:spLocks noGrp="1"/>
          </p:cNvSpPr>
          <p:nvPr>
            <p:ph type="title"/>
          </p:nvPr>
        </p:nvSpPr>
        <p:spPr>
          <a:xfrm>
            <a:off x="544710" y="1910950"/>
            <a:ext cx="4250534" cy="1714503"/>
          </a:xfrm>
          <a:prstGeom prst="rect">
            <a:avLst/>
          </a:prstGeom>
        </p:spPr>
        <p:txBody>
          <a:bodyPr lIns="35716" tIns="35716" rIns="35716" bIns="35716" anchor="b"/>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65" name="Body Level One…"/>
          <p:cNvSpPr txBox="1">
            <a:spLocks noGrp="1"/>
          </p:cNvSpPr>
          <p:nvPr>
            <p:ph type="body" sz="quarter" idx="1"/>
          </p:nvPr>
        </p:nvSpPr>
        <p:spPr>
          <a:xfrm>
            <a:off x="544710" y="3634382"/>
            <a:ext cx="4250534" cy="1937743"/>
          </a:xfrm>
          <a:prstGeom prst="rect">
            <a:avLst/>
          </a:prstGeom>
        </p:spPr>
        <p:txBody>
          <a:bodyPr lIns="35716" tIns="35716" rIns="35716" bIns="35716"/>
          <a:lstStyle>
            <a:lvl1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74"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82" name="Body Level One…"/>
          <p:cNvSpPr txBox="1">
            <a:spLocks noGrp="1"/>
          </p:cNvSpPr>
          <p:nvPr>
            <p:ph type="body" idx="1"/>
          </p:nvPr>
        </p:nvSpPr>
        <p:spPr>
          <a:xfrm>
            <a:off x="892969" y="2098475"/>
            <a:ext cx="7358065"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Shape 66"/>
          <p:cNvSpPr>
            <a:spLocks noGrp="1"/>
          </p:cNvSpPr>
          <p:nvPr>
            <p:ph type="pic" sz="half" idx="13"/>
          </p:nvPr>
        </p:nvSpPr>
        <p:spPr>
          <a:xfrm>
            <a:off x="4607719" y="2321717"/>
            <a:ext cx="5371244" cy="3783146"/>
          </a:xfrm>
          <a:prstGeom prst="rect">
            <a:avLst/>
          </a:prstGeom>
        </p:spPr>
        <p:txBody>
          <a:bodyPr lIns="91439" tIns="45719" rIns="91439" bIns="45719">
            <a:noAutofit/>
          </a:bodyPr>
          <a:lstStyle/>
          <a:p>
            <a:endParaRPr/>
          </a:p>
        </p:txBody>
      </p:sp>
      <p:sp>
        <p:nvSpPr>
          <p:cNvPr id="39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92" name="Body Level One…"/>
          <p:cNvSpPr txBox="1">
            <a:spLocks noGrp="1"/>
          </p:cNvSpPr>
          <p:nvPr>
            <p:ph type="body" sz="half" idx="1"/>
          </p:nvPr>
        </p:nvSpPr>
        <p:spPr>
          <a:xfrm>
            <a:off x="892969" y="2098475"/>
            <a:ext cx="3696893"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0" name="Body Level One…"/>
          <p:cNvSpPr txBox="1">
            <a:spLocks noGrp="1"/>
          </p:cNvSpPr>
          <p:nvPr>
            <p:ph type="body" idx="1"/>
          </p:nvPr>
        </p:nvSpPr>
        <p:spPr>
          <a:xfrm>
            <a:off x="892969" y="580429"/>
            <a:ext cx="7358065" cy="5697143"/>
          </a:xfrm>
          <a:prstGeom prst="rect">
            <a:avLst/>
          </a:prstGeom>
        </p:spPr>
        <p:txBody>
          <a:bodyPr lIns="35716" tIns="35716" rIns="35716" bIns="35716" anchor="ctr"/>
          <a:lstStyle>
            <a:lvl1pPr marL="339314"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678631"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1017948"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357262"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696579"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8" name="Shape 84"/>
          <p:cNvSpPr>
            <a:spLocks noGrp="1"/>
          </p:cNvSpPr>
          <p:nvPr>
            <p:ph type="pic" sz="quarter" idx="13"/>
          </p:nvPr>
        </p:nvSpPr>
        <p:spPr>
          <a:xfrm>
            <a:off x="4545314" y="3455789"/>
            <a:ext cx="4179097" cy="2781533"/>
          </a:xfrm>
          <a:prstGeom prst="rect">
            <a:avLst/>
          </a:prstGeom>
        </p:spPr>
        <p:txBody>
          <a:bodyPr lIns="91439" tIns="45719" rIns="91439" bIns="45719">
            <a:noAutofit/>
          </a:bodyPr>
          <a:lstStyle/>
          <a:p>
            <a:endParaRPr/>
          </a:p>
        </p:txBody>
      </p:sp>
      <p:sp>
        <p:nvSpPr>
          <p:cNvPr id="409" name="Shape 85"/>
          <p:cNvSpPr>
            <a:spLocks noGrp="1"/>
          </p:cNvSpPr>
          <p:nvPr>
            <p:ph type="pic" sz="quarter" idx="14"/>
          </p:nvPr>
        </p:nvSpPr>
        <p:spPr>
          <a:xfrm>
            <a:off x="4501703" y="614050"/>
            <a:ext cx="4143381" cy="2918319"/>
          </a:xfrm>
          <a:prstGeom prst="rect">
            <a:avLst/>
          </a:prstGeom>
        </p:spPr>
        <p:txBody>
          <a:bodyPr lIns="91439" tIns="45719" rIns="91439" bIns="45719">
            <a:noAutofit/>
          </a:bodyPr>
          <a:lstStyle/>
          <a:p>
            <a:endParaRPr/>
          </a:p>
        </p:txBody>
      </p:sp>
      <p:sp>
        <p:nvSpPr>
          <p:cNvPr id="410" name="Shape 86"/>
          <p:cNvSpPr>
            <a:spLocks noGrp="1"/>
          </p:cNvSpPr>
          <p:nvPr>
            <p:ph type="pic" sz="half" idx="15"/>
          </p:nvPr>
        </p:nvSpPr>
        <p:spPr>
          <a:xfrm>
            <a:off x="651330" y="455414"/>
            <a:ext cx="3965322" cy="6082447"/>
          </a:xfrm>
          <a:prstGeom prst="rect">
            <a:avLst/>
          </a:prstGeom>
        </p:spPr>
        <p:txBody>
          <a:bodyPr lIns="91439" tIns="45719" rIns="91439" bIns="45719">
            <a:noAutofit/>
          </a:bodyPr>
          <a:lstStyle/>
          <a:p>
            <a:endParaRPr/>
          </a:p>
        </p:txBody>
      </p:sp>
      <p:sp>
        <p:nvSpPr>
          <p:cNvPr id="41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Body Level One…"/>
          <p:cNvSpPr txBox="1">
            <a:spLocks noGrp="1"/>
          </p:cNvSpPr>
          <p:nvPr>
            <p:ph type="body" sz="quarter" idx="1"/>
          </p:nvPr>
        </p:nvSpPr>
        <p:spPr>
          <a:xfrm>
            <a:off x="892969" y="4473773"/>
            <a:ext cx="7358065" cy="333748"/>
          </a:xfrm>
          <a:prstGeom prst="rect">
            <a:avLst/>
          </a:prstGeom>
        </p:spPr>
        <p:txBody>
          <a:bodyPr lIns="35716" tIns="35716" rIns="35716" bIns="35716"/>
          <a:lstStyle>
            <a:lvl1pPr marL="0" indent="0" algn="ctr" defTabSz="410749">
              <a:spcBef>
                <a:spcPts val="0"/>
              </a:spcBef>
              <a:buSzTx/>
              <a:buFontTx/>
              <a:buNone/>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31595"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70910"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210227"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549543"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19" name="Shape 95"/>
          <p:cNvSpPr txBox="1">
            <a:spLocks noGrp="1"/>
          </p:cNvSpPr>
          <p:nvPr>
            <p:ph type="body" sz="quarter" idx="13"/>
          </p:nvPr>
        </p:nvSpPr>
        <p:spPr>
          <a:xfrm>
            <a:off x="892968" y="2974579"/>
            <a:ext cx="7358065" cy="533802"/>
          </a:xfrm>
          <a:prstGeom prst="rect">
            <a:avLst/>
          </a:prstGeom>
        </p:spPr>
        <p:txBody>
          <a:bodyPr lIns="35716" tIns="35716" rIns="35716" bIns="35716" anchor="ctr"/>
          <a:lstStyle/>
          <a:p>
            <a:endParaRPr/>
          </a:p>
        </p:txBody>
      </p:sp>
      <p:sp>
        <p:nvSpPr>
          <p:cNvPr id="420"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7" name="Shape 103"/>
          <p:cNvSpPr>
            <a:spLocks noGrp="1"/>
          </p:cNvSpPr>
          <p:nvPr>
            <p:ph type="pic" idx="13"/>
          </p:nvPr>
        </p:nvSpPr>
        <p:spPr>
          <a:xfrm>
            <a:off x="-568999" y="-103696"/>
            <a:ext cx="10569713" cy="7444596"/>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5"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442" name="Image"/>
          <p:cNvSpPr>
            <a:spLocks noGrp="1"/>
          </p:cNvSpPr>
          <p:nvPr>
            <p:ph type="pic" idx="13"/>
          </p:nvPr>
        </p:nvSpPr>
        <p:spPr>
          <a:xfrm>
            <a:off x="3145482" y="1428750"/>
            <a:ext cx="7233048" cy="4822034"/>
          </a:xfrm>
          <a:prstGeom prst="rect">
            <a:avLst/>
          </a:prstGeom>
        </p:spPr>
        <p:txBody>
          <a:bodyPr lIns="91439" tIns="45719" rIns="91439" bIns="45719">
            <a:noAutofit/>
          </a:bodyPr>
          <a:lstStyle/>
          <a:p>
            <a:endParaRPr/>
          </a:p>
        </p:txBody>
      </p:sp>
      <p:sp>
        <p:nvSpPr>
          <p:cNvPr id="443" name="Title Text"/>
          <p:cNvSpPr txBox="1">
            <a:spLocks noGrp="1"/>
          </p:cNvSpPr>
          <p:nvPr>
            <p:ph type="title"/>
          </p:nvPr>
        </p:nvSpPr>
        <p:spPr>
          <a:xfrm>
            <a:off x="669725" y="178592"/>
            <a:ext cx="7804550" cy="1518050"/>
          </a:xfrm>
          <a:prstGeom prst="rect">
            <a:avLst/>
          </a:prstGeom>
        </p:spPr>
        <p:txBody>
          <a:bodyPr lIns="35716" tIns="35716" rIns="35716" bIns="35716"/>
          <a:lstStyle>
            <a:lvl1pPr defTabSz="410763">
              <a:defRPr sz="5600">
                <a:solidFill>
                  <a:srgbClr val="FFFFFF"/>
                </a:solidFill>
                <a:latin typeface="Helvetica Light"/>
                <a:ea typeface="Helvetica Light"/>
                <a:cs typeface="Helvetica Light"/>
                <a:sym typeface="Helvetica Light"/>
              </a:defRPr>
            </a:lvl1pPr>
          </a:lstStyle>
          <a:p>
            <a:r>
              <a:t>Title Text</a:t>
            </a:r>
          </a:p>
        </p:txBody>
      </p:sp>
      <p:sp>
        <p:nvSpPr>
          <p:cNvPr id="444" name="Body Level One…"/>
          <p:cNvSpPr txBox="1">
            <a:spLocks noGrp="1"/>
          </p:cNvSpPr>
          <p:nvPr>
            <p:ph type="body" sz="half" idx="1"/>
          </p:nvPr>
        </p:nvSpPr>
        <p:spPr>
          <a:xfrm>
            <a:off x="669725" y="1821656"/>
            <a:ext cx="3750472" cy="4420197"/>
          </a:xfrm>
          <a:prstGeom prst="rect">
            <a:avLst/>
          </a:prstGeom>
        </p:spPr>
        <p:txBody>
          <a:bodyPr lIns="35716" tIns="35716" rIns="35716" bIns="35716" anchor="ctr"/>
          <a:lstStyle>
            <a:lvl1pPr marL="220434" indent="-220434" defTabSz="410763">
              <a:spcBef>
                <a:spcPts val="2200"/>
              </a:spcBef>
              <a:buSzPct val="75000"/>
              <a:buFontTx/>
              <a:defRPr sz="1800">
                <a:solidFill>
                  <a:srgbClr val="FFFFFF"/>
                </a:solidFill>
                <a:latin typeface="Helvetica Light"/>
                <a:ea typeface="Helvetica Light"/>
                <a:cs typeface="Helvetica Light"/>
                <a:sym typeface="Helvetica Light"/>
              </a:defRPr>
            </a:lvl1pPr>
            <a:lvl2pPr marL="563333"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2pPr>
            <a:lvl3pPr marL="1109434" indent="-220434" defTabSz="410763">
              <a:spcBef>
                <a:spcPts val="2200"/>
              </a:spcBef>
              <a:buSzPct val="75000"/>
              <a:buFontTx/>
              <a:defRPr sz="1800">
                <a:solidFill>
                  <a:srgbClr val="FFFFFF"/>
                </a:solidFill>
                <a:latin typeface="Helvetica Light"/>
                <a:ea typeface="Helvetica Light"/>
                <a:cs typeface="Helvetica Light"/>
                <a:sym typeface="Helvetica Light"/>
              </a:defRPr>
            </a:lvl3pPr>
            <a:lvl4pPr marL="15539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4pPr>
            <a:lvl5pPr marL="19984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txBox="1">
            <a:spLocks noGrp="1"/>
          </p:cNvSpPr>
          <p:nvPr>
            <p:ph type="sldNum" sz="quarter" idx="2"/>
          </p:nvPr>
        </p:nvSpPr>
        <p:spPr>
          <a:xfrm>
            <a:off x="4440734" y="6509742"/>
            <a:ext cx="253602" cy="249233"/>
          </a:xfrm>
          <a:prstGeom prst="rect">
            <a:avLst/>
          </a:prstGeom>
        </p:spPr>
        <p:txBody>
          <a:bodyPr lIns="35716" tIns="35716" rIns="35716" bIns="35716" anchor="t"/>
          <a:lstStyle>
            <a:lvl1pPr algn="ctr" defTabSz="410763">
              <a:defRPr>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8"/>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2" name="108197967_2985x4000.jpeg"/>
          <p:cNvSpPr>
            <a:spLocks noGrp="1"/>
          </p:cNvSpPr>
          <p:nvPr>
            <p:ph type="pic" sz="half" idx="13"/>
          </p:nvPr>
        </p:nvSpPr>
        <p:spPr>
          <a:xfrm rot="60000">
            <a:off x="5251634" y="1844318"/>
            <a:ext cx="3170045" cy="4247959"/>
          </a:xfrm>
          <a:prstGeom prst="rect">
            <a:avLst/>
          </a:prstGeom>
        </p:spPr>
        <p:txBody>
          <a:bodyPr lIns="91439" tIns="45719" rIns="91439" bIns="45719">
            <a:noAutofit/>
          </a:bodyPr>
          <a:lstStyle/>
          <a:p>
            <a:endParaRPr/>
          </a:p>
        </p:txBody>
      </p:sp>
      <p:sp>
        <p:nvSpPr>
          <p:cNvPr id="453" name="Title Text"/>
          <p:cNvSpPr txBox="1">
            <a:spLocks noGrp="1"/>
          </p:cNvSpPr>
          <p:nvPr>
            <p:ph type="title"/>
          </p:nvPr>
        </p:nvSpPr>
        <p:spPr>
          <a:xfrm>
            <a:off x="1116208" y="178592"/>
            <a:ext cx="7358068" cy="1651994"/>
          </a:xfrm>
          <a:prstGeom prst="rect">
            <a:avLst/>
          </a:prstGeom>
        </p:spPr>
        <p:txBody>
          <a:bodyPr lIns="35716" tIns="35716" rIns="35716" bIns="35716"/>
          <a:lstStyle>
            <a:lvl1pPr defTabSz="410763">
              <a:defRPr sz="4800" spc="48">
                <a:solidFill>
                  <a:srgbClr val="6E603B"/>
                </a:solidFill>
                <a:latin typeface="American Typewriter"/>
                <a:ea typeface="American Typewriter"/>
                <a:cs typeface="American Typewriter"/>
                <a:sym typeface="American Typewriter"/>
              </a:defRPr>
            </a:lvl1pPr>
          </a:lstStyle>
          <a:p>
            <a:r>
              <a:t>Title Text</a:t>
            </a:r>
          </a:p>
        </p:txBody>
      </p:sp>
      <p:sp>
        <p:nvSpPr>
          <p:cNvPr id="454" name="Body Level One…"/>
          <p:cNvSpPr txBox="1">
            <a:spLocks noGrp="1"/>
          </p:cNvSpPr>
          <p:nvPr>
            <p:ph type="body" sz="half" idx="1"/>
          </p:nvPr>
        </p:nvSpPr>
        <p:spPr>
          <a:xfrm>
            <a:off x="1116208" y="1928809"/>
            <a:ext cx="3545093" cy="4241609"/>
          </a:xfrm>
          <a:prstGeom prst="rect">
            <a:avLst/>
          </a:prstGeom>
        </p:spPr>
        <p:txBody>
          <a:bodyPr lIns="35716" tIns="35716" rIns="35716" bIns="35716" anchor="ctr"/>
          <a:lstStyle>
            <a:lvl1pPr marL="2794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1pPr>
            <a:lvl2pPr marL="6858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2pPr>
            <a:lvl3pPr marL="10922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3pPr>
            <a:lvl4pPr marL="14986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4pPr>
            <a:lvl5pPr marL="19050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455" name="Slide Number"/>
          <p:cNvSpPr txBox="1">
            <a:spLocks noGrp="1"/>
          </p:cNvSpPr>
          <p:nvPr>
            <p:ph type="sldNum" sz="quarter" idx="2"/>
          </p:nvPr>
        </p:nvSpPr>
        <p:spPr>
          <a:xfrm>
            <a:off x="4449269" y="6345637"/>
            <a:ext cx="236533" cy="274633"/>
          </a:xfrm>
          <a:prstGeom prst="rect">
            <a:avLst/>
          </a:prstGeom>
        </p:spPr>
        <p:txBody>
          <a:bodyPr lIns="35716" tIns="35716" rIns="35716" bIns="35716"/>
          <a:lstStyle>
            <a:lvl1pPr algn="ctr" defTabSz="410763">
              <a:defRPr>
                <a:solidFill>
                  <a:srgbClr val="93741C"/>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2" name="108197967_2985x4000.jpeg"/>
          <p:cNvSpPr>
            <a:spLocks noGrp="1"/>
          </p:cNvSpPr>
          <p:nvPr>
            <p:ph type="pic" idx="13"/>
          </p:nvPr>
        </p:nvSpPr>
        <p:spPr>
          <a:xfrm rot="150000">
            <a:off x="1962509" y="361504"/>
            <a:ext cx="5831088" cy="7813852"/>
          </a:xfrm>
          <a:prstGeom prst="rect">
            <a:avLst/>
          </a:prstGeom>
        </p:spPr>
        <p:txBody>
          <a:bodyPr lIns="91439" tIns="45719" rIns="91439" bIns="45719">
            <a:noAutofit/>
          </a:bodyPr>
          <a:lstStyle/>
          <a:p>
            <a:endParaRPr/>
          </a:p>
        </p:txBody>
      </p:sp>
      <p:sp>
        <p:nvSpPr>
          <p:cNvPr id="463" name="Title Text"/>
          <p:cNvSpPr txBox="1">
            <a:spLocks noGrp="1"/>
          </p:cNvSpPr>
          <p:nvPr>
            <p:ph type="title"/>
          </p:nvPr>
        </p:nvSpPr>
        <p:spPr>
          <a:xfrm>
            <a:off x="892967" y="4813101"/>
            <a:ext cx="7358068" cy="875115"/>
          </a:xfrm>
          <a:prstGeom prst="rect">
            <a:avLst/>
          </a:prstGeom>
        </p:spPr>
        <p:txBody>
          <a:bodyPr lIns="35716" tIns="35716" rIns="35716" bIns="35716"/>
          <a:lstStyle>
            <a:lvl1pPr defTabSz="410763">
              <a:lnSpc>
                <a:spcPct val="80000"/>
              </a:lnSpc>
              <a:defRPr sz="4800" spc="48">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stStyle>
          <a:p>
            <a:r>
              <a:t>Title Text</a:t>
            </a:r>
          </a:p>
        </p:txBody>
      </p:sp>
      <p:sp>
        <p:nvSpPr>
          <p:cNvPr id="464" name="Body Level One…"/>
          <p:cNvSpPr txBox="1">
            <a:spLocks noGrp="1"/>
          </p:cNvSpPr>
          <p:nvPr>
            <p:ph type="body" sz="quarter" idx="1"/>
          </p:nvPr>
        </p:nvSpPr>
        <p:spPr>
          <a:xfrm>
            <a:off x="892967" y="5679280"/>
            <a:ext cx="7358068" cy="875115"/>
          </a:xfrm>
          <a:prstGeom prst="rect">
            <a:avLst/>
          </a:prstGeom>
        </p:spPr>
        <p:txBody>
          <a:bodyPr lIns="35716" tIns="35716" rIns="35716" bIns="35716"/>
          <a:lstStyle>
            <a:lvl1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vl2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2pPr>
            <a:lvl3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3pPr>
            <a:lvl4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4pPr>
            <a:lvl5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465" name="Slide Number"/>
          <p:cNvSpPr txBox="1">
            <a:spLocks noGrp="1"/>
          </p:cNvSpPr>
          <p:nvPr>
            <p:ph type="sldNum" sz="quarter" idx="2"/>
          </p:nvPr>
        </p:nvSpPr>
        <p:spPr>
          <a:xfrm>
            <a:off x="4431333" y="6340078"/>
            <a:ext cx="267826" cy="249233"/>
          </a:xfrm>
          <a:prstGeom prst="rect">
            <a:avLst/>
          </a:prstGeom>
        </p:spPr>
        <p:txBody>
          <a:bodyPr lIns="35716" tIns="35716" rIns="35716" bIns="35716" anchor="t"/>
          <a:lstStyle>
            <a:lvl1pPr algn="ctr" defTabSz="410763">
              <a:defRPr spc="14">
                <a:solidFill>
                  <a:srgbClr val="3E382B"/>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83"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2" name="Title 1"/>
          <p:cNvSpPr txBox="1"/>
          <p:nvPr/>
        </p:nvSpPr>
        <p:spPr>
          <a:xfrm>
            <a:off x="731519" y="1361997"/>
            <a:ext cx="7680960"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algn="ctr">
              <a:defRPr sz="4400" b="1"/>
            </a:pPr>
            <a:r>
              <a:t>Majlis Ansarullah</a:t>
            </a:r>
            <a:br/>
            <a:r>
              <a:t>Monthly Meeting</a:t>
            </a:r>
          </a:p>
        </p:txBody>
      </p:sp>
      <p:sp>
        <p:nvSpPr>
          <p:cNvPr id="493" name="Subtitle 2"/>
          <p:cNvSpPr txBox="1"/>
          <p:nvPr/>
        </p:nvSpPr>
        <p:spPr>
          <a:xfrm>
            <a:off x="1188719" y="3602037"/>
            <a:ext cx="6766560" cy="16557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a:spcBef>
                <a:spcPts val="700"/>
              </a:spcBef>
              <a:defRPr sz="3200" b="1"/>
            </a:lvl1pPr>
          </a:lstStyle>
          <a:p>
            <a:r>
              <a:t>October, 2020</a:t>
            </a:r>
          </a:p>
        </p:txBody>
      </p:sp>
      <p:sp>
        <p:nvSpPr>
          <p:cNvPr id="494" name="TextBox 6"/>
          <p:cNvSpPr txBox="1"/>
          <p:nvPr/>
        </p:nvSpPr>
        <p:spPr>
          <a:xfrm>
            <a:off x="3693933" y="5533642"/>
            <a:ext cx="5430592" cy="43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This slide deck contains images licensed for the purpose of this presentation only. No one is permitted to use the images for any other use, without prior permission.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5" name="TextBox 6"/>
          <p:cNvSpPr txBox="1"/>
          <p:nvPr/>
        </p:nvSpPr>
        <p:spPr>
          <a:xfrm>
            <a:off x="4450576" y="461750"/>
            <a:ext cx="3432727"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Discussion Scenario </a:t>
            </a:r>
          </a:p>
        </p:txBody>
      </p:sp>
      <p:sp>
        <p:nvSpPr>
          <p:cNvPr id="526" name="Content Placeholder 1"/>
          <p:cNvSpPr txBox="1">
            <a:spLocks noGrp="1"/>
          </p:cNvSpPr>
          <p:nvPr>
            <p:ph type="body" sz="half" idx="1"/>
          </p:nvPr>
        </p:nvSpPr>
        <p:spPr>
          <a:xfrm>
            <a:off x="251702" y="1540887"/>
            <a:ext cx="3970822" cy="4278483"/>
          </a:xfrm>
          <a:prstGeom prst="rect">
            <a:avLst/>
          </a:prstGeom>
        </p:spPr>
        <p:txBody>
          <a:bodyPr/>
          <a:lstStyle>
            <a:lvl1pPr marL="0" indent="0" defTabSz="323878">
              <a:spcBef>
                <a:spcPts val="400"/>
              </a:spcBef>
              <a:buSzTx/>
              <a:buNone/>
              <a:defRPr sz="1840">
                <a:solidFill>
                  <a:srgbClr val="212529"/>
                </a:solidFill>
                <a:uFill>
                  <a:solidFill>
                    <a:srgbClr val="212529"/>
                  </a:solidFill>
                </a:uFill>
                <a:latin typeface="Segoe UI"/>
                <a:ea typeface="Segoe UI"/>
                <a:cs typeface="Segoe UI"/>
                <a:sym typeface="Segoe UI"/>
              </a:defRPr>
            </a:lvl1pPr>
          </a:lstStyle>
          <a:p>
            <a:r>
              <a:rPr dirty="0"/>
              <a:t>During the open session in one monthly meeting, a younger Nasir raised the argument that Jama’at members are too antagonistic while performing Tabligh. We need to be mindful of feeling of others and not bring up topics which may hurt other’s feelings. For example, there is no need to bring up death of Jesus while talking to Christians. Another older Nasir felt strongly, that we should not hesitate in mentioning the truth, no matter what. The </a:t>
            </a:r>
            <a:r>
              <a:rPr dirty="0" err="1"/>
              <a:t>Za’im</a:t>
            </a:r>
            <a:r>
              <a:rPr dirty="0"/>
              <a:t> tried to reconcile the argument. </a:t>
            </a:r>
          </a:p>
        </p:txBody>
      </p:sp>
      <p:pic>
        <p:nvPicPr>
          <p:cNvPr id="527" name="jban35h.jpg" descr="jban35h.jpg"/>
          <p:cNvPicPr>
            <a:picLocks noChangeAspect="1"/>
          </p:cNvPicPr>
          <p:nvPr/>
        </p:nvPicPr>
        <p:blipFill>
          <a:blip r:embed="rId3"/>
          <a:stretch>
            <a:fillRect/>
          </a:stretch>
        </p:blipFill>
        <p:spPr>
          <a:xfrm>
            <a:off x="4222524" y="1185985"/>
            <a:ext cx="4871904" cy="498828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9" name="TextBox 6"/>
          <p:cNvSpPr txBox="1"/>
          <p:nvPr/>
        </p:nvSpPr>
        <p:spPr>
          <a:xfrm>
            <a:off x="5198176" y="442070"/>
            <a:ext cx="1830741"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Discussion</a:t>
            </a:r>
          </a:p>
        </p:txBody>
      </p:sp>
      <p:sp>
        <p:nvSpPr>
          <p:cNvPr id="530" name="Content Placeholder 1"/>
          <p:cNvSpPr txBox="1">
            <a:spLocks noGrp="1"/>
          </p:cNvSpPr>
          <p:nvPr>
            <p:ph type="body" idx="1"/>
          </p:nvPr>
        </p:nvSpPr>
        <p:spPr>
          <a:xfrm>
            <a:off x="457200" y="1698171"/>
            <a:ext cx="8229600" cy="4275592"/>
          </a:xfrm>
          <a:prstGeom prst="rect">
            <a:avLst/>
          </a:prstGeom>
        </p:spPr>
        <p:txBody>
          <a:bodyPr>
            <a:normAutofit/>
          </a:bodyPr>
          <a:lstStyle/>
          <a:p>
            <a:pPr marL="318897" indent="-318897" defTabSz="425194">
              <a:lnSpc>
                <a:spcPct val="90000"/>
              </a:lnSpc>
              <a:spcBef>
                <a:spcPts val="600"/>
              </a:spcBef>
              <a:defRPr sz="2900"/>
            </a:pPr>
            <a:r>
              <a:rPr sz="2400" dirty="0" err="1"/>
              <a:t>Za’im</a:t>
            </a:r>
            <a:r>
              <a:rPr sz="2400" dirty="0"/>
              <a:t> should agree with the younger Nasir and advise the members to stay away from “sensitive” topics?</a:t>
            </a:r>
          </a:p>
          <a:p>
            <a:pPr marL="318897" indent="-318897" defTabSz="425194">
              <a:lnSpc>
                <a:spcPct val="90000"/>
              </a:lnSpc>
              <a:spcBef>
                <a:spcPts val="600"/>
              </a:spcBef>
              <a:defRPr sz="2900"/>
            </a:pPr>
            <a:r>
              <a:rPr sz="2400" dirty="0" err="1"/>
              <a:t>Za’im</a:t>
            </a:r>
            <a:r>
              <a:rPr sz="2400" dirty="0"/>
              <a:t> should agree with the relatively older Nasir and advise the members to not hesitate in telling the truth “no matter what”?</a:t>
            </a:r>
          </a:p>
          <a:p>
            <a:pPr marL="318897" indent="-318897" defTabSz="425194">
              <a:lnSpc>
                <a:spcPct val="90000"/>
              </a:lnSpc>
              <a:spcBef>
                <a:spcPts val="600"/>
              </a:spcBef>
              <a:defRPr sz="2900"/>
            </a:pPr>
            <a:r>
              <a:rPr sz="2400" dirty="0" err="1"/>
              <a:t>Za’im</a:t>
            </a:r>
            <a:r>
              <a:rPr sz="2400" dirty="0"/>
              <a:t> should stop the discussion immediately to avoid confrontation?</a:t>
            </a:r>
          </a:p>
          <a:p>
            <a:pPr marL="318897" indent="-318897" defTabSz="425194">
              <a:lnSpc>
                <a:spcPct val="90000"/>
              </a:lnSpc>
              <a:spcBef>
                <a:spcPts val="600"/>
              </a:spcBef>
              <a:defRPr sz="2900"/>
            </a:pPr>
            <a:r>
              <a:rPr sz="2400" dirty="0"/>
              <a:t>Any other suggestion?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2" name="“The Holy Prophet(peace be on him) is addressing us; he is addressing those who call themselves Muslim; he is addressing those people to whom God Almighty has commanded that fasting has been made compulsory for them so that in these days of Ramadan they can exclusively remain preoccupied in the worship of God, and in striving to achieve moral and spiritual heights. However, if one fails to do this, then merely the arrival of Ramadan, Satan being shackled down, the doors of heaven being thrown open and the doors of hell being locked closed shall not benefit one at all.”"/>
          <p:cNvSpPr txBox="1">
            <a:spLocks noGrp="1"/>
          </p:cNvSpPr>
          <p:nvPr>
            <p:ph type="body" idx="1"/>
          </p:nvPr>
        </p:nvSpPr>
        <p:spPr>
          <a:xfrm>
            <a:off x="457200" y="1600200"/>
            <a:ext cx="8229600" cy="4525963"/>
          </a:xfrm>
          <a:prstGeom prst="rect">
            <a:avLst/>
          </a:prstGeom>
        </p:spPr>
        <p:txBody>
          <a:bodyPr/>
          <a:lstStyle/>
          <a:p>
            <a:pPr marL="0" indent="0">
              <a:spcBef>
                <a:spcPts val="500"/>
              </a:spcBef>
              <a:buSzTx/>
              <a:buNone/>
              <a:defRPr sz="2300">
                <a:uFill>
                  <a:solidFill>
                    <a:srgbClr val="000000"/>
                  </a:solidFill>
                </a:uFill>
                <a:latin typeface="Times New Roman"/>
                <a:ea typeface="Times New Roman"/>
                <a:cs typeface="Times New Roman"/>
                <a:sym typeface="Times New Roman"/>
              </a:defRPr>
            </a:pPr>
            <a:r>
              <a:rPr dirty="0"/>
              <a:t>“</a:t>
            </a:r>
            <a:r>
              <a:rPr sz="2100" dirty="0">
                <a:solidFill>
                  <a:srgbClr val="212529"/>
                </a:solidFill>
                <a:uFill>
                  <a:solidFill>
                    <a:srgbClr val="212529"/>
                  </a:solidFill>
                </a:uFill>
                <a:latin typeface="Segoe UI"/>
                <a:ea typeface="Segoe UI"/>
                <a:cs typeface="Segoe UI"/>
                <a:sym typeface="Segoe UI"/>
              </a:rPr>
              <a:t>It should be remembered that the concept of death of Jesus is not merely an ideological concept. It is most important as regards upholding the Oneness/Unity of God. By establishing death of Jesus the Promised Messiah removed any hindrance to the concept of perfect Oneness of God. Once someone mentioned to the Promised Messiah </a:t>
            </a:r>
            <a:r>
              <a:rPr sz="1800" dirty="0">
                <a:solidFill>
                  <a:srgbClr val="212529"/>
                </a:solidFill>
                <a:uFill>
                  <a:solidFill>
                    <a:srgbClr val="212529"/>
                  </a:solidFill>
                </a:uFill>
                <a:latin typeface="Segoe UI"/>
                <a:ea typeface="Segoe UI"/>
                <a:cs typeface="Segoe UI"/>
                <a:sym typeface="Segoe UI"/>
              </a:rPr>
              <a:t>(</a:t>
            </a:r>
            <a:r>
              <a:rPr sz="2100" dirty="0">
                <a:solidFill>
                  <a:srgbClr val="212529"/>
                </a:solidFill>
                <a:uFill>
                  <a:solidFill>
                    <a:srgbClr val="212529"/>
                  </a:solidFill>
                </a:uFill>
                <a:latin typeface="Segoe UI"/>
                <a:sym typeface="Segoe UI"/>
              </a:rPr>
              <a:t>on whom be peace</a:t>
            </a:r>
            <a:r>
              <a:rPr sz="1800" dirty="0">
                <a:solidFill>
                  <a:srgbClr val="212529"/>
                </a:solidFill>
                <a:uFill>
                  <a:solidFill>
                    <a:srgbClr val="212529"/>
                  </a:solidFill>
                </a:uFill>
                <a:latin typeface="Segoe UI"/>
                <a:ea typeface="Segoe UI"/>
                <a:cs typeface="Segoe UI"/>
                <a:sym typeface="Segoe UI"/>
              </a:rPr>
              <a:t>)</a:t>
            </a:r>
            <a:r>
              <a:rPr sz="2100" dirty="0">
                <a:solidFill>
                  <a:srgbClr val="212529"/>
                </a:solidFill>
                <a:uFill>
                  <a:solidFill>
                    <a:srgbClr val="212529"/>
                  </a:solidFill>
                </a:uFill>
                <a:latin typeface="Segoe UI"/>
                <a:ea typeface="Segoe UI"/>
                <a:cs typeface="Segoe UI"/>
                <a:sym typeface="Segoe UI"/>
              </a:rPr>
              <a:t> to ease off the concept of death of Jesus. The Promised Messiah </a:t>
            </a:r>
            <a:r>
              <a:rPr sz="1800" dirty="0">
                <a:solidFill>
                  <a:srgbClr val="212529"/>
                </a:solidFill>
                <a:uFill>
                  <a:solidFill>
                    <a:srgbClr val="212529"/>
                  </a:solidFill>
                </a:uFill>
                <a:latin typeface="Segoe UI"/>
                <a:ea typeface="Segoe UI"/>
                <a:cs typeface="Segoe UI"/>
                <a:sym typeface="Segoe UI"/>
              </a:rPr>
              <a:t>(</a:t>
            </a:r>
            <a:r>
              <a:rPr sz="2100" dirty="0">
                <a:solidFill>
                  <a:srgbClr val="212529"/>
                </a:solidFill>
                <a:uFill>
                  <a:solidFill>
                    <a:srgbClr val="212529"/>
                  </a:solidFill>
                </a:uFill>
                <a:latin typeface="Segoe UI"/>
                <a:cs typeface="Times New Roman"/>
                <a:sym typeface="Segoe UI"/>
              </a:rPr>
              <a:t>on whom be peace)</a:t>
            </a:r>
            <a:r>
              <a:rPr sz="2100" dirty="0">
                <a:solidFill>
                  <a:srgbClr val="212529"/>
                </a:solidFill>
                <a:uFill>
                  <a:solidFill>
                    <a:srgbClr val="212529"/>
                  </a:solidFill>
                </a:uFill>
                <a:latin typeface="Segoe UI"/>
                <a:ea typeface="Segoe UI"/>
                <a:cs typeface="Segoe UI"/>
                <a:sym typeface="Segoe UI"/>
              </a:rPr>
              <a:t> reacted rather majestically and said this concept had caused great harm to Islam and it needed to be quelled”.</a:t>
            </a:r>
          </a:p>
        </p:txBody>
      </p:sp>
      <p:sp>
        <p:nvSpPr>
          <p:cNvPr id="533" name="TextBox 6"/>
          <p:cNvSpPr txBox="1"/>
          <p:nvPr/>
        </p:nvSpPr>
        <p:spPr>
          <a:xfrm>
            <a:off x="3663379" y="442070"/>
            <a:ext cx="5026180"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Guidance from Friday Sermon</a:t>
            </a:r>
          </a:p>
        </p:txBody>
      </p:sp>
      <p:sp>
        <p:nvSpPr>
          <p:cNvPr id="534" name="TextBox 2"/>
          <p:cNvSpPr txBox="1"/>
          <p:nvPr/>
        </p:nvSpPr>
        <p:spPr>
          <a:xfrm>
            <a:off x="457199" y="4642249"/>
            <a:ext cx="8403771"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000" b="1"/>
            </a:pPr>
            <a:r>
              <a:rPr dirty="0"/>
              <a:t>Bottom line is </a:t>
            </a:r>
            <a:r>
              <a:rPr sz="1800" b="0" dirty="0"/>
              <a:t>that we not compromise on important principles but use the guidance provided by the Holy Quran and use wisdom in our approach in Tabligh. We should not shy away from talking about death of Jesus but with wisdom</a:t>
            </a:r>
            <a:r>
              <a:rPr sz="1800" b="0" dirty="0">
                <a:latin typeface="+mn-lt"/>
                <a:ea typeface="+mn-ea"/>
                <a:cs typeface="+mn-cs"/>
                <a:sym typeface="Calibri"/>
              </a:rPr>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6" name="TextBox 6"/>
          <p:cNvSpPr txBox="1"/>
          <p:nvPr/>
        </p:nvSpPr>
        <p:spPr>
          <a:xfrm>
            <a:off x="4411219" y="468309"/>
            <a:ext cx="4072291" cy="574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b="1">
                <a:solidFill>
                  <a:srgbClr val="FFFFFF"/>
                </a:solidFill>
              </a:defRPr>
            </a:lvl1pPr>
          </a:lstStyle>
          <a:p>
            <a:r>
              <a:t>Take Home Message</a:t>
            </a:r>
          </a:p>
        </p:txBody>
      </p:sp>
      <p:sp>
        <p:nvSpPr>
          <p:cNvPr id="537" name="Title 3"/>
          <p:cNvSpPr txBox="1">
            <a:spLocks noGrp="1"/>
          </p:cNvSpPr>
          <p:nvPr>
            <p:ph type="title"/>
          </p:nvPr>
        </p:nvSpPr>
        <p:spPr>
          <a:xfrm>
            <a:off x="348343" y="1513117"/>
            <a:ext cx="8458200" cy="4568512"/>
          </a:xfrm>
          <a:prstGeom prst="rect">
            <a:avLst/>
          </a:prstGeom>
        </p:spPr>
        <p:txBody>
          <a:bodyPr lIns="45718" tIns="45718" rIns="45718" bIns="45718" anchor="t"/>
          <a:lstStyle/>
          <a:p>
            <a:pPr algn="l" defTabSz="452627">
              <a:defRPr sz="2100"/>
            </a:pPr>
            <a:r>
              <a:rPr dirty="0"/>
              <a:t>1.	We need to inculcate this in our hearts even today that our practices should be such that people are instantly able to recognize us as Ahmad</a:t>
            </a:r>
            <a:r>
              <a:rPr lang="en-US" dirty="0"/>
              <a:t>i</a:t>
            </a:r>
            <a:r>
              <a:rPr dirty="0"/>
              <a:t>s and find us better than others. If anyone seeks to invite the world towards All</a:t>
            </a:r>
            <a:r>
              <a:rPr lang="en-US" dirty="0"/>
              <a:t>a</a:t>
            </a:r>
            <a:r>
              <a:rPr dirty="0"/>
              <a:t>h, should have the demeanor of a true believer.</a:t>
            </a:r>
            <a:br>
              <a:rPr dirty="0"/>
            </a:br>
            <a:r>
              <a:rPr dirty="0"/>
              <a:t>	</a:t>
            </a:r>
            <a:br>
              <a:rPr dirty="0"/>
            </a:br>
            <a:r>
              <a:rPr dirty="0"/>
              <a:t>2.	When an Ahmadi faced a lot of opposition in their area, the Promised </a:t>
            </a:r>
            <a:r>
              <a:rPr sz="2100" dirty="0"/>
              <a:t>Messiah (on whom be peace) </a:t>
            </a:r>
            <a:r>
              <a:rPr dirty="0"/>
              <a:t>always said that this was a sign of progress for the area. Through opposition people who do not know about us find out who we are and when they read our books the truth captures their heart. </a:t>
            </a:r>
            <a:br>
              <a:rPr dirty="0"/>
            </a:br>
            <a:br>
              <a:rPr dirty="0"/>
            </a:br>
            <a:r>
              <a:rPr dirty="0"/>
              <a:t>3.	Man can imbue Divine attributes on a human level. Indeed the most excellent example of this was the person of Holy </a:t>
            </a:r>
            <a:r>
              <a:rPr sz="2100" dirty="0"/>
              <a:t>Prophet (peace and blessings of Allah be on him).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9" name="TextBox 6"/>
          <p:cNvSpPr txBox="1"/>
          <p:nvPr/>
        </p:nvSpPr>
        <p:spPr>
          <a:xfrm>
            <a:off x="3451585" y="484722"/>
            <a:ext cx="5483870" cy="487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100">
                <a:solidFill>
                  <a:srgbClr val="FFFFFF"/>
                </a:solidFill>
                <a:latin typeface="+mn-lt"/>
                <a:ea typeface="+mn-ea"/>
                <a:cs typeface="+mn-cs"/>
                <a:sym typeface="Calibri"/>
              </a:defRPr>
            </a:lvl1pPr>
          </a:lstStyle>
          <a:p>
            <a:r>
              <a:t>What to discuss with your family?</a:t>
            </a:r>
          </a:p>
        </p:txBody>
      </p:sp>
      <p:sp>
        <p:nvSpPr>
          <p:cNvPr id="540" name="TextBox 6"/>
          <p:cNvSpPr txBox="1"/>
          <p:nvPr/>
        </p:nvSpPr>
        <p:spPr>
          <a:xfrm>
            <a:off x="753745" y="4843241"/>
            <a:ext cx="7636510" cy="1005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solidFill>
                  <a:srgbClr val="FF0000"/>
                </a:solidFill>
              </a:defRPr>
            </a:pPr>
            <a:r>
              <a:rPr dirty="0"/>
              <a:t>Tips to engage youth in conversation: </a:t>
            </a:r>
            <a:r>
              <a:rPr dirty="0">
                <a:solidFill>
                  <a:srgbClr val="000000"/>
                </a:solidFill>
              </a:rPr>
              <a:t>(1) Give them more talking time, and (2) use examples from Huzur’s </a:t>
            </a:r>
            <a:r>
              <a:rPr sz="2000" b="1" dirty="0">
                <a:solidFill>
                  <a:schemeClr val="tx1"/>
                </a:solidFill>
              </a:rPr>
              <a:t>(may Allah be his helper) sermon to make a point.</a:t>
            </a:r>
          </a:p>
        </p:txBody>
      </p:sp>
      <p:sp>
        <p:nvSpPr>
          <p:cNvPr id="541" name="TextBox 3"/>
          <p:cNvSpPr txBox="1"/>
          <p:nvPr/>
        </p:nvSpPr>
        <p:spPr>
          <a:xfrm>
            <a:off x="508477" y="1764264"/>
            <a:ext cx="8127046" cy="2602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a:latin typeface="+mn-lt"/>
                <a:ea typeface="+mn-ea"/>
                <a:cs typeface="+mn-cs"/>
                <a:sym typeface="Calibri"/>
              </a:defRPr>
            </a:pPr>
            <a:r>
              <a:t>Pick one of the following topics from this Friday sermon to discuss with children/family during casual discussion:</a:t>
            </a:r>
          </a:p>
          <a:p>
            <a:pPr marL="800100" lvl="1" indent="-342900">
              <a:buSzPct val="100000"/>
              <a:buFont typeface="Arial"/>
              <a:buChar char="•"/>
              <a:defRPr sz="2400">
                <a:latin typeface="+mn-lt"/>
                <a:ea typeface="+mn-ea"/>
                <a:cs typeface="+mn-cs"/>
                <a:sym typeface="Calibri"/>
              </a:defRPr>
            </a:pPr>
            <a:r>
              <a:rPr dirty="0"/>
              <a:t>Have a discussion with your family about common Tabligh topics. Make sure to study appropriate references to have sound knowledge. </a:t>
            </a:r>
          </a:p>
          <a:p>
            <a:pPr marL="800100" lvl="1" indent="-342900">
              <a:buSzPct val="100000"/>
              <a:buFont typeface="Arial"/>
              <a:buChar char="•"/>
              <a:defRPr sz="2400">
                <a:latin typeface="+mn-lt"/>
                <a:ea typeface="+mn-ea"/>
                <a:cs typeface="+mn-cs"/>
                <a:sym typeface="Calibri"/>
              </a:defRPr>
            </a:pPr>
            <a:r>
              <a:rPr dirty="0"/>
              <a:t>As as family, find out ways to spread the message of Islam/Ahmadiyyat.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3" name="TextBox 6"/>
          <p:cNvSpPr txBox="1"/>
          <p:nvPr/>
        </p:nvSpPr>
        <p:spPr>
          <a:xfrm>
            <a:off x="4789370" y="481567"/>
            <a:ext cx="2911918"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t>Did you know?</a:t>
            </a:r>
          </a:p>
        </p:txBody>
      </p:sp>
      <p:sp>
        <p:nvSpPr>
          <p:cNvPr id="544" name="When did the Promised Messiah (peace be on him) write the book Asmani Faisalah (The Heavenly Decree)?…"/>
          <p:cNvSpPr txBox="1">
            <a:spLocks noGrp="1"/>
          </p:cNvSpPr>
          <p:nvPr>
            <p:ph type="body" idx="1"/>
          </p:nvPr>
        </p:nvSpPr>
        <p:spPr>
          <a:xfrm>
            <a:off x="457200" y="1600200"/>
            <a:ext cx="8229600" cy="4525963"/>
          </a:xfrm>
          <a:prstGeom prst="rect">
            <a:avLst/>
          </a:prstGeom>
        </p:spPr>
        <p:txBody>
          <a:bodyPr lIns="45718" tIns="45718" rIns="45718" bIns="45718"/>
          <a:lstStyle/>
          <a:p>
            <a:pPr marL="514350" indent="-514350">
              <a:buFontTx/>
              <a:buAutoNum type="arabicPeriod"/>
            </a:pPr>
            <a:r>
              <a:rPr dirty="0"/>
              <a:t>When did the Promised Messiah (peace be on him) write the book </a:t>
            </a:r>
            <a:r>
              <a:rPr dirty="0" err="1"/>
              <a:t>Asmani</a:t>
            </a:r>
            <a:r>
              <a:rPr dirty="0"/>
              <a:t> </a:t>
            </a:r>
            <a:r>
              <a:rPr dirty="0" err="1"/>
              <a:t>Faisalah</a:t>
            </a:r>
            <a:r>
              <a:rPr dirty="0"/>
              <a:t> (The Heavenly Decree)?</a:t>
            </a:r>
          </a:p>
          <a:p>
            <a:pPr marL="514350" indent="-514350">
              <a:buFontTx/>
              <a:buAutoNum type="arabicPeriod"/>
            </a:pPr>
            <a:r>
              <a:rPr dirty="0"/>
              <a:t>What is the background of this book?</a:t>
            </a:r>
          </a:p>
          <a:p>
            <a:pPr marL="514350" indent="-514350">
              <a:buFontTx/>
              <a:buAutoNum type="arabicPeriod"/>
            </a:pPr>
            <a:r>
              <a:rPr dirty="0"/>
              <a:t>What is the main subject matter of </a:t>
            </a:r>
            <a:r>
              <a:rPr dirty="0" err="1"/>
              <a:t>Asmani</a:t>
            </a:r>
            <a:r>
              <a:rPr dirty="0"/>
              <a:t> </a:t>
            </a:r>
            <a:r>
              <a:rPr dirty="0" err="1"/>
              <a:t>Faisalah</a:t>
            </a:r>
            <a:r>
              <a:rPr dirty="0"/>
              <a: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6" name="TextBox 6"/>
          <p:cNvSpPr txBox="1"/>
          <p:nvPr/>
        </p:nvSpPr>
        <p:spPr>
          <a:xfrm>
            <a:off x="5347808" y="468449"/>
            <a:ext cx="1959951"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t>Answers</a:t>
            </a:r>
          </a:p>
        </p:txBody>
      </p:sp>
      <p:sp>
        <p:nvSpPr>
          <p:cNvPr id="547" name="Content Placeholder 5"/>
          <p:cNvSpPr txBox="1">
            <a:spLocks noGrp="1"/>
          </p:cNvSpPr>
          <p:nvPr>
            <p:ph type="body" idx="1"/>
          </p:nvPr>
        </p:nvSpPr>
        <p:spPr>
          <a:xfrm>
            <a:off x="457200" y="1358900"/>
            <a:ext cx="8229600" cy="4525963"/>
          </a:xfrm>
          <a:prstGeom prst="rect">
            <a:avLst/>
          </a:prstGeom>
        </p:spPr>
        <p:txBody>
          <a:bodyPr lIns="45718" tIns="45718" rIns="45718" bIns="45718"/>
          <a:lstStyle/>
          <a:p>
            <a:pPr marL="349758" indent="-349758" defTabSz="310895">
              <a:spcBef>
                <a:spcPts val="500"/>
              </a:spcBef>
              <a:buFontTx/>
              <a:buAutoNum type="arabicPeriod"/>
              <a:defRPr sz="2100"/>
            </a:pPr>
            <a:r>
              <a:t>The Heavenly Decree was written in 1891</a:t>
            </a:r>
          </a:p>
          <a:p>
            <a:pPr marL="349758" indent="-349758" defTabSz="310895">
              <a:spcBef>
                <a:spcPts val="500"/>
              </a:spcBef>
              <a:buFontTx/>
              <a:buAutoNum type="arabicPeriod"/>
              <a:defRPr sz="2100"/>
            </a:pPr>
            <a:r>
              <a:t>He wrote this book after returning from Delhi and it was read by Maulvi Abdul Karim sahib in front of members who were invited by the Promised Messiah (peace be on him) to discuss the best method of putting into practice the proposals made in the book</a:t>
            </a:r>
          </a:p>
          <a:p>
            <a:pPr marL="349758" indent="-349758" defTabSz="310895">
              <a:spcBef>
                <a:spcPts val="500"/>
              </a:spcBef>
              <a:buFontTx/>
              <a:buAutoNum type="arabicPeriod"/>
              <a:defRPr sz="2100"/>
            </a:pPr>
            <a:r>
              <a:t>He described the ways in which a chosen one of God can be recognized by the people</a:t>
            </a:r>
          </a:p>
          <a:p>
            <a:pPr marL="349758" indent="-349758" defTabSz="310895">
              <a:spcBef>
                <a:spcPts val="500"/>
              </a:spcBef>
              <a:buFontTx/>
              <a:buAutoNum type="arabicPeriod"/>
              <a:defRPr sz="2100"/>
            </a:pPr>
            <a:r>
              <a:t>To test acceptance of prayers, the Promised Messiah (peace be on him) suggested the setting of a body which should publicly invite the most afflicted ones of any faith to send in their names and full particulars, and then the parties after dividing the afflicted people by lot, should pray for the betterment of the batch. Unfortunately, none of the opponents accepted the challenge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9" name="TextBox 6"/>
          <p:cNvSpPr txBox="1"/>
          <p:nvPr/>
        </p:nvSpPr>
        <p:spPr>
          <a:xfrm>
            <a:off x="5216618" y="373814"/>
            <a:ext cx="1959950"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200">
                <a:solidFill>
                  <a:srgbClr val="FFFFFF"/>
                </a:solidFill>
                <a:latin typeface="+mn-lt"/>
                <a:ea typeface="+mn-ea"/>
                <a:cs typeface="+mn-cs"/>
                <a:sym typeface="Calibri"/>
              </a:defRPr>
            </a:lvl1pPr>
          </a:lstStyle>
          <a:p>
            <a:r>
              <a:rPr dirty="0"/>
              <a:t>Salat page</a:t>
            </a:r>
          </a:p>
        </p:txBody>
      </p:sp>
      <p:sp>
        <p:nvSpPr>
          <p:cNvPr id="550" name="Title 3"/>
          <p:cNvSpPr txBox="1"/>
          <p:nvPr/>
        </p:nvSpPr>
        <p:spPr>
          <a:xfrm>
            <a:off x="489856" y="1360721"/>
            <a:ext cx="7990115" cy="4626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p>
            <a:pPr algn="just">
              <a:lnSpc>
                <a:spcPct val="90000"/>
              </a:lnSpc>
              <a:defRPr sz="2400">
                <a:latin typeface="+mn-lt"/>
                <a:ea typeface="+mn-ea"/>
                <a:cs typeface="+mn-cs"/>
                <a:sym typeface="Calibri"/>
              </a:defRPr>
            </a:pPr>
            <a:r>
              <a:rPr dirty="0"/>
              <a:t>“Ahmadis should not fall prey to any kind of feeling of low-esteem. The Holy Quran reminds us to safeguard our prayers, make it regular and watch over it, especially those prayers that fall during times of other business. Huz</a:t>
            </a:r>
            <a:r>
              <a:rPr lang="en-US" dirty="0"/>
              <a:t>u</a:t>
            </a:r>
            <a:r>
              <a:rPr dirty="0"/>
              <a:t>r </a:t>
            </a:r>
            <a:r>
              <a:rPr sz="2400" dirty="0">
                <a:latin typeface="+mn-lt"/>
                <a:ea typeface="+mn-ea"/>
                <a:cs typeface="+mn-cs"/>
              </a:rPr>
              <a:t>(may Allah be his helper) </a:t>
            </a:r>
            <a:r>
              <a:rPr dirty="0"/>
              <a:t>also reminded us that Salat should be offered with complete attention towards God and worldly thoughts should not occupy our minds, which can be achieved by focusing on God and making the intention of following God’s every commandment. When this state is achieved, God Almighty says that these prayers will protect you and prevent you from committing any wrong doings and will fill our homes with blessings and favors of God Almighty.”. </a:t>
            </a:r>
            <a:endParaRPr sz="2700" dirty="0"/>
          </a:p>
          <a:p>
            <a:pPr algn="just">
              <a:lnSpc>
                <a:spcPct val="90000"/>
              </a:lnSpc>
              <a:defRPr sz="2700">
                <a:latin typeface="+mn-lt"/>
                <a:ea typeface="+mn-ea"/>
                <a:cs typeface="+mn-cs"/>
                <a:sym typeface="Calibri"/>
              </a:defRPr>
            </a:pPr>
            <a:endParaRPr sz="2700" dirty="0"/>
          </a:p>
          <a:p>
            <a:pPr algn="just">
              <a:lnSpc>
                <a:spcPct val="90000"/>
              </a:lnSpc>
              <a:defRPr sz="1700">
                <a:latin typeface="+mn-lt"/>
                <a:ea typeface="+mn-ea"/>
                <a:cs typeface="+mn-cs"/>
                <a:sym typeface="Calibri"/>
              </a:defRPr>
            </a:pPr>
            <a:r>
              <a:rPr dirty="0"/>
              <a:t>(Friday Sermon June 22, 2012 delivered by </a:t>
            </a:r>
            <a:r>
              <a:rPr dirty="0" err="1"/>
              <a:t>Hazrat</a:t>
            </a:r>
            <a:r>
              <a:rPr dirty="0"/>
              <a:t> Mirza </a:t>
            </a:r>
            <a:r>
              <a:rPr dirty="0" err="1"/>
              <a:t>Masroor</a:t>
            </a:r>
            <a:r>
              <a:rPr dirty="0"/>
              <a:t> Ahmad</a:t>
            </a:r>
            <a:r>
              <a:rPr lang="en-US" dirty="0"/>
              <a:t> </a:t>
            </a:r>
            <a:r>
              <a:rPr dirty="0"/>
              <a:t>(may Allah be his helper))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1" name="TextBox 6"/>
          <p:cNvSpPr txBox="1"/>
          <p:nvPr/>
        </p:nvSpPr>
        <p:spPr>
          <a:xfrm>
            <a:off x="4638831" y="429089"/>
            <a:ext cx="3995440"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600">
                <a:solidFill>
                  <a:srgbClr val="FFFFFF"/>
                </a:solidFill>
                <a:latin typeface="+mn-lt"/>
                <a:ea typeface="+mn-ea"/>
                <a:cs typeface="+mn-cs"/>
                <a:sym typeface="Calibri"/>
              </a:defRPr>
            </a:lvl1pPr>
          </a:lstStyle>
          <a:p>
            <a:r>
              <a:rPr lang="en-US" dirty="0"/>
              <a:t>Health Topic</a:t>
            </a:r>
            <a:endParaRPr dirty="0"/>
          </a:p>
        </p:txBody>
      </p:sp>
      <p:sp>
        <p:nvSpPr>
          <p:cNvPr id="522" name="Title 1"/>
          <p:cNvSpPr txBox="1"/>
          <p:nvPr/>
        </p:nvSpPr>
        <p:spPr>
          <a:xfrm>
            <a:off x="779968" y="2679115"/>
            <a:ext cx="7795260"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3600" b="1"/>
            </a:lvl1pPr>
          </a:lstStyle>
          <a:p>
            <a:r>
              <a:rPr lang="en-US" dirty="0"/>
              <a:t>Health Risk of Pet Ownership</a:t>
            </a:r>
            <a:endParaRPr dirty="0"/>
          </a:p>
        </p:txBody>
      </p:sp>
    </p:spTree>
    <p:extLst>
      <p:ext uri="{BB962C8B-B14F-4D97-AF65-F5344CB8AC3E}">
        <p14:creationId xmlns:p14="http://schemas.microsoft.com/office/powerpoint/2010/main" val="41178464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6" name="TextBox 6"/>
          <p:cNvSpPr txBox="1"/>
          <p:nvPr/>
        </p:nvSpPr>
        <p:spPr>
          <a:xfrm>
            <a:off x="5358694" y="388366"/>
            <a:ext cx="3077735"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914400">
              <a:defRPr sz="3200">
                <a:solidFill>
                  <a:srgbClr val="FFFFFF"/>
                </a:solidFill>
                <a:latin typeface="+mn-lt"/>
                <a:ea typeface="+mn-ea"/>
                <a:cs typeface="+mn-cs"/>
                <a:sym typeface="Calibri"/>
              </a:defRPr>
            </a:lvl1pPr>
          </a:lstStyle>
          <a:p>
            <a:r>
              <a:rPr lang="en-US" dirty="0"/>
              <a:t>Are you Aware?</a:t>
            </a:r>
            <a:endParaRPr dirty="0"/>
          </a:p>
        </p:txBody>
      </p:sp>
      <p:sp>
        <p:nvSpPr>
          <p:cNvPr id="547" name="Content Placeholder 5"/>
          <p:cNvSpPr txBox="1">
            <a:spLocks noGrp="1"/>
          </p:cNvSpPr>
          <p:nvPr>
            <p:ph type="body" idx="1"/>
          </p:nvPr>
        </p:nvSpPr>
        <p:spPr>
          <a:xfrm>
            <a:off x="457200" y="1631043"/>
            <a:ext cx="8229600" cy="4525963"/>
          </a:xfrm>
          <a:prstGeom prst="rect">
            <a:avLst/>
          </a:prstGeom>
        </p:spPr>
        <p:txBody>
          <a:bodyPr lIns="45718" tIns="45718" rIns="45718" bIns="45718">
            <a:normAutofit/>
          </a:bodyPr>
          <a:lstStyle/>
          <a:p>
            <a:pPr defTabSz="310895">
              <a:spcBef>
                <a:spcPts val="500"/>
              </a:spcBef>
              <a:defRPr sz="2100"/>
            </a:pPr>
            <a:r>
              <a:rPr lang="en-US" dirty="0"/>
              <a:t>Pet ownership particularly of dogs and cats and sometimes other exotic pets can pose health risks to the entire family</a:t>
            </a:r>
          </a:p>
          <a:p>
            <a:pPr defTabSz="310895">
              <a:spcBef>
                <a:spcPts val="500"/>
              </a:spcBef>
              <a:defRPr sz="2100"/>
            </a:pPr>
            <a:r>
              <a:rPr lang="en-US" dirty="0"/>
              <a:t>Besides the challenges of basic hygiene in our homes there are specific health risks posed to humans</a:t>
            </a:r>
          </a:p>
          <a:p>
            <a:pPr defTabSz="310895">
              <a:spcBef>
                <a:spcPts val="500"/>
              </a:spcBef>
              <a:defRPr sz="2100"/>
            </a:pPr>
            <a:r>
              <a:rPr lang="en-US" dirty="0"/>
              <a:t>Campylobacter (bacteria) is one of the most common causes of diarrhea in US. Most cases are caused by eating contaminated foods. It can also be transmitted by infected dog and cat feces</a:t>
            </a:r>
          </a:p>
          <a:p>
            <a:pPr defTabSz="310895">
              <a:spcBef>
                <a:spcPts val="500"/>
              </a:spcBef>
              <a:defRPr sz="2100"/>
            </a:pPr>
            <a:r>
              <a:rPr lang="en-US" dirty="0"/>
              <a:t>According to </a:t>
            </a:r>
            <a:r>
              <a:rPr lang="en-US" dirty="0" err="1"/>
              <a:t>PetMD</a:t>
            </a:r>
            <a:r>
              <a:rPr lang="en-US" dirty="0"/>
              <a:t>, around 49% of dogs and 45% of stray cats carry and shed it in their feces. It is most common in puppies and kittens younger than 6 months</a:t>
            </a:r>
          </a:p>
        </p:txBody>
      </p:sp>
    </p:spTree>
    <p:extLst>
      <p:ext uri="{BB962C8B-B14F-4D97-AF65-F5344CB8AC3E}">
        <p14:creationId xmlns:p14="http://schemas.microsoft.com/office/powerpoint/2010/main" val="31920092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6" name="Title 1"/>
          <p:cNvSpPr txBox="1">
            <a:spLocks noGrp="1"/>
          </p:cNvSpPr>
          <p:nvPr>
            <p:ph type="title"/>
          </p:nvPr>
        </p:nvSpPr>
        <p:spPr>
          <a:xfrm>
            <a:off x="4983693" y="473555"/>
            <a:ext cx="2629948" cy="500411"/>
          </a:xfrm>
          <a:prstGeom prst="rect">
            <a:avLst/>
          </a:prstGeom>
        </p:spPr>
        <p:txBody>
          <a:bodyPr>
            <a:normAutofit fontScale="90000"/>
          </a:bodyPr>
          <a:lstStyle>
            <a:lvl1pPr defTabSz="397763">
              <a:defRPr sz="2700" b="1">
                <a:solidFill>
                  <a:srgbClr val="FFFFFF"/>
                </a:solidFill>
                <a:latin typeface="+mj-lt"/>
                <a:ea typeface="+mj-ea"/>
                <a:cs typeface="+mj-cs"/>
                <a:sym typeface="Helvetica"/>
              </a:defRPr>
            </a:lvl1pPr>
          </a:lstStyle>
          <a:p>
            <a:r>
              <a:t>AGENDA</a:t>
            </a:r>
          </a:p>
        </p:txBody>
      </p:sp>
      <p:sp>
        <p:nvSpPr>
          <p:cNvPr id="497" name="Content Placeholder 2"/>
          <p:cNvSpPr txBox="1"/>
          <p:nvPr/>
        </p:nvSpPr>
        <p:spPr>
          <a:xfrm>
            <a:off x="441721" y="1445936"/>
            <a:ext cx="8388637" cy="435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Recitation of the Holy Quran (16:126)		</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Pledge</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Sermon of the month: </a:t>
            </a:r>
            <a:r>
              <a:rPr dirty="0" err="1"/>
              <a:t>Khalifatul</a:t>
            </a:r>
            <a:r>
              <a:rPr dirty="0"/>
              <a:t> Masih II - Pearls of Wisdom (related to Tabligh) </a:t>
            </a:r>
            <a:r>
              <a:rPr lang="en-US" dirty="0"/>
              <a:t>(</a:t>
            </a:r>
            <a:r>
              <a:rPr dirty="0"/>
              <a:t>3/13/</a:t>
            </a:r>
            <a:r>
              <a:rPr lang="en-US" dirty="0"/>
              <a:t>20</a:t>
            </a:r>
            <a:r>
              <a:rPr dirty="0"/>
              <a:t>15</a:t>
            </a:r>
            <a:r>
              <a:rPr lang="en-US" dirty="0"/>
              <a:t>)</a:t>
            </a:r>
            <a:endParaRPr dirty="0"/>
          </a:p>
          <a:p>
            <a:pPr marL="752490" lvl="1" indent="-322493" defTabSz="429995">
              <a:lnSpc>
                <a:spcPct val="80000"/>
              </a:lnSpc>
              <a:spcBef>
                <a:spcPts val="400"/>
              </a:spcBef>
              <a:buSzPct val="100000"/>
              <a:buFont typeface="Arial"/>
              <a:buChar char="-"/>
              <a:defRPr sz="1900">
                <a:latin typeface="+mn-lt"/>
                <a:ea typeface="+mn-ea"/>
                <a:cs typeface="+mn-cs"/>
                <a:sym typeface="Calibri"/>
              </a:defRPr>
            </a:pPr>
            <a:r>
              <a:rPr dirty="0"/>
              <a:t>Verse from the Holy Quran</a:t>
            </a:r>
            <a:endParaRPr sz="1700" dirty="0"/>
          </a:p>
          <a:p>
            <a:pPr marL="752490" lvl="1" indent="-322493" defTabSz="429995">
              <a:lnSpc>
                <a:spcPct val="80000"/>
              </a:lnSpc>
              <a:spcBef>
                <a:spcPts val="400"/>
              </a:spcBef>
              <a:buSzPct val="100000"/>
              <a:buFont typeface="Arial"/>
              <a:buChar char="-"/>
              <a:defRPr sz="1900">
                <a:latin typeface="+mn-lt"/>
                <a:ea typeface="+mn-ea"/>
                <a:cs typeface="+mn-cs"/>
                <a:sym typeface="Calibri"/>
              </a:defRPr>
            </a:pPr>
            <a:r>
              <a:rPr dirty="0"/>
              <a:t>Advice from the sermon</a:t>
            </a:r>
            <a:endParaRPr sz="1700" dirty="0"/>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Discussion scenario</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Did you know?</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Salat page</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Health Tip</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Free time slot for local topics</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a:t>Reminders/announcements			</a:t>
            </a:r>
          </a:p>
          <a:p>
            <a:pPr marL="322494" indent="-322494" defTabSz="429995">
              <a:lnSpc>
                <a:spcPct val="80000"/>
              </a:lnSpc>
              <a:spcBef>
                <a:spcPts val="400"/>
              </a:spcBef>
              <a:buSzPct val="100000"/>
              <a:buFont typeface="Arial"/>
              <a:buChar char="•"/>
              <a:defRPr sz="1900">
                <a:latin typeface="+mn-lt"/>
                <a:ea typeface="+mn-ea"/>
                <a:cs typeface="+mn-cs"/>
                <a:sym typeface="Calibri"/>
              </a:defRPr>
            </a:pPr>
            <a:r>
              <a:rPr dirty="0" err="1"/>
              <a:t>Dua</a:t>
            </a:r>
            <a:endParaRPr dirty="0"/>
          </a:p>
          <a:p>
            <a:pPr defTabSz="429995">
              <a:lnSpc>
                <a:spcPct val="80000"/>
              </a:lnSpc>
              <a:spcBef>
                <a:spcPts val="400"/>
              </a:spcBef>
              <a:defRPr sz="1900">
                <a:latin typeface="+mn-lt"/>
                <a:ea typeface="+mn-ea"/>
                <a:cs typeface="+mn-cs"/>
                <a:sym typeface="Calibri"/>
              </a:defRPr>
            </a:pPr>
            <a:r>
              <a:rPr dirty="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6" name="TextBox 6"/>
          <p:cNvSpPr txBox="1"/>
          <p:nvPr/>
        </p:nvSpPr>
        <p:spPr>
          <a:xfrm>
            <a:off x="5347808" y="388366"/>
            <a:ext cx="3230135"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914400">
              <a:defRPr sz="3200">
                <a:solidFill>
                  <a:srgbClr val="FFFFFF"/>
                </a:solidFill>
                <a:latin typeface="+mn-lt"/>
                <a:ea typeface="+mn-ea"/>
                <a:cs typeface="+mn-cs"/>
                <a:sym typeface="Calibri"/>
              </a:defRPr>
            </a:lvl1pPr>
          </a:lstStyle>
          <a:p>
            <a:r>
              <a:rPr lang="en-US" dirty="0"/>
              <a:t>Pet Ownership</a:t>
            </a:r>
            <a:endParaRPr dirty="0"/>
          </a:p>
        </p:txBody>
      </p:sp>
      <p:sp>
        <p:nvSpPr>
          <p:cNvPr id="547" name="Content Placeholder 5"/>
          <p:cNvSpPr txBox="1">
            <a:spLocks noGrp="1"/>
          </p:cNvSpPr>
          <p:nvPr>
            <p:ph type="body" idx="1"/>
          </p:nvPr>
        </p:nvSpPr>
        <p:spPr>
          <a:xfrm>
            <a:off x="457200" y="1763486"/>
            <a:ext cx="8229600" cy="4121377"/>
          </a:xfrm>
          <a:prstGeom prst="rect">
            <a:avLst/>
          </a:prstGeom>
        </p:spPr>
        <p:txBody>
          <a:bodyPr lIns="45718" tIns="45718" rIns="45718" bIns="45718"/>
          <a:lstStyle/>
          <a:p>
            <a:pPr defTabSz="310895">
              <a:spcBef>
                <a:spcPts val="500"/>
              </a:spcBef>
              <a:defRPr sz="2100"/>
            </a:pPr>
            <a:r>
              <a:rPr lang="en-US" dirty="0"/>
              <a:t>Several types of worm infestation can result from coming in touch with infected cats’ and dogs’ feces</a:t>
            </a:r>
          </a:p>
          <a:p>
            <a:pPr defTabSz="310895">
              <a:spcBef>
                <a:spcPts val="500"/>
              </a:spcBef>
              <a:defRPr sz="2100"/>
            </a:pPr>
            <a:r>
              <a:rPr lang="en-US" dirty="0"/>
              <a:t>Rabies is most dangerous disease that one contract from cats and dogs</a:t>
            </a:r>
          </a:p>
          <a:p>
            <a:pPr defTabSz="310895">
              <a:spcBef>
                <a:spcPts val="500"/>
              </a:spcBef>
              <a:defRPr sz="2100"/>
            </a:pPr>
            <a:r>
              <a:rPr lang="en-US" dirty="0"/>
              <a:t>Toxoplasmosis is contracted through cat feces and those at high risk are the pregnant, elderly and the ones with weakened immune system</a:t>
            </a:r>
          </a:p>
          <a:p>
            <a:pPr defTabSz="310895">
              <a:spcBef>
                <a:spcPts val="500"/>
              </a:spcBef>
              <a:defRPr sz="2100"/>
            </a:pPr>
            <a:r>
              <a:rPr lang="en-US" dirty="0"/>
              <a:t>Prevention of such diseases exposure includes pet vaccination, strict hygiene and preferably pets not live inside the house</a:t>
            </a:r>
          </a:p>
          <a:p>
            <a:pPr marL="0" indent="0" defTabSz="310895">
              <a:spcBef>
                <a:spcPts val="500"/>
              </a:spcBef>
              <a:buNone/>
              <a:defRPr sz="2100"/>
            </a:pPr>
            <a:endParaRPr lang="en-US" dirty="0"/>
          </a:p>
        </p:txBody>
      </p:sp>
    </p:spTree>
    <p:extLst>
      <p:ext uri="{BB962C8B-B14F-4D97-AF65-F5344CB8AC3E}">
        <p14:creationId xmlns:p14="http://schemas.microsoft.com/office/powerpoint/2010/main" val="206953353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0" name="TextBox 6"/>
          <p:cNvSpPr txBox="1"/>
          <p:nvPr/>
        </p:nvSpPr>
        <p:spPr>
          <a:xfrm>
            <a:off x="3463833" y="370055"/>
            <a:ext cx="5475121" cy="637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600" b="1">
                <a:solidFill>
                  <a:srgbClr val="FFFFFF"/>
                </a:solidFill>
              </a:defRPr>
            </a:lvl1pPr>
          </a:lstStyle>
          <a:p>
            <a:r>
              <a:t>  </a:t>
            </a:r>
          </a:p>
        </p:txBody>
      </p:sp>
      <p:sp>
        <p:nvSpPr>
          <p:cNvPr id="561" name="Content Placeholder 2"/>
          <p:cNvSpPr txBox="1"/>
          <p:nvPr/>
        </p:nvSpPr>
        <p:spPr>
          <a:xfrm>
            <a:off x="674369" y="1357310"/>
            <a:ext cx="7795260" cy="435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defTabSz="434340">
              <a:lnSpc>
                <a:spcPct val="90000"/>
              </a:lnSpc>
              <a:spcBef>
                <a:spcPts val="700"/>
              </a:spcBef>
              <a:defRPr sz="3400" b="1"/>
            </a:pPr>
            <a:r>
              <a:t>Reminders/Announcements</a:t>
            </a:r>
          </a:p>
          <a:p>
            <a:pPr algn="ctr" defTabSz="434340">
              <a:lnSpc>
                <a:spcPct val="90000"/>
              </a:lnSpc>
              <a:spcBef>
                <a:spcPts val="700"/>
              </a:spcBef>
              <a:defRPr sz="3400" b="1"/>
            </a:pPr>
            <a:r>
              <a:t>Dua</a:t>
            </a:r>
            <a:endParaRPr sz="3000"/>
          </a:p>
          <a:p>
            <a:pPr algn="ctr" defTabSz="434340">
              <a:lnSpc>
                <a:spcPct val="90000"/>
              </a:lnSpc>
              <a:spcBef>
                <a:spcPts val="600"/>
              </a:spcBef>
              <a:defRPr sz="3400" b="1"/>
            </a:pPr>
            <a:endParaRPr sz="3000"/>
          </a:p>
          <a:p>
            <a:pPr algn="ctr" defTabSz="434340">
              <a:lnSpc>
                <a:spcPct val="90000"/>
              </a:lnSpc>
              <a:spcBef>
                <a:spcPts val="700"/>
              </a:spcBef>
              <a:defRPr sz="3400" b="1"/>
            </a:pPr>
            <a:r>
              <a:t>Jazakumullah for Participating!</a:t>
            </a:r>
            <a:endParaRPr sz="3000"/>
          </a:p>
          <a:p>
            <a:pPr algn="ctr" defTabSz="434340">
              <a:lnSpc>
                <a:spcPct val="90000"/>
              </a:lnSpc>
              <a:spcBef>
                <a:spcPts val="600"/>
              </a:spcBef>
              <a:defRPr sz="3400" b="1"/>
            </a:pPr>
            <a:endParaRPr sz="3000"/>
          </a:p>
          <a:p>
            <a:pPr algn="ctr" defTabSz="434340">
              <a:lnSpc>
                <a:spcPct val="90000"/>
              </a:lnSpc>
              <a:spcBef>
                <a:spcPts val="700"/>
              </a:spcBef>
              <a:defRPr sz="3400" b="1">
                <a:solidFill>
                  <a:srgbClr val="FF0000"/>
                </a:solidFill>
              </a:defRPr>
            </a:pPr>
            <a:r>
              <a:t>If you enjoyed it, please convey to those brothers who are not here today!</a:t>
            </a:r>
          </a:p>
        </p:txBody>
      </p:sp>
      <p:sp>
        <p:nvSpPr>
          <p:cNvPr id="562" name="TextBox 2"/>
          <p:cNvSpPr txBox="1"/>
          <p:nvPr/>
        </p:nvSpPr>
        <p:spPr>
          <a:xfrm>
            <a:off x="4991239" y="410455"/>
            <a:ext cx="2420299"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a:solidFill>
                  <a:srgbClr val="FFFFFF"/>
                </a:solidFill>
                <a:latin typeface="+mn-lt"/>
                <a:ea typeface="+mn-ea"/>
                <a:cs typeface="+mn-cs"/>
                <a:sym typeface="Calibri"/>
              </a:defRPr>
            </a:lvl1pPr>
          </a:lstStyle>
          <a:p>
            <a:r>
              <a:rPr dirty="0"/>
              <a:t>That’s all folks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9" name="TextBox 6"/>
          <p:cNvSpPr txBox="1"/>
          <p:nvPr/>
        </p:nvSpPr>
        <p:spPr>
          <a:xfrm>
            <a:off x="4016587" y="494047"/>
            <a:ext cx="4208816" cy="444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a:solidFill>
                  <a:srgbClr val="FFFFFF"/>
                </a:solidFill>
                <a:latin typeface="+mn-lt"/>
                <a:ea typeface="+mn-ea"/>
                <a:cs typeface="+mn-cs"/>
                <a:sym typeface="Calibri"/>
              </a:defRPr>
            </a:lvl1pPr>
          </a:lstStyle>
          <a:p>
            <a:r>
              <a:t>Recitation of the Holy Quran</a:t>
            </a:r>
          </a:p>
        </p:txBody>
      </p:sp>
      <p:sp>
        <p:nvSpPr>
          <p:cNvPr id="501" name="Call unto the way of thy Lord with wisdom and goodly exhortation, and argue with them in a way that is best. Surely, thy Lord knows best who has strayed from His way; and He knows those who are rightly guided (16:126)."/>
          <p:cNvSpPr txBox="1"/>
          <p:nvPr/>
        </p:nvSpPr>
        <p:spPr>
          <a:xfrm>
            <a:off x="91257" y="3772299"/>
            <a:ext cx="9067584" cy="1463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200">
                <a:solidFill>
                  <a:srgbClr val="010101"/>
                </a:solidFill>
                <a:latin typeface="Verdana"/>
                <a:ea typeface="Verdana"/>
                <a:cs typeface="Verdana"/>
                <a:sym typeface="Verdana"/>
              </a:defRPr>
            </a:pPr>
            <a:r>
              <a:rPr dirty="0"/>
              <a:t>Call unto the way of thy Lord with wisdom and goodly exhortation, and argue with them in a way that is best. Surely, thy Lord knows best who has strayed from His way; and He knows those who are rightly guided (16:126)</a:t>
            </a:r>
            <a:r>
              <a:rPr sz="1600" dirty="0"/>
              <a:t>.</a:t>
            </a:r>
          </a:p>
        </p:txBody>
      </p:sp>
      <p:pic>
        <p:nvPicPr>
          <p:cNvPr id="5" name="Picture 4" descr="A close up of a logo&#10;&#10;Description automatically generated">
            <a:extLst>
              <a:ext uri="{FF2B5EF4-FFF2-40B4-BE49-F238E27FC236}">
                <a16:creationId xmlns:a16="http://schemas.microsoft.com/office/drawing/2014/main" id="{677A2858-F1B0-6043-B4C4-9A9F32EB7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1" y="1709852"/>
            <a:ext cx="9144000" cy="155002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3" name="Title 2"/>
          <p:cNvSpPr txBox="1">
            <a:spLocks noGrp="1"/>
          </p:cNvSpPr>
          <p:nvPr>
            <p:ph type="title"/>
          </p:nvPr>
        </p:nvSpPr>
        <p:spPr>
          <a:xfrm>
            <a:off x="3483428" y="446316"/>
            <a:ext cx="5562606" cy="511628"/>
          </a:xfrm>
          <a:prstGeom prst="rect">
            <a:avLst/>
          </a:prstGeom>
        </p:spPr>
        <p:txBody>
          <a:bodyPr/>
          <a:lstStyle/>
          <a:p>
            <a:pPr defTabSz="54863">
              <a:defRPr sz="400" b="1">
                <a:solidFill>
                  <a:srgbClr val="FFFFFF"/>
                </a:solidFill>
                <a:latin typeface="+mj-lt"/>
                <a:ea typeface="+mj-ea"/>
                <a:cs typeface="+mj-cs"/>
                <a:sym typeface="Helvetica"/>
              </a:defRPr>
            </a:pPr>
            <a:br/>
            <a:br/>
            <a:br/>
            <a:br/>
            <a:br/>
            <a:endParaRPr/>
          </a:p>
        </p:txBody>
      </p:sp>
      <p:sp>
        <p:nvSpPr>
          <p:cNvPr id="504" name="TextBox 3"/>
          <p:cNvSpPr txBox="1"/>
          <p:nvPr/>
        </p:nvSpPr>
        <p:spPr>
          <a:xfrm>
            <a:off x="5140202" y="453608"/>
            <a:ext cx="2249048"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a:solidFill>
                  <a:srgbClr val="FFFFFF"/>
                </a:solidFill>
                <a:latin typeface="+mn-lt"/>
                <a:ea typeface="+mn-ea"/>
                <a:cs typeface="+mn-cs"/>
                <a:sym typeface="Calibri"/>
              </a:defRPr>
            </a:lvl1pPr>
          </a:lstStyle>
          <a:p>
            <a:r>
              <a:t>Ansar Pledge</a:t>
            </a:r>
          </a:p>
        </p:txBody>
      </p:sp>
      <p:sp>
        <p:nvSpPr>
          <p:cNvPr id="505" name="Rectangle 6"/>
          <p:cNvSpPr txBox="1"/>
          <p:nvPr/>
        </p:nvSpPr>
        <p:spPr>
          <a:xfrm>
            <a:off x="363207" y="1262446"/>
            <a:ext cx="4859055" cy="1437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i="1">
                <a:solidFill>
                  <a:srgbClr val="FF0000"/>
                </a:solidFill>
              </a:defRPr>
            </a:pPr>
            <a:r>
              <a:t>Say this part three times:</a:t>
            </a:r>
          </a:p>
          <a:p>
            <a:pPr>
              <a:defRPr sz="800" i="1"/>
            </a:pPr>
            <a:endParaRPr/>
          </a:p>
          <a:p>
            <a:pPr>
              <a:defRPr sz="2000" i="1"/>
            </a:pPr>
            <a:r>
              <a:t>Ash-hadu • alla ilaha • illallahu • wahdahu • la sharika lahu • wa ash-hadu • anna Muhammadan • ‘abduhu • wa rasuluh</a:t>
            </a:r>
          </a:p>
        </p:txBody>
      </p:sp>
      <p:pic>
        <p:nvPicPr>
          <p:cNvPr id="506" name="Picture 7" descr="Picture 7"/>
          <p:cNvPicPr>
            <a:picLocks noChangeAspect="1"/>
          </p:cNvPicPr>
          <p:nvPr/>
        </p:nvPicPr>
        <p:blipFill>
          <a:blip r:embed="rId3"/>
          <a:stretch>
            <a:fillRect/>
          </a:stretch>
        </p:blipFill>
        <p:spPr>
          <a:xfrm>
            <a:off x="5491398" y="1152309"/>
            <a:ext cx="3127867" cy="1657914"/>
          </a:xfrm>
          <a:prstGeom prst="rect">
            <a:avLst/>
          </a:prstGeom>
          <a:ln w="12700">
            <a:miter lim="400000"/>
          </a:ln>
        </p:spPr>
      </p:pic>
      <p:sp>
        <p:nvSpPr>
          <p:cNvPr id="507" name="Rectangle 8"/>
          <p:cNvSpPr txBox="1"/>
          <p:nvPr/>
        </p:nvSpPr>
        <p:spPr>
          <a:xfrm>
            <a:off x="202257" y="2697595"/>
            <a:ext cx="8739486" cy="3516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i="1">
                <a:solidFill>
                  <a:srgbClr val="FF0000"/>
                </a:solidFill>
              </a:defRPr>
            </a:pPr>
            <a:r>
              <a:t>Say this part once:</a:t>
            </a:r>
          </a:p>
          <a:p>
            <a:pPr>
              <a:defRPr sz="2000">
                <a:latin typeface="+mn-lt"/>
                <a:ea typeface="+mn-ea"/>
                <a:cs typeface="+mn-cs"/>
                <a:sym typeface="Calibri"/>
              </a:defRPr>
            </a:pPr>
            <a:r>
              <a:t>I bear witness • that there is none worthy of worship • except Allah. • He is One • (and) has no partner, • and I bear witness • that Muhammad (peace be upon him) • is His servant • and messenger.</a:t>
            </a:r>
          </a:p>
          <a:p>
            <a:pPr>
              <a:defRPr sz="800" i="1"/>
            </a:pPr>
            <a:endParaRPr/>
          </a:p>
          <a:p>
            <a:pPr>
              <a:defRPr sz="2000" i="1">
                <a:solidFill>
                  <a:srgbClr val="FF0000"/>
                </a:solidFill>
              </a:defRPr>
            </a:pPr>
            <a:r>
              <a:t>Say this part once:</a:t>
            </a:r>
          </a:p>
          <a:p>
            <a:pPr>
              <a:defRPr sz="2000">
                <a:latin typeface="+mn-lt"/>
                <a:ea typeface="+mn-ea"/>
                <a:cs typeface="+mn-cs"/>
                <a:sym typeface="Calibri"/>
              </a:defRPr>
            </a:pPr>
            <a:r>
              <a:t>I solemnly pledge • that I shall endeavor • throughout my life </a:t>
            </a:r>
            <a:r>
              <a:rPr i="1">
                <a:latin typeface="+mj-lt"/>
                <a:ea typeface="+mj-ea"/>
                <a:cs typeface="+mj-cs"/>
                <a:sym typeface="Helvetica"/>
              </a:rPr>
              <a:t>•</a:t>
            </a:r>
            <a:r>
              <a:t> for the propagation </a:t>
            </a:r>
            <a:r>
              <a:rPr i="1">
                <a:latin typeface="+mj-lt"/>
                <a:ea typeface="+mj-ea"/>
                <a:cs typeface="+mj-cs"/>
                <a:sym typeface="Helvetica"/>
              </a:rPr>
              <a:t>•</a:t>
            </a:r>
            <a:r>
              <a:t> and consolidation </a:t>
            </a:r>
            <a:r>
              <a:rPr i="1">
                <a:latin typeface="+mj-lt"/>
                <a:ea typeface="+mj-ea"/>
                <a:cs typeface="+mj-cs"/>
                <a:sym typeface="Helvetica"/>
              </a:rPr>
              <a:t>•</a:t>
            </a:r>
            <a:r>
              <a:t> of Ahmadiyyat in Islam,</a:t>
            </a:r>
            <a:r>
              <a:rPr i="1">
                <a:latin typeface="+mj-lt"/>
                <a:ea typeface="+mj-ea"/>
                <a:cs typeface="+mj-cs"/>
                <a:sym typeface="Helvetica"/>
              </a:rPr>
              <a:t> • </a:t>
            </a:r>
            <a:r>
              <a:t>and shall stand guard </a:t>
            </a:r>
            <a:r>
              <a:rPr i="1">
                <a:latin typeface="+mj-lt"/>
                <a:ea typeface="+mj-ea"/>
                <a:cs typeface="+mj-cs"/>
                <a:sym typeface="Helvetica"/>
              </a:rPr>
              <a:t>•</a:t>
            </a:r>
            <a:r>
              <a:t> in defense of </a:t>
            </a:r>
            <a:r>
              <a:rPr i="1">
                <a:latin typeface="+mj-lt"/>
                <a:ea typeface="+mj-ea"/>
                <a:cs typeface="+mj-cs"/>
                <a:sym typeface="Helvetica"/>
              </a:rPr>
              <a:t>•</a:t>
            </a:r>
            <a:r>
              <a:t> the institution of Khilafat. </a:t>
            </a:r>
            <a:r>
              <a:rPr i="1">
                <a:latin typeface="+mj-lt"/>
                <a:ea typeface="+mj-ea"/>
                <a:cs typeface="+mj-cs"/>
                <a:sym typeface="Helvetica"/>
              </a:rPr>
              <a:t>•</a:t>
            </a:r>
            <a:r>
              <a:t> I shall not hesitate </a:t>
            </a:r>
            <a:r>
              <a:rPr i="1">
                <a:latin typeface="+mj-lt"/>
                <a:ea typeface="+mj-ea"/>
                <a:cs typeface="+mj-cs"/>
                <a:sym typeface="Helvetica"/>
              </a:rPr>
              <a:t>•</a:t>
            </a:r>
            <a:r>
              <a:t> to offer any sacrifice </a:t>
            </a:r>
            <a:r>
              <a:rPr i="1">
                <a:latin typeface="+mj-lt"/>
                <a:ea typeface="+mj-ea"/>
                <a:cs typeface="+mj-cs"/>
                <a:sym typeface="Helvetica"/>
              </a:rPr>
              <a:t>•</a:t>
            </a:r>
            <a:r>
              <a:t> in this regard.</a:t>
            </a:r>
            <a:r>
              <a:rPr i="1">
                <a:latin typeface="+mj-lt"/>
                <a:ea typeface="+mj-ea"/>
                <a:cs typeface="+mj-cs"/>
                <a:sym typeface="Helvetica"/>
              </a:rPr>
              <a:t> </a:t>
            </a:r>
            <a:r>
              <a:t>•</a:t>
            </a:r>
            <a:r>
              <a:rPr i="1">
                <a:latin typeface="+mj-lt"/>
                <a:ea typeface="+mj-ea"/>
                <a:cs typeface="+mj-cs"/>
                <a:sym typeface="Helvetica"/>
              </a:rPr>
              <a:t> </a:t>
            </a:r>
            <a:r>
              <a:t>Moreover, </a:t>
            </a:r>
            <a:r>
              <a:rPr i="1">
                <a:latin typeface="+mj-lt"/>
                <a:ea typeface="+mj-ea"/>
                <a:cs typeface="+mj-cs"/>
                <a:sym typeface="Helvetica"/>
              </a:rPr>
              <a:t>•</a:t>
            </a:r>
            <a:r>
              <a:t> I shall exhort my children </a:t>
            </a:r>
            <a:r>
              <a:rPr i="1">
                <a:latin typeface="+mj-lt"/>
                <a:ea typeface="+mj-ea"/>
                <a:cs typeface="+mj-cs"/>
                <a:sym typeface="Helvetica"/>
              </a:rPr>
              <a:t>•</a:t>
            </a:r>
            <a:r>
              <a:t> to always remain dedicated </a:t>
            </a:r>
            <a:r>
              <a:rPr i="1">
                <a:latin typeface="+mj-lt"/>
                <a:ea typeface="+mj-ea"/>
                <a:cs typeface="+mj-cs"/>
                <a:sym typeface="Helvetica"/>
              </a:rPr>
              <a:t>•</a:t>
            </a:r>
            <a:r>
              <a:t> and devoted </a:t>
            </a:r>
            <a:r>
              <a:rPr i="1">
                <a:latin typeface="+mj-lt"/>
                <a:ea typeface="+mj-ea"/>
                <a:cs typeface="+mj-cs"/>
                <a:sym typeface="Helvetica"/>
              </a:rPr>
              <a:t>•</a:t>
            </a:r>
            <a:r>
              <a:t> to Khilafat. </a:t>
            </a:r>
            <a:r>
              <a:rPr i="1">
                <a:latin typeface="+mj-lt"/>
                <a:ea typeface="+mj-ea"/>
                <a:cs typeface="+mj-cs"/>
                <a:sym typeface="Helvetica"/>
              </a:rPr>
              <a:t>• Insha’allah</a:t>
            </a:r>
            <a: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9" name="TextBox 2"/>
          <p:cNvSpPr txBox="1"/>
          <p:nvPr/>
        </p:nvSpPr>
        <p:spPr>
          <a:xfrm>
            <a:off x="4998773" y="467977"/>
            <a:ext cx="2485387"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latin typeface="+mn-lt"/>
                <a:ea typeface="+mn-ea"/>
                <a:cs typeface="+mn-cs"/>
                <a:sym typeface="Calibri"/>
              </a:defRPr>
            </a:lvl1pPr>
          </a:lstStyle>
          <a:p>
            <a:r>
              <a:t>Friday Sermon</a:t>
            </a:r>
          </a:p>
        </p:txBody>
      </p:sp>
      <p:sp>
        <p:nvSpPr>
          <p:cNvPr id="510" name="Title 3"/>
          <p:cNvSpPr txBox="1">
            <a:spLocks noGrp="1"/>
          </p:cNvSpPr>
          <p:nvPr>
            <p:ph type="title"/>
          </p:nvPr>
        </p:nvSpPr>
        <p:spPr>
          <a:xfrm>
            <a:off x="315686" y="1395866"/>
            <a:ext cx="8229601" cy="4384448"/>
          </a:xfrm>
          <a:prstGeom prst="rect">
            <a:avLst/>
          </a:prstGeom>
        </p:spPr>
        <p:txBody>
          <a:bodyPr lIns="45718" tIns="45718" rIns="45718" bIns="45718"/>
          <a:lstStyle/>
          <a:p>
            <a:pPr defTabSz="434340">
              <a:lnSpc>
                <a:spcPct val="80000"/>
              </a:lnSpc>
              <a:spcBef>
                <a:spcPts val="500"/>
              </a:spcBef>
              <a:defRPr sz="3200" b="1">
                <a:latin typeface="+mj-lt"/>
                <a:ea typeface="+mj-ea"/>
                <a:cs typeface="+mj-cs"/>
                <a:sym typeface="Helvetica"/>
              </a:defRPr>
            </a:pPr>
            <a:br/>
            <a:r>
              <a:t>Khalifatul Masih II - Pearls of Wisdom (related to Tabligh) </a:t>
            </a:r>
          </a:p>
          <a:p>
            <a:pPr defTabSz="434340">
              <a:lnSpc>
                <a:spcPct val="80000"/>
              </a:lnSpc>
              <a:spcBef>
                <a:spcPts val="500"/>
              </a:spcBef>
              <a:defRPr sz="3200" b="1">
                <a:latin typeface="+mj-lt"/>
                <a:ea typeface="+mj-ea"/>
                <a:cs typeface="+mj-cs"/>
                <a:sym typeface="Helvetica"/>
              </a:defRPr>
            </a:pPr>
            <a:endParaRPr/>
          </a:p>
          <a:p>
            <a:pPr defTabSz="434340">
              <a:lnSpc>
                <a:spcPct val="80000"/>
              </a:lnSpc>
              <a:spcBef>
                <a:spcPts val="500"/>
              </a:spcBef>
              <a:defRPr sz="3200" b="1">
                <a:latin typeface="+mj-lt"/>
                <a:ea typeface="+mj-ea"/>
                <a:cs typeface="+mj-cs"/>
                <a:sym typeface="Helvetica"/>
              </a:defRPr>
            </a:pPr>
            <a:r>
              <a:t>Friday Sermon, March 13, 2015</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2" name="Content Placeholder 8"/>
          <p:cNvSpPr txBox="1"/>
          <p:nvPr/>
        </p:nvSpPr>
        <p:spPr>
          <a:xfrm>
            <a:off x="312412" y="2531297"/>
            <a:ext cx="8687253" cy="17507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84606" indent="-284606" defTabSz="379474">
              <a:spcBef>
                <a:spcPts val="500"/>
              </a:spcBef>
              <a:buSzPct val="100000"/>
              <a:buFont typeface="Arial"/>
              <a:buChar char="•"/>
              <a:defRPr sz="2600">
                <a:latin typeface="+mn-lt"/>
                <a:ea typeface="+mn-ea"/>
                <a:cs typeface="+mn-cs"/>
                <a:sym typeface="Calibri"/>
              </a:defRPr>
            </a:pPr>
            <a:r>
              <a:t>What is the meaning of “Hikma” or wisdom?</a:t>
            </a:r>
          </a:p>
          <a:p>
            <a:pPr marL="284606" indent="-284606" defTabSz="379474">
              <a:spcBef>
                <a:spcPts val="500"/>
              </a:spcBef>
              <a:buSzPct val="100000"/>
              <a:buFont typeface="Arial"/>
              <a:buChar char="•"/>
              <a:defRPr sz="2600">
                <a:latin typeface="+mn-lt"/>
                <a:ea typeface="+mn-ea"/>
                <a:cs typeface="+mn-cs"/>
                <a:sym typeface="Calibri"/>
              </a:defRPr>
            </a:pPr>
            <a:r>
              <a:t>Based on this verse what are the requisites of doing Tabligh?</a:t>
            </a:r>
          </a:p>
        </p:txBody>
      </p:sp>
      <p:sp>
        <p:nvSpPr>
          <p:cNvPr id="513" name="TextBox 6"/>
          <p:cNvSpPr txBox="1"/>
          <p:nvPr/>
        </p:nvSpPr>
        <p:spPr>
          <a:xfrm>
            <a:off x="4187011" y="426683"/>
            <a:ext cx="4056813" cy="574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b="1">
                <a:solidFill>
                  <a:srgbClr val="FFFFFF"/>
                </a:solidFill>
              </a:defRPr>
            </a:lvl1pPr>
          </a:lstStyle>
          <a:p>
            <a:r>
              <a:t>Discussion on verse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5" name="The main purpose of fasting is achieving righteousness by first, being saved from harm and suffering, and secondly, to be saved from sin and evil.…"/>
          <p:cNvSpPr txBox="1">
            <a:spLocks noGrp="1"/>
          </p:cNvSpPr>
          <p:nvPr>
            <p:ph type="body" idx="1"/>
          </p:nvPr>
        </p:nvSpPr>
        <p:spPr>
          <a:xfrm>
            <a:off x="457199" y="1415286"/>
            <a:ext cx="8229601" cy="4525965"/>
          </a:xfrm>
          <a:prstGeom prst="rect">
            <a:avLst/>
          </a:prstGeom>
        </p:spPr>
        <p:txBody>
          <a:bodyPr/>
          <a:lstStyle/>
          <a:p>
            <a:pPr marL="299073" indent="-299073" defTabSz="398768">
              <a:spcBef>
                <a:spcPts val="500"/>
              </a:spcBef>
              <a:defRPr sz="2700"/>
            </a:pPr>
            <a:r>
              <a:t>Various meaning of the word “Hikma” or wisdom include </a:t>
            </a:r>
          </a:p>
          <a:p>
            <a:pPr marL="1195185" lvl="2" indent="-299073" defTabSz="398768">
              <a:spcBef>
                <a:spcPts val="500"/>
              </a:spcBef>
              <a:defRPr sz="1900"/>
            </a:pPr>
            <a:r>
              <a:t>Knowledge, Equity and justice, Forbearance, Firmness, Any saying in accordance with truth, Gift of prophecy, and What prevents ignorant behavior</a:t>
            </a:r>
          </a:p>
          <a:p>
            <a:pPr marL="277711" indent="-277711" defTabSz="398768">
              <a:spcBef>
                <a:spcPts val="500"/>
              </a:spcBef>
              <a:defRPr sz="2500"/>
            </a:pPr>
            <a:r>
              <a:t>In doing tabling all of these meanings of wisdom have to be kept in mind. Along with that the arguments should appeal the sentiments. We should keep in mind the occasion and should not wound other people’s susceptibilities. However, should not shy away in mentioning the truth with strongest arguments.</a:t>
            </a:r>
            <a:r>
              <a:rPr sz="2700"/>
              <a:t> </a:t>
            </a:r>
            <a:r>
              <a:rPr sz="2200"/>
              <a:t>(Five volume commentary)</a:t>
            </a:r>
          </a:p>
        </p:txBody>
      </p:sp>
      <p:sp>
        <p:nvSpPr>
          <p:cNvPr id="516" name="TextBox 6"/>
          <p:cNvSpPr txBox="1"/>
          <p:nvPr/>
        </p:nvSpPr>
        <p:spPr>
          <a:xfrm>
            <a:off x="5138020" y="415834"/>
            <a:ext cx="2588376" cy="574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b="1">
                <a:solidFill>
                  <a:srgbClr val="FFFFFF"/>
                </a:solidFill>
              </a:defRPr>
            </a:lvl1pPr>
          </a:lstStyle>
          <a:p>
            <a:r>
              <a:t>Commentary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8" name="TextBox 6"/>
          <p:cNvSpPr txBox="1"/>
          <p:nvPr/>
        </p:nvSpPr>
        <p:spPr>
          <a:xfrm>
            <a:off x="4153665" y="455191"/>
            <a:ext cx="3969302" cy="497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defRPr sz="3200">
                <a:solidFill>
                  <a:srgbClr val="FFFFFF"/>
                </a:solidFill>
                <a:latin typeface="+mn-lt"/>
                <a:ea typeface="+mn-ea"/>
                <a:cs typeface="+mn-cs"/>
                <a:sym typeface="Calibri"/>
              </a:defRPr>
            </a:lvl1pPr>
          </a:lstStyle>
          <a:p>
            <a:r>
              <a:t>Synopsis of the Sermon</a:t>
            </a:r>
          </a:p>
        </p:txBody>
      </p:sp>
      <p:sp>
        <p:nvSpPr>
          <p:cNvPr id="519" name="Title 3"/>
          <p:cNvSpPr txBox="1">
            <a:spLocks noGrp="1"/>
          </p:cNvSpPr>
          <p:nvPr>
            <p:ph type="title"/>
          </p:nvPr>
        </p:nvSpPr>
        <p:spPr>
          <a:xfrm>
            <a:off x="113786" y="1622639"/>
            <a:ext cx="8916428" cy="4124771"/>
          </a:xfrm>
          <a:prstGeom prst="rect">
            <a:avLst/>
          </a:prstGeom>
        </p:spPr>
        <p:txBody>
          <a:bodyPr lIns="45718" tIns="45718" rIns="45718" bIns="45718" anchor="t"/>
          <a:lstStyle/>
          <a:p>
            <a:pPr algn="l" defTabSz="407770">
              <a:defRPr sz="2100"/>
            </a:pPr>
            <a:r>
              <a:t>1.	The Promised Messiah </a:t>
            </a:r>
            <a:r>
              <a:rPr sz="1600"/>
              <a:t>(peace be on him)</a:t>
            </a:r>
            <a:r>
              <a:t> would think of unique ways of doing Tablīgh. He would spend his days and nights reflecting upon the best possible ways of communicating the message of Islām to every corner of the world. </a:t>
            </a:r>
            <a:br/>
            <a:br/>
            <a:r>
              <a:t>2.	  The wish of the Promised Messiah </a:t>
            </a:r>
            <a:r>
              <a:rPr sz="1600"/>
              <a:t>(peace be on him)</a:t>
            </a:r>
            <a:r>
              <a:t> have been for Ahmadīs to attract the attention of the people on the one hand, and on the other to be personally mindful of their practices and the condition of their faith as they were to present themselves before the world as Ahmadīs. </a:t>
            </a:r>
            <a:br/>
            <a:br/>
            <a:r>
              <a:t>3.	The purpose of the Promised Messiah’s </a:t>
            </a:r>
            <a:r>
              <a:rPr sz="1600"/>
              <a:t>(peace be on him)</a:t>
            </a:r>
            <a:r>
              <a:t> was to establish the Unity of the Almighty God. Unity of the Almighty God will be truly established in the world only when we understand the reality of His oneness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1" name="TextBox 6"/>
          <p:cNvSpPr txBox="1"/>
          <p:nvPr/>
        </p:nvSpPr>
        <p:spPr>
          <a:xfrm>
            <a:off x="4638831" y="429089"/>
            <a:ext cx="3995440" cy="549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defRPr sz="3600">
                <a:solidFill>
                  <a:srgbClr val="FFFFFF"/>
                </a:solidFill>
                <a:latin typeface="+mn-lt"/>
                <a:ea typeface="+mn-ea"/>
                <a:cs typeface="+mn-cs"/>
                <a:sym typeface="Calibri"/>
              </a:defRPr>
            </a:lvl1pPr>
          </a:lstStyle>
          <a:p>
            <a:r>
              <a:t>Open Discussion</a:t>
            </a:r>
          </a:p>
        </p:txBody>
      </p:sp>
      <p:sp>
        <p:nvSpPr>
          <p:cNvPr id="522" name="Title 1"/>
          <p:cNvSpPr txBox="1"/>
          <p:nvPr/>
        </p:nvSpPr>
        <p:spPr>
          <a:xfrm>
            <a:off x="779968" y="2137410"/>
            <a:ext cx="7795260" cy="1729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3600" b="1"/>
            </a:lvl1pPr>
          </a:lstStyle>
          <a:p>
            <a:r>
              <a:t>As a Nasir, which aspect of this Friday Sermon, can I benefit the most from?</a:t>
            </a:r>
          </a:p>
        </p:txBody>
      </p:sp>
      <p:sp>
        <p:nvSpPr>
          <p:cNvPr id="523" name="TextBox 6"/>
          <p:cNvSpPr txBox="1"/>
          <p:nvPr/>
        </p:nvSpPr>
        <p:spPr>
          <a:xfrm>
            <a:off x="1954128" y="4170322"/>
            <a:ext cx="4642674" cy="601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4000">
                <a:solidFill>
                  <a:srgbClr val="FF0000"/>
                </a:solidFill>
                <a:latin typeface="+mn-lt"/>
                <a:ea typeface="+mn-ea"/>
                <a:cs typeface="+mn-cs"/>
                <a:sym typeface="Calibri"/>
              </a:defRPr>
            </a:lvl1pPr>
          </a:lstStyle>
          <a:p>
            <a:r>
              <a:t>Share your thoughts!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1806</Words>
  <Application>Microsoft Macintosh PowerPoint</Application>
  <PresentationFormat>On-screen Show (4:3)</PresentationFormat>
  <Paragraphs>95</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American Typewriter</vt:lpstr>
      <vt:lpstr>Arial</vt:lpstr>
      <vt:lpstr>Calibri</vt:lpstr>
      <vt:lpstr>Helvetica</vt:lpstr>
      <vt:lpstr>Helvetica Light</vt:lpstr>
      <vt:lpstr>Hoefler Text</vt:lpstr>
      <vt:lpstr>Palatino</vt:lpstr>
      <vt:lpstr>Segoe UI</vt:lpstr>
      <vt:lpstr>Times New Roman</vt:lpstr>
      <vt:lpstr>Verdana</vt:lpstr>
      <vt:lpstr>Office Theme</vt:lpstr>
      <vt:lpstr>PowerPoint Presentation</vt:lpstr>
      <vt:lpstr>AGENDA</vt:lpstr>
      <vt:lpstr>PowerPoint Presentation</vt:lpstr>
      <vt:lpstr>     </vt:lpstr>
      <vt:lpstr> Khalifatul Masih II - Pearls of Wisdom (related to Tabligh)   Friday Sermon, March 13, 2015</vt:lpstr>
      <vt:lpstr>PowerPoint Presentation</vt:lpstr>
      <vt:lpstr>PowerPoint Presentation</vt:lpstr>
      <vt:lpstr>1. The Promised Messiah (peace be on him) would think of unique ways of doing Tablīgh. He would spend his days and nights reflecting upon the best possible ways of communicating the message of Islām to every corner of the world.   2.   The wish of the Promised Messiah (peace be on him) have been for Ahmadīs to attract the attention of the people on the one hand, and on the other to be personally mindful of their practices and the condition of their faith as they were to present themselves before the world as Ahmadīs.   3. The purpose of the Promised Messiah’s (peace be on him) was to establish the Unity of the Almighty God. Unity of the Almighty God will be truly established in the world only when we understand the reality of His oneness</vt:lpstr>
      <vt:lpstr>PowerPoint Presentation</vt:lpstr>
      <vt:lpstr>PowerPoint Presentation</vt:lpstr>
      <vt:lpstr>PowerPoint Presentation</vt:lpstr>
      <vt:lpstr>PowerPoint Presentation</vt:lpstr>
      <vt:lpstr>1. We need to inculcate this in our hearts even today that our practices should be such that people are instantly able to recognize us as Ahmadis and find us better than others. If anyone seeks to invite the world towards Allah, should have the demeanor of a true believer.   2. When an Ahmadi faced a lot of opposition in their area, the Promised Messiah (on whom be peace) always said that this was a sign of progress for the area. Through opposition people who do not know about us find out who we are and when they read our books the truth captures their heart.   3. Man can imbue Divine attributes on a human level. Indeed the most excellent example of this was the person of Holy Prophet (peace and blessings of Allah be on him).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cp:revision>
  <dcterms:modified xsi:type="dcterms:W3CDTF">2020-07-07T00:05:26Z</dcterms:modified>
</cp:coreProperties>
</file>