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1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xfrm>
            <a:off x="1143000" y="685800"/>
            <a:ext cx="4572000" cy="3429000"/>
          </a:xfrm>
          <a:prstGeom prst="rect">
            <a:avLst/>
          </a:prstGeom>
        </p:spPr>
        <p:txBody>
          <a:bodyPr/>
          <a:lstStyle/>
          <a:p>
            <a:endParaRPr/>
          </a:p>
        </p:txBody>
      </p:sp>
      <p:sp>
        <p:nvSpPr>
          <p:cNvPr id="491" name="Shape 4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6"/>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201"/>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6"/>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20"/>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3"/>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1" cy="2918319"/>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8"/>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802"/>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4" y="6509742"/>
            <a:ext cx="253602" cy="249233"/>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5"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09"/>
            <a:ext cx="3545093" cy="4241609"/>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9" y="6345637"/>
            <a:ext cx="236533" cy="274633"/>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8" cy="875115"/>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8" cy="875115"/>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3" y="6340078"/>
            <a:ext cx="267826" cy="249233"/>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3" name="Title 1"/>
          <p:cNvSpPr txBox="1"/>
          <p:nvPr/>
        </p:nvSpPr>
        <p:spPr>
          <a:xfrm>
            <a:off x="731519" y="1361997"/>
            <a:ext cx="7680960"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gn="ctr">
              <a:defRPr sz="4400" b="1">
                <a:latin typeface="+mj-lt"/>
                <a:ea typeface="+mj-ea"/>
                <a:cs typeface="+mj-cs"/>
                <a:sym typeface="Helvetica"/>
              </a:defRPr>
            </a:pPr>
            <a:r>
              <a:rPr dirty="0"/>
              <a:t>Majlis Ansarullah</a:t>
            </a:r>
            <a:br>
              <a:rPr dirty="0"/>
            </a:br>
            <a:r>
              <a:rPr dirty="0"/>
              <a:t>Monthly Meeting</a:t>
            </a:r>
          </a:p>
        </p:txBody>
      </p:sp>
      <p:sp>
        <p:nvSpPr>
          <p:cNvPr id="494" name="Subtitle 2"/>
          <p:cNvSpPr txBox="1"/>
          <p:nvPr/>
        </p:nvSpPr>
        <p:spPr>
          <a:xfrm>
            <a:off x="1188719" y="3602037"/>
            <a:ext cx="6766560" cy="1655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a:spcBef>
                <a:spcPts val="700"/>
              </a:spcBef>
              <a:defRPr sz="3200" b="1">
                <a:latin typeface="+mj-lt"/>
                <a:ea typeface="+mj-ea"/>
                <a:cs typeface="+mj-cs"/>
                <a:sym typeface="Helvetica"/>
              </a:defRPr>
            </a:lvl1pPr>
          </a:lstStyle>
          <a:p>
            <a:r>
              <a:t>July 2020</a:t>
            </a:r>
          </a:p>
        </p:txBody>
      </p:sp>
      <p:sp>
        <p:nvSpPr>
          <p:cNvPr id="495" name="TextBox 6"/>
          <p:cNvSpPr txBox="1"/>
          <p:nvPr/>
        </p:nvSpPr>
        <p:spPr>
          <a:xfrm>
            <a:off x="3693931" y="5533642"/>
            <a:ext cx="5430593" cy="43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6" name="TextBox 6"/>
          <p:cNvSpPr txBox="1"/>
          <p:nvPr/>
        </p:nvSpPr>
        <p:spPr>
          <a:xfrm>
            <a:off x="4450576" y="461750"/>
            <a:ext cx="3432727"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defRPr>
            </a:lvl1pPr>
          </a:lstStyle>
          <a:p>
            <a:r>
              <a:t>Discussion Scenario </a:t>
            </a:r>
          </a:p>
        </p:txBody>
      </p:sp>
      <p:sp>
        <p:nvSpPr>
          <p:cNvPr id="527" name="Content Placeholder 1"/>
          <p:cNvSpPr txBox="1">
            <a:spLocks noGrp="1"/>
          </p:cNvSpPr>
          <p:nvPr>
            <p:ph type="body" sz="half" idx="1"/>
          </p:nvPr>
        </p:nvSpPr>
        <p:spPr>
          <a:xfrm>
            <a:off x="360199" y="1332408"/>
            <a:ext cx="3553706" cy="4829351"/>
          </a:xfrm>
          <a:prstGeom prst="rect">
            <a:avLst/>
          </a:prstGeom>
        </p:spPr>
        <p:txBody>
          <a:bodyPr/>
          <a:lstStyle>
            <a:lvl1pPr marL="0" indent="0" defTabSz="281633">
              <a:spcBef>
                <a:spcPts val="400"/>
              </a:spcBef>
              <a:buSzTx/>
              <a:buNone/>
              <a:defRPr sz="1920"/>
            </a:lvl1pPr>
          </a:lstStyle>
          <a:p>
            <a:r>
              <a:t>A Nasir was advising his son before his marriage. He explained, man is the head of the household and is the guardian over his wife. The Nasir told his son to make sure he maintains discipline in the household and that his wife is obedient to him. The Nasir’s wife, whom he did not get along very well, jumped into the discussion and argued that this was not the right approach. She suggested that their son needs to take a lenient approach. The Nasir got upset and started quoting the “Qaw’wam” verse to her. </a:t>
            </a:r>
          </a:p>
        </p:txBody>
      </p:sp>
      <p:pic>
        <p:nvPicPr>
          <p:cNvPr id="528" name="jzi70538h.jpg" descr="jzi70538h.jpg"/>
          <p:cNvPicPr>
            <a:picLocks noChangeAspect="1"/>
          </p:cNvPicPr>
          <p:nvPr/>
        </p:nvPicPr>
        <p:blipFill>
          <a:blip r:embed="rId3"/>
          <a:stretch>
            <a:fillRect/>
          </a:stretch>
        </p:blipFill>
        <p:spPr>
          <a:xfrm>
            <a:off x="3899982" y="1166327"/>
            <a:ext cx="5237669" cy="452534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TextBox 6"/>
          <p:cNvSpPr txBox="1"/>
          <p:nvPr/>
        </p:nvSpPr>
        <p:spPr>
          <a:xfrm>
            <a:off x="5198176" y="442070"/>
            <a:ext cx="1830741"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defRPr>
            </a:lvl1pPr>
          </a:lstStyle>
          <a:p>
            <a:r>
              <a:t>Discussion</a:t>
            </a:r>
          </a:p>
        </p:txBody>
      </p:sp>
      <p:sp>
        <p:nvSpPr>
          <p:cNvPr id="531" name="Content Placeholder 1"/>
          <p:cNvSpPr txBox="1">
            <a:spLocks noGrp="1"/>
          </p:cNvSpPr>
          <p:nvPr>
            <p:ph type="body" idx="1"/>
          </p:nvPr>
        </p:nvSpPr>
        <p:spPr>
          <a:xfrm>
            <a:off x="457200" y="1447800"/>
            <a:ext cx="8229600" cy="4525963"/>
          </a:xfrm>
          <a:prstGeom prst="rect">
            <a:avLst/>
          </a:prstGeom>
        </p:spPr>
        <p:txBody>
          <a:bodyPr>
            <a:normAutofit/>
          </a:bodyPr>
          <a:lstStyle/>
          <a:p>
            <a:pPr marL="318897" indent="-318897" defTabSz="425194">
              <a:lnSpc>
                <a:spcPct val="90000"/>
              </a:lnSpc>
              <a:spcBef>
                <a:spcPts val="600"/>
              </a:spcBef>
              <a:defRPr sz="2900"/>
            </a:pPr>
            <a:r>
              <a:rPr sz="2800" dirty="0"/>
              <a:t>Do you agree with the Nasir as men are indeed </a:t>
            </a:r>
            <a:r>
              <a:rPr sz="2800" dirty="0" err="1"/>
              <a:t>Qaw’wam</a:t>
            </a:r>
            <a:r>
              <a:rPr sz="2800" dirty="0"/>
              <a:t> according to the teaching of the Holy Quran?</a:t>
            </a:r>
          </a:p>
          <a:p>
            <a:pPr marL="318897" indent="-318897" defTabSz="425194">
              <a:lnSpc>
                <a:spcPct val="90000"/>
              </a:lnSpc>
              <a:spcBef>
                <a:spcPts val="600"/>
              </a:spcBef>
              <a:defRPr sz="2900"/>
            </a:pPr>
            <a:r>
              <a:rPr sz="2800" dirty="0"/>
              <a:t>Do you agree with the Nasir’s wife in that the son should not be too strict?</a:t>
            </a:r>
          </a:p>
          <a:p>
            <a:pPr marL="318897" indent="-318897" defTabSz="425194">
              <a:lnSpc>
                <a:spcPct val="90000"/>
              </a:lnSpc>
              <a:spcBef>
                <a:spcPts val="600"/>
              </a:spcBef>
              <a:defRPr sz="2900"/>
            </a:pPr>
            <a:r>
              <a:rPr sz="2800" dirty="0"/>
              <a:t>Do you think that the concept of man being the head of the household is outdated?</a:t>
            </a:r>
          </a:p>
          <a:p>
            <a:pPr marL="318897" indent="-318897" defTabSz="425194">
              <a:lnSpc>
                <a:spcPct val="90000"/>
              </a:lnSpc>
              <a:spcBef>
                <a:spcPts val="600"/>
              </a:spcBef>
              <a:defRPr sz="2900"/>
            </a:pPr>
            <a:r>
              <a:rPr sz="2800" dirty="0"/>
              <a:t>In your opinion what is the best way to ensure that you lead your household?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457200" y="1600200"/>
            <a:ext cx="8229600" cy="4525963"/>
          </a:xfrm>
          <a:prstGeom prst="rect">
            <a:avLst/>
          </a:prstGeom>
        </p:spPr>
        <p:txBody>
          <a:bodyPr/>
          <a:lstStyle>
            <a:lvl1pPr marL="0" indent="0">
              <a:lnSpc>
                <a:spcPct val="107916"/>
              </a:lnSpc>
              <a:spcBef>
                <a:spcPts val="800"/>
              </a:spcBef>
              <a:buSzTx/>
              <a:buNone/>
              <a:defRPr sz="2400">
                <a:uFill>
                  <a:solidFill>
                    <a:srgbClr val="000000"/>
                  </a:solidFill>
                </a:uFill>
              </a:defRPr>
            </a:lvl1pPr>
          </a:lstStyle>
          <a:p>
            <a:r>
              <a:t>“This is where the meaning of Qaw’wam opens up. Qaw’wam does not mean, man do whatever he likes to do and control woman by the force of stick. Qaw’wam means man must correct himself because whatever he does women are influenced by their husbands. As they get influence, so it is important for husbands to correct themselves and thus promulgate the effect of that correction among the wives.”</a:t>
            </a:r>
          </a:p>
        </p:txBody>
      </p:sp>
      <p:sp>
        <p:nvSpPr>
          <p:cNvPr id="534" name="TextBox 6"/>
          <p:cNvSpPr txBox="1"/>
          <p:nvPr/>
        </p:nvSpPr>
        <p:spPr>
          <a:xfrm>
            <a:off x="3663379" y="442070"/>
            <a:ext cx="5026180"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defRPr>
            </a:lvl1pPr>
          </a:lstStyle>
          <a:p>
            <a:r>
              <a:t>Guidance from Friday Sermon</a:t>
            </a:r>
          </a:p>
        </p:txBody>
      </p:sp>
      <p:sp>
        <p:nvSpPr>
          <p:cNvPr id="535" name="TextBox 2"/>
          <p:cNvSpPr txBox="1"/>
          <p:nvPr/>
        </p:nvSpPr>
        <p:spPr>
          <a:xfrm>
            <a:off x="159963" y="4953572"/>
            <a:ext cx="8824074" cy="929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mj-lt"/>
                <a:ea typeface="+mj-ea"/>
                <a:cs typeface="+mj-cs"/>
                <a:sym typeface="Helvetica"/>
              </a:defRPr>
            </a:pPr>
            <a:r>
              <a:rPr dirty="0"/>
              <a:t>Bottom line is </a:t>
            </a:r>
            <a:r>
              <a:rPr sz="1700" b="0" dirty="0">
                <a:latin typeface="+mn-lt"/>
                <a:ea typeface="+mn-ea"/>
                <a:cs typeface="+mn-cs"/>
                <a:sym typeface="Calibri"/>
              </a:rPr>
              <a:t>that men are indeed the </a:t>
            </a:r>
            <a:r>
              <a:rPr sz="1700" b="0" dirty="0" err="1">
                <a:latin typeface="+mn-lt"/>
                <a:ea typeface="+mn-ea"/>
                <a:cs typeface="+mn-cs"/>
                <a:sym typeface="Calibri"/>
              </a:rPr>
              <a:t>Qaw’wam</a:t>
            </a:r>
            <a:r>
              <a:rPr sz="1700" b="0" dirty="0">
                <a:latin typeface="+mn-lt"/>
                <a:ea typeface="+mn-ea"/>
                <a:cs typeface="+mn-cs"/>
                <a:sym typeface="Calibri"/>
              </a:rPr>
              <a:t> and head of the household. However, this does not mean use of force or unnecessary strictness. They will have to lead with personal example and prayer. They can setup household principles after discussion and agreement with their wives.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7" name="TextBox 6"/>
          <p:cNvSpPr txBox="1"/>
          <p:nvPr/>
        </p:nvSpPr>
        <p:spPr>
          <a:xfrm>
            <a:off x="4411219" y="468309"/>
            <a:ext cx="4072291"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dirty="0"/>
              <a:t>Take Home Message</a:t>
            </a:r>
          </a:p>
        </p:txBody>
      </p:sp>
      <p:sp>
        <p:nvSpPr>
          <p:cNvPr id="538" name="Title 3"/>
          <p:cNvSpPr txBox="1">
            <a:spLocks noGrp="1"/>
          </p:cNvSpPr>
          <p:nvPr>
            <p:ph type="title"/>
          </p:nvPr>
        </p:nvSpPr>
        <p:spPr>
          <a:xfrm>
            <a:off x="174167" y="1513117"/>
            <a:ext cx="8752119" cy="4568512"/>
          </a:xfrm>
          <a:prstGeom prst="rect">
            <a:avLst/>
          </a:prstGeom>
        </p:spPr>
        <p:txBody>
          <a:bodyPr anchor="t">
            <a:normAutofit/>
          </a:bodyPr>
          <a:lstStyle/>
          <a:p>
            <a:pPr algn="l">
              <a:defRPr sz="2200"/>
            </a:pPr>
            <a:r>
              <a:rPr sz="2000" dirty="0"/>
              <a:t>1.	We should not simply become happy on account of being an Ahmadi and connected to the most perfect human on earth, i.e. Holy Prophet (peace and blessings of Allah be upon him). Our everyday action should reflect it.</a:t>
            </a:r>
            <a:br>
              <a:rPr sz="2000" dirty="0"/>
            </a:br>
            <a:br>
              <a:rPr sz="2000" dirty="0"/>
            </a:br>
            <a:r>
              <a:rPr sz="2000" dirty="0"/>
              <a:t>2.	It is very important to pay attention, very detailed efforts are necessary to correct the atmosphere of our homes. True and perfect morals can only be learnt from Prophet Muhammad (peace and blessing of Allah be upon him). </a:t>
            </a:r>
            <a:br>
              <a:rPr sz="2000" dirty="0"/>
            </a:br>
            <a:br>
              <a:rPr sz="2000" dirty="0"/>
            </a:br>
            <a:r>
              <a:rPr sz="2000" dirty="0"/>
              <a:t>3.	</a:t>
            </a:r>
            <a:r>
              <a:rPr sz="2000" dirty="0" err="1"/>
              <a:t>Qaw’wam</a:t>
            </a:r>
            <a:r>
              <a:rPr sz="2000" dirty="0"/>
              <a:t> does not mean, man do whatever he likes to do and control woman by the force of stick. </a:t>
            </a:r>
            <a:r>
              <a:rPr sz="2000" dirty="0" err="1"/>
              <a:t>Qaw'wam</a:t>
            </a:r>
            <a:r>
              <a:rPr sz="2000" dirty="0"/>
              <a:t> means man must correct himself because whatever he does women are influenced by their husbands.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0" name="TextBox 6"/>
          <p:cNvSpPr txBox="1"/>
          <p:nvPr/>
        </p:nvSpPr>
        <p:spPr>
          <a:xfrm>
            <a:off x="3462470" y="449664"/>
            <a:ext cx="5483870" cy="487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100">
                <a:solidFill>
                  <a:srgbClr val="FFFFFF"/>
                </a:solidFill>
              </a:defRPr>
            </a:lvl1pPr>
          </a:lstStyle>
          <a:p>
            <a:r>
              <a:rPr dirty="0"/>
              <a:t>What to discuss with your family?</a:t>
            </a:r>
          </a:p>
        </p:txBody>
      </p:sp>
      <p:sp>
        <p:nvSpPr>
          <p:cNvPr id="541" name="TextBox 6"/>
          <p:cNvSpPr txBox="1"/>
          <p:nvPr/>
        </p:nvSpPr>
        <p:spPr>
          <a:xfrm>
            <a:off x="753745" y="4791322"/>
            <a:ext cx="7636510"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FF0000"/>
                </a:solidFill>
                <a:latin typeface="+mj-lt"/>
                <a:ea typeface="+mj-ea"/>
                <a:cs typeface="+mj-cs"/>
                <a:sym typeface="Helvetica"/>
              </a:defRPr>
            </a:pPr>
            <a:r>
              <a:rPr dirty="0"/>
              <a:t>Tips to engage youth in conversation: </a:t>
            </a:r>
            <a:r>
              <a:rPr dirty="0">
                <a:solidFill>
                  <a:srgbClr val="000000"/>
                </a:solidFill>
              </a:rPr>
              <a:t>(1) Give them more talking time, and (2) use examples from Huzur’s</a:t>
            </a:r>
            <a:r>
              <a:rPr lang="en-US" sz="2400" b="1" dirty="0">
                <a:sym typeface="Helvetica"/>
              </a:rPr>
              <a:t> </a:t>
            </a:r>
            <a:r>
              <a:rPr lang="en-US" sz="2000" b="1" dirty="0">
                <a:solidFill>
                  <a:schemeClr val="tx1"/>
                </a:solidFill>
                <a:latin typeface="+mj-lt"/>
                <a:ea typeface="+mj-ea"/>
                <a:cs typeface="+mj-cs"/>
                <a:sym typeface="Helvetica"/>
              </a:rPr>
              <a:t>sermon</a:t>
            </a:r>
            <a:r>
              <a:rPr dirty="0">
                <a:solidFill>
                  <a:srgbClr val="000000"/>
                </a:solidFill>
              </a:rPr>
              <a:t> </a:t>
            </a:r>
            <a:r>
              <a:rPr sz="2000" b="1" dirty="0">
                <a:solidFill>
                  <a:schemeClr val="tx1"/>
                </a:solidFill>
                <a:latin typeface="+mj-lt"/>
                <a:ea typeface="+mj-ea"/>
                <a:cs typeface="+mj-cs"/>
              </a:rPr>
              <a:t>(may Allah be his helper) to make a point.</a:t>
            </a:r>
          </a:p>
        </p:txBody>
      </p:sp>
      <p:sp>
        <p:nvSpPr>
          <p:cNvPr id="542" name="TextBox 3"/>
          <p:cNvSpPr txBox="1"/>
          <p:nvPr/>
        </p:nvSpPr>
        <p:spPr>
          <a:xfrm>
            <a:off x="584677" y="1467683"/>
            <a:ext cx="8127046" cy="2862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a:defRPr sz="1200"/>
            </a:pPr>
            <a:endParaRPr dirty="0"/>
          </a:p>
          <a:p>
            <a:pPr marL="800100" lvl="1" indent="-342900">
              <a:buSzPct val="100000"/>
              <a:buFont typeface="Arial"/>
              <a:buChar char="•"/>
              <a:defRPr sz="2400"/>
            </a:pPr>
            <a:r>
              <a:rPr dirty="0"/>
              <a:t>Reflect on your life if you fit the criteria of </a:t>
            </a:r>
            <a:r>
              <a:rPr dirty="0" err="1"/>
              <a:t>Qaw’wam</a:t>
            </a:r>
            <a:r>
              <a:rPr dirty="0"/>
              <a:t> as mentioned in the sermon and writings of Promised </a:t>
            </a:r>
            <a:r>
              <a:rPr sz="2400" dirty="0"/>
              <a:t>Messiah (peace be on him). </a:t>
            </a:r>
          </a:p>
          <a:p>
            <a:pPr marL="800100" lvl="1" indent="-342900">
              <a:buSzPct val="100000"/>
              <a:buFont typeface="Arial"/>
              <a:buChar char="•"/>
              <a:defRPr sz="2400"/>
            </a:pPr>
            <a:r>
              <a:rPr dirty="0"/>
              <a:t>Have a frank discussion with your sons about the true meaning of </a:t>
            </a:r>
            <a:r>
              <a:rPr dirty="0" err="1"/>
              <a:t>Qaw’wam</a:t>
            </a:r>
            <a:r>
              <a:rPr dirty="0"/>
              <a:t> in light of this Friday sermon.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extBox 6"/>
          <p:cNvSpPr txBox="1"/>
          <p:nvPr/>
        </p:nvSpPr>
        <p:spPr>
          <a:xfrm>
            <a:off x="4789370" y="405367"/>
            <a:ext cx="2911918"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defRPr>
            </a:lvl1pPr>
          </a:lstStyle>
          <a:p>
            <a:r>
              <a:rPr dirty="0"/>
              <a:t>Did you know?</a:t>
            </a:r>
          </a:p>
        </p:txBody>
      </p:sp>
      <p:sp>
        <p:nvSpPr>
          <p:cNvPr id="545" name="Content Placeholder 2"/>
          <p:cNvSpPr txBox="1"/>
          <p:nvPr/>
        </p:nvSpPr>
        <p:spPr>
          <a:xfrm>
            <a:off x="468277" y="2023840"/>
            <a:ext cx="8207446" cy="3364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pPr>
            <a:r>
              <a:rPr dirty="0"/>
              <a:t>When was the book </a:t>
            </a:r>
            <a:r>
              <a:rPr dirty="0" err="1"/>
              <a:t>Izala</a:t>
            </a:r>
            <a:r>
              <a:rPr dirty="0"/>
              <a:t>-e-</a:t>
            </a:r>
            <a:r>
              <a:rPr dirty="0" err="1"/>
              <a:t>Auham</a:t>
            </a:r>
            <a:r>
              <a:rPr dirty="0"/>
              <a:t> (The removal of misconceptions) written by the Promised Messiah </a:t>
            </a:r>
            <a:r>
              <a:rPr sz="2800" dirty="0"/>
              <a:t>(peace be on him)</a:t>
            </a:r>
            <a:r>
              <a:rPr dirty="0"/>
              <a:t>? </a:t>
            </a:r>
          </a:p>
          <a:p>
            <a:pPr marL="228600" indent="-228600" defTabSz="914400">
              <a:lnSpc>
                <a:spcPct val="90000"/>
              </a:lnSpc>
              <a:spcBef>
                <a:spcPts val="1000"/>
              </a:spcBef>
              <a:buSzPct val="100000"/>
              <a:buFont typeface="Arial"/>
              <a:buChar char="•"/>
              <a:defRPr sz="2800"/>
            </a:pPr>
            <a:r>
              <a:rPr dirty="0"/>
              <a:t>What is the background of this book?</a:t>
            </a:r>
          </a:p>
          <a:p>
            <a:pPr marL="228600" indent="-228600" defTabSz="914400">
              <a:lnSpc>
                <a:spcPct val="90000"/>
              </a:lnSpc>
              <a:spcBef>
                <a:spcPts val="1000"/>
              </a:spcBef>
              <a:buSzPct val="100000"/>
              <a:buFont typeface="Arial"/>
              <a:buChar char="•"/>
              <a:defRPr sz="2800"/>
            </a:pPr>
            <a:r>
              <a:rPr dirty="0"/>
              <a:t>What are some of the subjects discussed in this 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347808" y="416351"/>
            <a:ext cx="1959951"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defRPr>
            </a:lvl1pPr>
          </a:lstStyle>
          <a:p>
            <a:r>
              <a:rPr dirty="0"/>
              <a:t>Answers</a:t>
            </a:r>
          </a:p>
        </p:txBody>
      </p:sp>
      <p:sp>
        <p:nvSpPr>
          <p:cNvPr id="548" name="Content Placeholder 5"/>
          <p:cNvSpPr txBox="1">
            <a:spLocks noGrp="1"/>
          </p:cNvSpPr>
          <p:nvPr>
            <p:ph type="body" idx="1"/>
          </p:nvPr>
        </p:nvSpPr>
        <p:spPr>
          <a:xfrm>
            <a:off x="457200" y="1418643"/>
            <a:ext cx="8229600" cy="4525963"/>
          </a:xfrm>
          <a:prstGeom prst="rect">
            <a:avLst/>
          </a:prstGeom>
        </p:spPr>
        <p:txBody>
          <a:bodyPr/>
          <a:lstStyle/>
          <a:p>
            <a:pPr>
              <a:lnSpc>
                <a:spcPct val="80000"/>
              </a:lnSpc>
              <a:spcBef>
                <a:spcPts val="500"/>
              </a:spcBef>
              <a:spcAft>
                <a:spcPts val="600"/>
              </a:spcAft>
              <a:defRPr sz="2200"/>
            </a:pPr>
            <a:r>
              <a:rPr dirty="0"/>
              <a:t>The Promised Messiah </a:t>
            </a:r>
            <a:r>
              <a:rPr sz="2200" dirty="0"/>
              <a:t>(peace be on him) </a:t>
            </a:r>
            <a:r>
              <a:rPr dirty="0"/>
              <a:t>wrote this book in 1891. This book was written in two parts</a:t>
            </a:r>
          </a:p>
          <a:p>
            <a:pPr>
              <a:lnSpc>
                <a:spcPct val="80000"/>
              </a:lnSpc>
              <a:spcBef>
                <a:spcPts val="500"/>
              </a:spcBef>
              <a:spcAft>
                <a:spcPts val="600"/>
              </a:spcAft>
              <a:defRPr sz="2200"/>
            </a:pPr>
            <a:r>
              <a:rPr dirty="0"/>
              <a:t>This book is a continuation of earlier two books, </a:t>
            </a:r>
            <a:r>
              <a:rPr i="1" dirty="0" err="1">
                <a:latin typeface="+mj-lt"/>
                <a:ea typeface="+mj-ea"/>
                <a:cs typeface="+mj-cs"/>
                <a:sym typeface="Helvetica"/>
              </a:rPr>
              <a:t>Fat</a:t>
            </a:r>
            <a:r>
              <a:rPr dirty="0" err="1"/>
              <a:t>h</a:t>
            </a:r>
            <a:r>
              <a:rPr i="1" dirty="0" err="1">
                <a:latin typeface="+mj-lt"/>
                <a:ea typeface="+mj-ea"/>
                <a:cs typeface="+mj-cs"/>
                <a:sym typeface="Helvetica"/>
              </a:rPr>
              <a:t>e</a:t>
            </a:r>
            <a:r>
              <a:rPr i="1" dirty="0">
                <a:latin typeface="+mj-lt"/>
                <a:ea typeface="+mj-ea"/>
                <a:cs typeface="+mj-cs"/>
                <a:sym typeface="Helvetica"/>
              </a:rPr>
              <a:t> Isl</a:t>
            </a:r>
            <a:r>
              <a:rPr dirty="0"/>
              <a:t>a</a:t>
            </a:r>
            <a:r>
              <a:rPr i="1" dirty="0">
                <a:latin typeface="+mj-lt"/>
                <a:ea typeface="+mj-ea"/>
                <a:cs typeface="+mj-cs"/>
                <a:sym typeface="Helvetica"/>
              </a:rPr>
              <a:t>m </a:t>
            </a:r>
            <a:r>
              <a:rPr dirty="0"/>
              <a:t>and </a:t>
            </a:r>
            <a:r>
              <a:rPr i="1" dirty="0" err="1">
                <a:latin typeface="+mj-lt"/>
                <a:ea typeface="+mj-ea"/>
                <a:cs typeface="+mj-cs"/>
                <a:sym typeface="Helvetica"/>
              </a:rPr>
              <a:t>Tau</a:t>
            </a:r>
            <a:r>
              <a:rPr dirty="0" err="1"/>
              <a:t>dih</a:t>
            </a:r>
            <a:r>
              <a:rPr i="1" dirty="0">
                <a:latin typeface="+mj-lt"/>
                <a:ea typeface="+mj-ea"/>
                <a:cs typeface="+mj-cs"/>
                <a:sym typeface="Helvetica"/>
              </a:rPr>
              <a:t>-e-</a:t>
            </a:r>
            <a:r>
              <a:rPr i="1" dirty="0" err="1">
                <a:latin typeface="+mj-lt"/>
                <a:ea typeface="+mj-ea"/>
                <a:cs typeface="+mj-cs"/>
                <a:sym typeface="Helvetica"/>
              </a:rPr>
              <a:t>Mar</a:t>
            </a:r>
            <a:r>
              <a:rPr dirty="0" err="1"/>
              <a:t>a</a:t>
            </a:r>
            <a:r>
              <a:rPr i="1" dirty="0" err="1">
                <a:latin typeface="+mj-lt"/>
                <a:ea typeface="+mj-ea"/>
                <a:cs typeface="+mj-cs"/>
                <a:sym typeface="Helvetica"/>
              </a:rPr>
              <a:t>m</a:t>
            </a:r>
            <a:r>
              <a:rPr dirty="0"/>
              <a:t>. </a:t>
            </a:r>
          </a:p>
          <a:p>
            <a:pPr>
              <a:lnSpc>
                <a:spcPct val="80000"/>
              </a:lnSpc>
              <a:spcBef>
                <a:spcPts val="500"/>
              </a:spcBef>
              <a:spcAft>
                <a:spcPts val="600"/>
              </a:spcAft>
              <a:defRPr sz="2200"/>
            </a:pPr>
            <a:r>
              <a:rPr dirty="0"/>
              <a:t>The book begins with a comparison of the miracles shown by Jesus and the Promised Messiah </a:t>
            </a:r>
            <a:r>
              <a:rPr sz="2200" dirty="0"/>
              <a:t>(peace be on them)</a:t>
            </a:r>
          </a:p>
          <a:p>
            <a:pPr>
              <a:lnSpc>
                <a:spcPct val="80000"/>
              </a:lnSpc>
              <a:spcBef>
                <a:spcPts val="500"/>
              </a:spcBef>
              <a:spcAft>
                <a:spcPts val="600"/>
              </a:spcAft>
              <a:defRPr sz="2200"/>
            </a:pPr>
            <a:r>
              <a:rPr dirty="0"/>
              <a:t>The book also included a commentary on 30 verses of the Holy Quran and a number of well-known </a:t>
            </a:r>
            <a:r>
              <a:rPr lang="en-US" sz="2200" i="1" dirty="0" err="1">
                <a:sym typeface="Helvetica"/>
              </a:rPr>
              <a:t>Ahadith</a:t>
            </a:r>
            <a:r>
              <a:rPr lang="en-US" i="1" dirty="0">
                <a:latin typeface="+mj-lt"/>
                <a:ea typeface="+mj-ea"/>
                <a:cs typeface="+mj-cs"/>
                <a:sym typeface="Helvetica"/>
              </a:rPr>
              <a:t> </a:t>
            </a:r>
            <a:r>
              <a:rPr dirty="0"/>
              <a:t>to prove that Jesus Christ died a natural death. The Promised Messiah </a:t>
            </a:r>
            <a:r>
              <a:rPr sz="1800" dirty="0"/>
              <a:t>(peace be on him)</a:t>
            </a:r>
            <a:r>
              <a:rPr dirty="0"/>
              <a:t>also discussed the true import of the words </a:t>
            </a:r>
            <a:r>
              <a:rPr lang="en-US" i="1" dirty="0" err="1">
                <a:ea typeface="+mj-ea"/>
                <a:cs typeface="+mj-cs"/>
                <a:sym typeface="Helvetica"/>
              </a:rPr>
              <a:t>Nuzul</a:t>
            </a:r>
            <a:r>
              <a:rPr i="1" dirty="0">
                <a:ea typeface="+mj-ea"/>
                <a:cs typeface="+mj-cs"/>
                <a:sym typeface="Helvetica"/>
              </a:rPr>
              <a:t> </a:t>
            </a:r>
            <a:r>
              <a:rPr dirty="0"/>
              <a:t>and </a:t>
            </a:r>
            <a:r>
              <a:rPr lang="en-US" i="1" dirty="0" err="1">
                <a:ea typeface="+mj-ea"/>
                <a:cs typeface="+mj-cs"/>
                <a:sym typeface="Helvetica"/>
              </a:rPr>
              <a:t>Tawaffi</a:t>
            </a:r>
            <a:r>
              <a:rPr lang="en-US" i="1" dirty="0">
                <a:ea typeface="+mj-ea"/>
                <a:cs typeface="+mj-cs"/>
                <a:sym typeface="Helvetica"/>
              </a:rPr>
              <a:t> </a:t>
            </a:r>
            <a:r>
              <a:rPr dirty="0"/>
              <a:t>and the reality of </a:t>
            </a:r>
            <a:r>
              <a:rPr sz="2200" dirty="0">
                <a:sym typeface="Helvetica"/>
              </a:rPr>
              <a:t>Gog</a:t>
            </a:r>
            <a:r>
              <a:rPr i="1" dirty="0">
                <a:latin typeface="+mj-lt"/>
                <a:ea typeface="+mj-ea"/>
                <a:cs typeface="+mj-cs"/>
                <a:sym typeface="Helvetica"/>
              </a:rPr>
              <a:t> </a:t>
            </a:r>
            <a:r>
              <a:rPr dirty="0"/>
              <a:t>and </a:t>
            </a:r>
            <a:r>
              <a:rPr sz="2200" i="1" dirty="0">
                <a:sym typeface="Helvetica"/>
              </a:rPr>
              <a:t>Magog</a:t>
            </a:r>
          </a:p>
          <a:p>
            <a:pPr>
              <a:lnSpc>
                <a:spcPct val="80000"/>
              </a:lnSpc>
              <a:spcBef>
                <a:spcPts val="500"/>
              </a:spcBef>
              <a:spcAft>
                <a:spcPts val="600"/>
              </a:spcAft>
              <a:defRPr sz="2200"/>
            </a:pPr>
            <a:r>
              <a:rPr dirty="0"/>
              <a:t>Part II of the book, among other things, laid down ten conditions of the </a:t>
            </a:r>
            <a:r>
              <a:rPr i="1" dirty="0" err="1">
                <a:latin typeface="+mj-lt"/>
                <a:ea typeface="+mj-ea"/>
                <a:cs typeface="+mj-cs"/>
                <a:sym typeface="Helvetica"/>
              </a:rPr>
              <a:t>bai‘at</a:t>
            </a: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27504" y="409835"/>
            <a:ext cx="1959950"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551" name="Title 3"/>
          <p:cNvSpPr txBox="1"/>
          <p:nvPr/>
        </p:nvSpPr>
        <p:spPr>
          <a:xfrm>
            <a:off x="1023256" y="2384076"/>
            <a:ext cx="7380515" cy="2089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algn="just">
              <a:defRPr sz="2700"/>
            </a:lvl1pPr>
          </a:lstStyle>
          <a:p>
            <a:r>
              <a:rPr dirty="0"/>
              <a:t>"Recite that which has been revealed to thee of the Book, and observe Prayer. Surely, Prayer restrains one from indecency and manifest evil, and remembrance of Allah is the greatest virtue. And Allah knows what you do." (29:46)</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27503" y="409835"/>
            <a:ext cx="2566667"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914400">
              <a:defRPr sz="3200">
                <a:solidFill>
                  <a:srgbClr val="FFFFFF"/>
                </a:solidFill>
              </a:defRPr>
            </a:lvl1pPr>
          </a:lstStyle>
          <a:p>
            <a:r>
              <a:rPr lang="en-US" dirty="0"/>
              <a:t>Health Topic</a:t>
            </a:r>
            <a:endParaRPr dirty="0"/>
          </a:p>
        </p:txBody>
      </p:sp>
      <p:sp>
        <p:nvSpPr>
          <p:cNvPr id="551" name="Title 3"/>
          <p:cNvSpPr txBox="1"/>
          <p:nvPr/>
        </p:nvSpPr>
        <p:spPr>
          <a:xfrm>
            <a:off x="1023256" y="2384076"/>
            <a:ext cx="7380515" cy="2089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just">
              <a:defRPr sz="2700"/>
            </a:lvl1pPr>
          </a:lstStyle>
          <a:p>
            <a:pPr algn="ctr"/>
            <a:r>
              <a:rPr lang="en-US" sz="4800" dirty="0">
                <a:latin typeface="+mj-lt"/>
              </a:rPr>
              <a:t>Fats or Sugar;</a:t>
            </a:r>
          </a:p>
          <a:p>
            <a:pPr algn="ctr"/>
            <a:r>
              <a:rPr lang="en-US" sz="4800" dirty="0">
                <a:latin typeface="+mj-lt"/>
              </a:rPr>
              <a:t>What is worse</a:t>
            </a:r>
            <a:endParaRPr sz="4800" dirty="0">
              <a:latin typeface="+mj-lt"/>
            </a:endParaRPr>
          </a:p>
        </p:txBody>
      </p:sp>
    </p:spTree>
    <p:extLst>
      <p:ext uri="{BB962C8B-B14F-4D97-AF65-F5344CB8AC3E}">
        <p14:creationId xmlns:p14="http://schemas.microsoft.com/office/powerpoint/2010/main" val="30696175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347808" y="416351"/>
            <a:ext cx="3338992"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914400">
              <a:defRPr sz="3200">
                <a:solidFill>
                  <a:srgbClr val="FFFFFF"/>
                </a:solidFill>
              </a:defRPr>
            </a:lvl1pPr>
          </a:lstStyle>
          <a:p>
            <a:r>
              <a:rPr lang="en-US" dirty="0"/>
              <a:t>Health Topic</a:t>
            </a:r>
            <a:endParaRPr dirty="0"/>
          </a:p>
        </p:txBody>
      </p:sp>
      <p:sp>
        <p:nvSpPr>
          <p:cNvPr id="548" name="Content Placeholder 5"/>
          <p:cNvSpPr txBox="1">
            <a:spLocks noGrp="1"/>
          </p:cNvSpPr>
          <p:nvPr>
            <p:ph type="body" idx="1"/>
          </p:nvPr>
        </p:nvSpPr>
        <p:spPr>
          <a:xfrm>
            <a:off x="457200" y="1418643"/>
            <a:ext cx="8229600" cy="4525963"/>
          </a:xfrm>
          <a:prstGeom prst="rect">
            <a:avLst/>
          </a:prstGeom>
        </p:spPr>
        <p:txBody>
          <a:bodyPr>
            <a:normAutofit/>
          </a:bodyPr>
          <a:lstStyle/>
          <a:p>
            <a:pPr>
              <a:lnSpc>
                <a:spcPct val="80000"/>
              </a:lnSpc>
              <a:spcBef>
                <a:spcPts val="500"/>
              </a:spcBef>
              <a:spcAft>
                <a:spcPts val="600"/>
              </a:spcAft>
              <a:defRPr sz="2200"/>
            </a:pPr>
            <a:r>
              <a:rPr lang="en-US" dirty="0"/>
              <a:t>Excess of both fat and Sugars are bad for you says the American Heart Association</a:t>
            </a:r>
          </a:p>
          <a:p>
            <a:pPr>
              <a:lnSpc>
                <a:spcPct val="80000"/>
              </a:lnSpc>
              <a:spcBef>
                <a:spcPts val="500"/>
              </a:spcBef>
              <a:spcAft>
                <a:spcPts val="600"/>
              </a:spcAft>
              <a:defRPr sz="2200"/>
            </a:pPr>
            <a:r>
              <a:rPr lang="en-US" dirty="0"/>
              <a:t>What Fats are bad for you - Saturated fats and trans fats are bad for you, they are found primarily in animal products and certain exotic oils derived from plants, including coconut oil and palm oil</a:t>
            </a:r>
          </a:p>
          <a:p>
            <a:pPr>
              <a:lnSpc>
                <a:spcPct val="80000"/>
              </a:lnSpc>
              <a:spcBef>
                <a:spcPts val="500"/>
              </a:spcBef>
              <a:spcAft>
                <a:spcPts val="600"/>
              </a:spcAft>
              <a:defRPr sz="2200"/>
            </a:pPr>
            <a:r>
              <a:rPr lang="en-US" dirty="0"/>
              <a:t>Trans fats are bad for you and not found in nature</a:t>
            </a:r>
          </a:p>
          <a:p>
            <a:pPr>
              <a:lnSpc>
                <a:spcPct val="80000"/>
              </a:lnSpc>
              <a:spcBef>
                <a:spcPts val="500"/>
              </a:spcBef>
              <a:spcAft>
                <a:spcPts val="600"/>
              </a:spcAft>
              <a:defRPr sz="2200"/>
            </a:pPr>
            <a:r>
              <a:rPr lang="en-US" dirty="0"/>
              <a:t>Not all Fats are bad - It is good to use monounsaturated fats in moderation in diet, OLIVE OIL, CANOLA OIL, AVOCADO OIL, and nuts</a:t>
            </a:r>
          </a:p>
          <a:p>
            <a:pPr>
              <a:lnSpc>
                <a:spcPct val="80000"/>
              </a:lnSpc>
              <a:spcBef>
                <a:spcPts val="500"/>
              </a:spcBef>
              <a:spcAft>
                <a:spcPts val="600"/>
              </a:spcAft>
              <a:defRPr sz="2200"/>
            </a:pPr>
            <a:r>
              <a:rPr lang="en-US" dirty="0"/>
              <a:t>Omega-3 fatty acids reduce risk of blood clots and lower inflammation; e.g. salmon sardines, walnuts and flax-seeds are good sources.</a:t>
            </a:r>
          </a:p>
          <a:p>
            <a:pPr>
              <a:lnSpc>
                <a:spcPct val="80000"/>
              </a:lnSpc>
              <a:spcBef>
                <a:spcPts val="500"/>
              </a:spcBef>
              <a:spcAft>
                <a:spcPts val="600"/>
              </a:spcAft>
              <a:defRPr sz="2200"/>
            </a:pPr>
            <a:r>
              <a:rPr lang="en-US" dirty="0"/>
              <a:t>Omega-6 fats build healthy cells and nerve fibers. Sources include soybean, corn, sunflower and safflower oils.</a:t>
            </a:r>
          </a:p>
          <a:p>
            <a:pPr>
              <a:lnSpc>
                <a:spcPct val="80000"/>
              </a:lnSpc>
              <a:spcBef>
                <a:spcPts val="500"/>
              </a:spcBef>
              <a:spcAft>
                <a:spcPts val="600"/>
              </a:spcAft>
              <a:defRPr sz="2200"/>
            </a:pPr>
            <a:endParaRPr lang="en-US" dirty="0"/>
          </a:p>
        </p:txBody>
      </p:sp>
    </p:spTree>
    <p:extLst>
      <p:ext uri="{BB962C8B-B14F-4D97-AF65-F5344CB8AC3E}">
        <p14:creationId xmlns:p14="http://schemas.microsoft.com/office/powerpoint/2010/main" val="15632844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7" name="Title 1"/>
          <p:cNvSpPr txBox="1">
            <a:spLocks noGrp="1"/>
          </p:cNvSpPr>
          <p:nvPr>
            <p:ph type="title"/>
          </p:nvPr>
        </p:nvSpPr>
        <p:spPr>
          <a:xfrm>
            <a:off x="4983693" y="473555"/>
            <a:ext cx="2629948" cy="500411"/>
          </a:xfrm>
          <a:prstGeom prst="rect">
            <a:avLst/>
          </a:prstGeom>
        </p:spPr>
        <p:txBody>
          <a:bodyPr>
            <a:normAutofit fontScale="90000"/>
          </a:bodyPr>
          <a:lstStyle>
            <a:lvl1pPr defTabSz="397763">
              <a:defRPr sz="2700" b="1">
                <a:solidFill>
                  <a:srgbClr val="FFFFFF"/>
                </a:solidFill>
                <a:latin typeface="+mj-lt"/>
                <a:ea typeface="+mj-ea"/>
                <a:cs typeface="+mj-cs"/>
                <a:sym typeface="Helvetica"/>
              </a:defRPr>
            </a:lvl1pPr>
          </a:lstStyle>
          <a:p>
            <a:r>
              <a:t>AGENDA</a:t>
            </a:r>
          </a:p>
        </p:txBody>
      </p:sp>
      <p:sp>
        <p:nvSpPr>
          <p:cNvPr id="498" name="Content Placeholder 2"/>
          <p:cNvSpPr txBox="1"/>
          <p:nvPr/>
        </p:nvSpPr>
        <p:spPr>
          <a:xfrm>
            <a:off x="441721" y="1445936"/>
            <a:ext cx="8388637" cy="435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p>
            <a:pPr marL="322494" indent="-322494" defTabSz="429995">
              <a:lnSpc>
                <a:spcPct val="80000"/>
              </a:lnSpc>
              <a:spcBef>
                <a:spcPts val="400"/>
              </a:spcBef>
              <a:buSzPct val="100000"/>
              <a:buFont typeface="Arial"/>
              <a:buChar char="•"/>
              <a:defRPr sz="1900"/>
            </a:pPr>
            <a:r>
              <a:rPr sz="2400" dirty="0"/>
              <a:t>Recitation of the Holy Quran (4:35)		</a:t>
            </a:r>
          </a:p>
          <a:p>
            <a:pPr marL="322494" indent="-322494" defTabSz="429995">
              <a:lnSpc>
                <a:spcPct val="80000"/>
              </a:lnSpc>
              <a:spcBef>
                <a:spcPts val="400"/>
              </a:spcBef>
              <a:buSzPct val="100000"/>
              <a:buFont typeface="Arial"/>
              <a:buChar char="•"/>
              <a:defRPr sz="1900"/>
            </a:pPr>
            <a:r>
              <a:rPr sz="2400" dirty="0"/>
              <a:t>Pledge</a:t>
            </a:r>
          </a:p>
          <a:p>
            <a:pPr marL="322494" indent="-322494" defTabSz="429995">
              <a:lnSpc>
                <a:spcPct val="80000"/>
              </a:lnSpc>
              <a:spcBef>
                <a:spcPts val="400"/>
              </a:spcBef>
              <a:buSzPct val="100000"/>
              <a:buFont typeface="Arial"/>
              <a:buChar char="•"/>
              <a:defRPr sz="1900"/>
            </a:pPr>
            <a:r>
              <a:rPr sz="2400" dirty="0"/>
              <a:t>Sermon of the month: </a:t>
            </a:r>
            <a:r>
              <a:rPr sz="2400" b="1" dirty="0"/>
              <a:t>Some Social Evils Which Hinder Creation of Heaven in Homes and Intuitive Commentary of </a:t>
            </a:r>
            <a:r>
              <a:rPr sz="2400" b="1" dirty="0" err="1"/>
              <a:t>Qaw’wam</a:t>
            </a:r>
            <a:r>
              <a:rPr sz="2400" b="1" dirty="0"/>
              <a:t> </a:t>
            </a:r>
            <a:r>
              <a:rPr sz="2400" dirty="0"/>
              <a:t>(2/07/1986)</a:t>
            </a:r>
          </a:p>
          <a:p>
            <a:pPr marL="752492" lvl="1" indent="-322494" defTabSz="429995">
              <a:lnSpc>
                <a:spcPct val="80000"/>
              </a:lnSpc>
              <a:spcBef>
                <a:spcPts val="400"/>
              </a:spcBef>
              <a:buSzPct val="100000"/>
              <a:buFont typeface="Arial"/>
              <a:buChar char="-"/>
              <a:defRPr sz="1900"/>
            </a:pPr>
            <a:r>
              <a:rPr sz="2400" dirty="0"/>
              <a:t>Verse from the Sermon</a:t>
            </a:r>
            <a:endParaRPr sz="2000" dirty="0"/>
          </a:p>
          <a:p>
            <a:pPr marL="752492" lvl="1" indent="-322494" defTabSz="429995">
              <a:lnSpc>
                <a:spcPct val="80000"/>
              </a:lnSpc>
              <a:spcBef>
                <a:spcPts val="400"/>
              </a:spcBef>
              <a:buSzPct val="100000"/>
              <a:buFont typeface="Arial"/>
              <a:buChar char="-"/>
              <a:defRPr sz="1900"/>
            </a:pPr>
            <a:r>
              <a:rPr sz="2400" dirty="0"/>
              <a:t>Advice from the sermon</a:t>
            </a:r>
            <a:endParaRPr sz="2000" dirty="0"/>
          </a:p>
          <a:p>
            <a:pPr marL="322494" indent="-322494" defTabSz="429995">
              <a:lnSpc>
                <a:spcPct val="80000"/>
              </a:lnSpc>
              <a:spcBef>
                <a:spcPts val="400"/>
              </a:spcBef>
              <a:buSzPct val="100000"/>
              <a:buFont typeface="Arial"/>
              <a:buChar char="•"/>
              <a:defRPr sz="1900"/>
            </a:pPr>
            <a:r>
              <a:rPr sz="2400" dirty="0"/>
              <a:t>Discussion scenario</a:t>
            </a:r>
          </a:p>
          <a:p>
            <a:pPr marL="322494" indent="-322494" defTabSz="429995">
              <a:lnSpc>
                <a:spcPct val="80000"/>
              </a:lnSpc>
              <a:spcBef>
                <a:spcPts val="400"/>
              </a:spcBef>
              <a:buSzPct val="100000"/>
              <a:buFont typeface="Arial"/>
              <a:buChar char="•"/>
              <a:defRPr sz="1900"/>
            </a:pPr>
            <a:r>
              <a:rPr sz="2400" dirty="0"/>
              <a:t>Did you know?</a:t>
            </a:r>
          </a:p>
          <a:p>
            <a:pPr marL="322494" indent="-322494" defTabSz="429995">
              <a:lnSpc>
                <a:spcPct val="80000"/>
              </a:lnSpc>
              <a:spcBef>
                <a:spcPts val="400"/>
              </a:spcBef>
              <a:buSzPct val="100000"/>
              <a:buFont typeface="Arial"/>
              <a:buChar char="•"/>
              <a:defRPr sz="1900"/>
            </a:pPr>
            <a:r>
              <a:rPr sz="2400" dirty="0"/>
              <a:t>Salat page</a:t>
            </a:r>
          </a:p>
          <a:p>
            <a:pPr marL="322494" indent="-322494" defTabSz="429995">
              <a:lnSpc>
                <a:spcPct val="80000"/>
              </a:lnSpc>
              <a:spcBef>
                <a:spcPts val="400"/>
              </a:spcBef>
              <a:buSzPct val="100000"/>
              <a:buFont typeface="Arial"/>
              <a:buChar char="•"/>
              <a:defRPr sz="1900"/>
            </a:pPr>
            <a:r>
              <a:rPr sz="2400" dirty="0"/>
              <a:t>Health Tip</a:t>
            </a:r>
          </a:p>
          <a:p>
            <a:pPr marL="322494" indent="-322494" defTabSz="429995">
              <a:lnSpc>
                <a:spcPct val="80000"/>
              </a:lnSpc>
              <a:spcBef>
                <a:spcPts val="400"/>
              </a:spcBef>
              <a:buSzPct val="100000"/>
              <a:buFont typeface="Arial"/>
              <a:buChar char="•"/>
              <a:defRPr sz="1900"/>
            </a:pPr>
            <a:r>
              <a:rPr sz="2400" dirty="0"/>
              <a:t>Free time slot for local topics</a:t>
            </a:r>
          </a:p>
          <a:p>
            <a:pPr marL="322494" indent="-322494" defTabSz="429995">
              <a:lnSpc>
                <a:spcPct val="80000"/>
              </a:lnSpc>
              <a:spcBef>
                <a:spcPts val="400"/>
              </a:spcBef>
              <a:buSzPct val="100000"/>
              <a:buFont typeface="Arial"/>
              <a:buChar char="•"/>
              <a:defRPr sz="1900"/>
            </a:pPr>
            <a:r>
              <a:rPr sz="2400" dirty="0"/>
              <a:t>Reminders/announcements			</a:t>
            </a:r>
          </a:p>
          <a:p>
            <a:pPr marL="322494" indent="-322494" defTabSz="429995">
              <a:lnSpc>
                <a:spcPct val="80000"/>
              </a:lnSpc>
              <a:spcBef>
                <a:spcPts val="400"/>
              </a:spcBef>
              <a:buSzPct val="100000"/>
              <a:buFont typeface="Arial"/>
              <a:buChar char="•"/>
              <a:defRPr sz="1900"/>
            </a:pPr>
            <a:r>
              <a:rPr sz="2400" dirty="0" err="1"/>
              <a:t>Dua</a:t>
            </a:r>
            <a:endParaRPr sz="2400" dirty="0"/>
          </a:p>
          <a:p>
            <a:pPr defTabSz="429995">
              <a:lnSpc>
                <a:spcPct val="80000"/>
              </a:lnSpc>
              <a:spcBef>
                <a:spcPts val="400"/>
              </a:spcBef>
              <a:defRPr sz="1900"/>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347808" y="416351"/>
            <a:ext cx="3338992"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914400">
              <a:defRPr sz="3200">
                <a:solidFill>
                  <a:srgbClr val="FFFFFF"/>
                </a:solidFill>
              </a:defRPr>
            </a:lvl1pPr>
          </a:lstStyle>
          <a:p>
            <a:r>
              <a:rPr lang="en-US" dirty="0"/>
              <a:t>Health Topic</a:t>
            </a:r>
            <a:endParaRPr dirty="0"/>
          </a:p>
        </p:txBody>
      </p:sp>
      <p:sp>
        <p:nvSpPr>
          <p:cNvPr id="548" name="Content Placeholder 5"/>
          <p:cNvSpPr txBox="1">
            <a:spLocks noGrp="1"/>
          </p:cNvSpPr>
          <p:nvPr>
            <p:ph type="body" idx="1"/>
          </p:nvPr>
        </p:nvSpPr>
        <p:spPr>
          <a:xfrm>
            <a:off x="457200" y="1883229"/>
            <a:ext cx="8229600" cy="4061377"/>
          </a:xfrm>
          <a:prstGeom prst="rect">
            <a:avLst/>
          </a:prstGeom>
        </p:spPr>
        <p:txBody>
          <a:bodyPr>
            <a:normAutofit/>
          </a:bodyPr>
          <a:lstStyle/>
          <a:p>
            <a:pPr>
              <a:lnSpc>
                <a:spcPct val="80000"/>
              </a:lnSpc>
              <a:spcBef>
                <a:spcPts val="500"/>
              </a:spcBef>
              <a:spcAft>
                <a:spcPts val="600"/>
              </a:spcAft>
              <a:defRPr sz="2200"/>
            </a:pPr>
            <a:r>
              <a:rPr lang="en-US" dirty="0"/>
              <a:t>Sugars that occur in nature such as those found in milk and are good as part of balanced diet. Fruits are great but fruit juices not so much</a:t>
            </a:r>
          </a:p>
          <a:p>
            <a:pPr>
              <a:lnSpc>
                <a:spcPct val="80000"/>
              </a:lnSpc>
              <a:spcBef>
                <a:spcPts val="500"/>
              </a:spcBef>
              <a:spcAft>
                <a:spcPts val="600"/>
              </a:spcAft>
              <a:defRPr sz="2200"/>
            </a:pPr>
            <a:r>
              <a:rPr lang="en-US" dirty="0"/>
              <a:t>Excess added sugar in food (Sucrose) is associated with increased risk of diabetes, obesity and high cholesterol.</a:t>
            </a:r>
          </a:p>
          <a:p>
            <a:pPr>
              <a:lnSpc>
                <a:spcPct val="80000"/>
              </a:lnSpc>
              <a:spcBef>
                <a:spcPts val="500"/>
              </a:spcBef>
              <a:spcAft>
                <a:spcPts val="600"/>
              </a:spcAft>
              <a:defRPr sz="2200"/>
            </a:pPr>
            <a:r>
              <a:rPr lang="en-US" dirty="0"/>
              <a:t>Food Labels can be deceptive too. Low Sugar food may be very high in fat. In General the less processed food, the less sugars and choosing healthy fats is the best health strategy </a:t>
            </a:r>
          </a:p>
          <a:p>
            <a:pPr>
              <a:lnSpc>
                <a:spcPct val="80000"/>
              </a:lnSpc>
              <a:spcBef>
                <a:spcPts val="500"/>
              </a:spcBef>
              <a:spcAft>
                <a:spcPts val="600"/>
              </a:spcAft>
              <a:defRPr sz="2200"/>
            </a:pPr>
            <a:endParaRPr lang="en-US" dirty="0"/>
          </a:p>
          <a:p>
            <a:pPr marL="0" indent="0">
              <a:lnSpc>
                <a:spcPct val="80000"/>
              </a:lnSpc>
              <a:spcBef>
                <a:spcPts val="500"/>
              </a:spcBef>
              <a:spcAft>
                <a:spcPts val="600"/>
              </a:spcAft>
              <a:buNone/>
              <a:defRPr sz="2200"/>
            </a:pPr>
            <a:endParaRPr lang="en-US" dirty="0"/>
          </a:p>
        </p:txBody>
      </p:sp>
    </p:spTree>
    <p:extLst>
      <p:ext uri="{BB962C8B-B14F-4D97-AF65-F5344CB8AC3E}">
        <p14:creationId xmlns:p14="http://schemas.microsoft.com/office/powerpoint/2010/main" val="20628484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1" name="TextBox 6"/>
          <p:cNvSpPr txBox="1"/>
          <p:nvPr/>
        </p:nvSpPr>
        <p:spPr>
          <a:xfrm>
            <a:off x="3463833" y="370055"/>
            <a:ext cx="5475121" cy="637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600" b="1">
                <a:solidFill>
                  <a:srgbClr val="FFFFFF"/>
                </a:solidFill>
                <a:latin typeface="+mj-lt"/>
                <a:ea typeface="+mj-ea"/>
                <a:cs typeface="+mj-cs"/>
                <a:sym typeface="Helvetica"/>
              </a:defRPr>
            </a:lvl1pPr>
          </a:lstStyle>
          <a:p>
            <a:r>
              <a:t>  </a:t>
            </a:r>
          </a:p>
        </p:txBody>
      </p:sp>
      <p:sp>
        <p:nvSpPr>
          <p:cNvPr id="562" name="Content Placeholder 2"/>
          <p:cNvSpPr txBox="1"/>
          <p:nvPr/>
        </p:nvSpPr>
        <p:spPr>
          <a:xfrm>
            <a:off x="761455" y="1847167"/>
            <a:ext cx="7795260" cy="435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defTabSz="434340">
              <a:lnSpc>
                <a:spcPct val="90000"/>
              </a:lnSpc>
              <a:spcBef>
                <a:spcPts val="700"/>
              </a:spcBef>
              <a:defRPr sz="3400" b="1">
                <a:latin typeface="+mj-lt"/>
                <a:ea typeface="+mj-ea"/>
                <a:cs typeface="+mj-cs"/>
                <a:sym typeface="Helvetica"/>
              </a:defRPr>
            </a:pPr>
            <a:r>
              <a:rPr sz="3200" dirty="0"/>
              <a:t>Reminders/Announcements</a:t>
            </a:r>
          </a:p>
          <a:p>
            <a:pPr algn="ctr" defTabSz="434340">
              <a:lnSpc>
                <a:spcPct val="90000"/>
              </a:lnSpc>
              <a:spcBef>
                <a:spcPts val="700"/>
              </a:spcBef>
              <a:defRPr sz="3400" b="1">
                <a:latin typeface="+mj-lt"/>
                <a:ea typeface="+mj-ea"/>
                <a:cs typeface="+mj-cs"/>
                <a:sym typeface="Helvetica"/>
              </a:defRPr>
            </a:pPr>
            <a:r>
              <a:rPr sz="3200" dirty="0" err="1"/>
              <a:t>Dua</a:t>
            </a:r>
            <a:endParaRPr sz="2800" dirty="0"/>
          </a:p>
          <a:p>
            <a:pPr algn="ctr" defTabSz="434340">
              <a:lnSpc>
                <a:spcPct val="90000"/>
              </a:lnSpc>
              <a:spcBef>
                <a:spcPts val="600"/>
              </a:spcBef>
              <a:defRPr sz="3400" b="1">
                <a:latin typeface="+mj-lt"/>
                <a:ea typeface="+mj-ea"/>
                <a:cs typeface="+mj-cs"/>
                <a:sym typeface="Helvetica"/>
              </a:defRPr>
            </a:pPr>
            <a:endParaRPr sz="2800" dirty="0"/>
          </a:p>
          <a:p>
            <a:pPr algn="ctr" defTabSz="434340">
              <a:lnSpc>
                <a:spcPct val="90000"/>
              </a:lnSpc>
              <a:spcBef>
                <a:spcPts val="700"/>
              </a:spcBef>
              <a:defRPr sz="3400" b="1">
                <a:latin typeface="+mj-lt"/>
                <a:ea typeface="+mj-ea"/>
                <a:cs typeface="+mj-cs"/>
                <a:sym typeface="Helvetica"/>
              </a:defRPr>
            </a:pPr>
            <a:r>
              <a:rPr sz="3200" dirty="0" err="1"/>
              <a:t>Jazakumullah</a:t>
            </a:r>
            <a:r>
              <a:rPr sz="3200" dirty="0"/>
              <a:t> for Participating!</a:t>
            </a:r>
            <a:endParaRPr sz="2800" dirty="0"/>
          </a:p>
          <a:p>
            <a:pPr algn="ctr" defTabSz="434340">
              <a:lnSpc>
                <a:spcPct val="90000"/>
              </a:lnSpc>
              <a:spcBef>
                <a:spcPts val="600"/>
              </a:spcBef>
              <a:defRPr sz="3400" b="1">
                <a:latin typeface="+mj-lt"/>
                <a:ea typeface="+mj-ea"/>
                <a:cs typeface="+mj-cs"/>
                <a:sym typeface="Helvetica"/>
              </a:defRPr>
            </a:pPr>
            <a:endParaRPr sz="3000" dirty="0"/>
          </a:p>
          <a:p>
            <a:pPr algn="ctr" defTabSz="434340">
              <a:lnSpc>
                <a:spcPct val="90000"/>
              </a:lnSpc>
              <a:spcBef>
                <a:spcPts val="700"/>
              </a:spcBef>
              <a:defRPr sz="3400" b="1">
                <a:solidFill>
                  <a:srgbClr val="FF0000"/>
                </a:solidFill>
                <a:latin typeface="+mj-lt"/>
                <a:ea typeface="+mj-ea"/>
                <a:cs typeface="+mj-cs"/>
                <a:sym typeface="Helvetica"/>
              </a:defRPr>
            </a:pPr>
            <a:r>
              <a:rPr sz="2800" dirty="0"/>
              <a:t>If you enjoyed it, please convey to those brothers who are not here today!</a:t>
            </a:r>
          </a:p>
        </p:txBody>
      </p:sp>
      <p:sp>
        <p:nvSpPr>
          <p:cNvPr id="563" name="TextBox 2"/>
          <p:cNvSpPr txBox="1"/>
          <p:nvPr/>
        </p:nvSpPr>
        <p:spPr>
          <a:xfrm>
            <a:off x="4991243" y="410967"/>
            <a:ext cx="2420299"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0" name="TextBox 6"/>
          <p:cNvSpPr txBox="1"/>
          <p:nvPr/>
        </p:nvSpPr>
        <p:spPr>
          <a:xfrm>
            <a:off x="4049244" y="450825"/>
            <a:ext cx="4208816" cy="44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FFFFFF"/>
                </a:solidFill>
              </a:defRPr>
            </a:lvl1pPr>
          </a:lstStyle>
          <a:p>
            <a:r>
              <a:rPr dirty="0"/>
              <a:t>Recitation of the Holy Quran</a:t>
            </a:r>
          </a:p>
        </p:txBody>
      </p:sp>
      <p:sp>
        <p:nvSpPr>
          <p:cNvPr id="502" name="Men are guardians over women because Allah has made some of them excel others, and because they (men) spend of their wealth. So virtuous women are those who are obedient, and guard the secrets of their husbands with Allah’s protection. And as for those on whose part you fear disobedience, admonish them and leave them alone in their beds, and chastise them. Then if they obey you, seek not a way against them. Surely, Allah is High, Great. (4:35)"/>
          <p:cNvSpPr txBox="1"/>
          <p:nvPr/>
        </p:nvSpPr>
        <p:spPr>
          <a:xfrm>
            <a:off x="128058" y="1415142"/>
            <a:ext cx="3550112" cy="4031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1600">
                <a:latin typeface="Verdana"/>
                <a:ea typeface="Verdana"/>
                <a:cs typeface="Verdana"/>
                <a:sym typeface="Verdana"/>
              </a:defRPr>
            </a:pPr>
            <a:r>
              <a:rPr dirty="0"/>
              <a:t>Men are guardians over women because Allah has made some of them excel others, and because they (men) spend of their wealth. So virtuous women </a:t>
            </a:r>
            <a:r>
              <a:rPr i="1" dirty="0"/>
              <a:t>are those who</a:t>
            </a:r>
            <a:r>
              <a:rPr dirty="0"/>
              <a:t> are obedient, and guard the secrets </a:t>
            </a:r>
            <a:r>
              <a:rPr i="1" dirty="0"/>
              <a:t>of their husbands</a:t>
            </a:r>
            <a:r>
              <a:rPr dirty="0"/>
              <a:t> with Allah’s protection.</a:t>
            </a:r>
            <a:endParaRPr lang="en-US" dirty="0"/>
          </a:p>
          <a:p>
            <a:pPr>
              <a:defRPr sz="1600">
                <a:latin typeface="Verdana"/>
                <a:ea typeface="Verdana"/>
                <a:cs typeface="Verdana"/>
                <a:sym typeface="Verdana"/>
              </a:defRPr>
            </a:pPr>
            <a:endParaRPr lang="en-US" dirty="0"/>
          </a:p>
          <a:p>
            <a:pPr>
              <a:defRPr sz="1600">
                <a:latin typeface="Verdana"/>
                <a:ea typeface="Verdana"/>
                <a:cs typeface="Verdana"/>
                <a:sym typeface="Verdana"/>
              </a:defRPr>
            </a:pPr>
            <a:r>
              <a:rPr dirty="0"/>
              <a:t>And </a:t>
            </a:r>
            <a:r>
              <a:rPr i="1" dirty="0"/>
              <a:t>as for</a:t>
            </a:r>
            <a:r>
              <a:rPr dirty="0"/>
              <a:t> those on whose part you fear disobedience, admonish them and leave them alone in their beds, and chastise them. Then if they obey you, seek not a way against them. Surely, Allah is High, Great. (4:35)</a:t>
            </a:r>
          </a:p>
        </p:txBody>
      </p:sp>
      <p:pic>
        <p:nvPicPr>
          <p:cNvPr id="3" name="Picture 2" descr="A screenshot of a cell phone&#10;&#10;Description automatically generated">
            <a:extLst>
              <a:ext uri="{FF2B5EF4-FFF2-40B4-BE49-F238E27FC236}">
                <a16:creationId xmlns:a16="http://schemas.microsoft.com/office/drawing/2014/main" id="{06822C0D-0B11-844E-B986-58C33E7D6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170" y="1415142"/>
            <a:ext cx="5337772" cy="308065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4" name="Title 2"/>
          <p:cNvSpPr txBox="1">
            <a:spLocks noGrp="1"/>
          </p:cNvSpPr>
          <p:nvPr>
            <p:ph type="title"/>
          </p:nvPr>
        </p:nvSpPr>
        <p:spPr>
          <a:xfrm>
            <a:off x="3483427" y="459016"/>
            <a:ext cx="5562606" cy="511628"/>
          </a:xfrm>
          <a:prstGeom prst="rect">
            <a:avLst/>
          </a:prstGeom>
        </p:spPr>
        <p:txBody>
          <a:bodyPr/>
          <a:lstStyle/>
          <a:p>
            <a:pPr defTabSz="54863">
              <a:defRPr sz="400" b="1">
                <a:solidFill>
                  <a:srgbClr val="FFFFFF"/>
                </a:solidFill>
                <a:latin typeface="+mj-lt"/>
                <a:ea typeface="+mj-ea"/>
                <a:cs typeface="+mj-cs"/>
                <a:sym typeface="Helvetica"/>
              </a:defRPr>
            </a:pPr>
            <a:br/>
            <a:br/>
            <a:br/>
            <a:br/>
            <a:br/>
            <a:endParaRPr/>
          </a:p>
        </p:txBody>
      </p:sp>
      <p:sp>
        <p:nvSpPr>
          <p:cNvPr id="505" name="TextBox 3"/>
          <p:cNvSpPr txBox="1"/>
          <p:nvPr/>
        </p:nvSpPr>
        <p:spPr>
          <a:xfrm>
            <a:off x="5140206" y="408041"/>
            <a:ext cx="2249048"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solidFill>
                  <a:srgbClr val="FFFFFF"/>
                </a:solidFill>
              </a:defRPr>
            </a:lvl1pPr>
          </a:lstStyle>
          <a:p>
            <a:r>
              <a:rPr dirty="0"/>
              <a:t>Ansar Pledge</a:t>
            </a:r>
          </a:p>
        </p:txBody>
      </p:sp>
      <p:sp>
        <p:nvSpPr>
          <p:cNvPr id="506" name="Rectangle 6"/>
          <p:cNvSpPr txBox="1"/>
          <p:nvPr/>
        </p:nvSpPr>
        <p:spPr>
          <a:xfrm>
            <a:off x="363207" y="1332935"/>
            <a:ext cx="4859055" cy="1437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three times:</a:t>
            </a:r>
          </a:p>
          <a:p>
            <a:pPr>
              <a:defRPr sz="800" i="1">
                <a:latin typeface="+mj-lt"/>
                <a:ea typeface="+mj-ea"/>
                <a:cs typeface="+mj-cs"/>
                <a:sym typeface="Helvetica"/>
              </a:defRPr>
            </a:pPr>
            <a:endParaRPr/>
          </a:p>
          <a:p>
            <a:pPr>
              <a:defRPr sz="2000" i="1">
                <a:latin typeface="+mj-lt"/>
                <a:ea typeface="+mj-ea"/>
                <a:cs typeface="+mj-cs"/>
                <a:sym typeface="Helvetica"/>
              </a:defRPr>
            </a:pPr>
            <a:r>
              <a:t>Ash-hadu • alla ilaha • illallahu • wahdahu • la sharika lahu • wa ash-hadu • anna Muhammadan • ‘abduhu • wa rasuluh</a:t>
            </a:r>
          </a:p>
        </p:txBody>
      </p:sp>
      <p:pic>
        <p:nvPicPr>
          <p:cNvPr id="507" name="Picture 7" descr="Picture 7"/>
          <p:cNvPicPr>
            <a:picLocks noChangeAspect="1"/>
          </p:cNvPicPr>
          <p:nvPr/>
        </p:nvPicPr>
        <p:blipFill>
          <a:blip r:embed="rId3"/>
          <a:stretch>
            <a:fillRect/>
          </a:stretch>
        </p:blipFill>
        <p:spPr>
          <a:xfrm>
            <a:off x="5491398" y="1152309"/>
            <a:ext cx="3127867" cy="1657914"/>
          </a:xfrm>
          <a:prstGeom prst="rect">
            <a:avLst/>
          </a:prstGeom>
          <a:ln w="12700">
            <a:miter lim="400000"/>
          </a:ln>
        </p:spPr>
      </p:pic>
      <p:sp>
        <p:nvSpPr>
          <p:cNvPr id="508" name="Rectangle 8"/>
          <p:cNvSpPr txBox="1"/>
          <p:nvPr/>
        </p:nvSpPr>
        <p:spPr>
          <a:xfrm>
            <a:off x="202257" y="2713502"/>
            <a:ext cx="8739486" cy="3516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once:</a:t>
            </a:r>
          </a:p>
          <a:p>
            <a:pPr>
              <a:defRPr sz="2000"/>
            </a:pPr>
            <a:r>
              <a:t>I bear witness • that there is none worthy of worship • except Allah. • He is One • (and) has no partner, • and I bear witness • that Muhammad (peace be upon him) • is His servant • and messenger.</a:t>
            </a:r>
          </a:p>
          <a:p>
            <a:pPr>
              <a:defRPr sz="800" i="1">
                <a:latin typeface="+mj-lt"/>
                <a:ea typeface="+mj-ea"/>
                <a:cs typeface="+mj-cs"/>
                <a:sym typeface="Helvetica"/>
              </a:defRPr>
            </a:pPr>
            <a:endParaRPr/>
          </a:p>
          <a:p>
            <a:pPr>
              <a:defRPr sz="2000" i="1">
                <a:solidFill>
                  <a:srgbClr val="FF0000"/>
                </a:solidFill>
                <a:latin typeface="+mj-lt"/>
                <a:ea typeface="+mj-ea"/>
                <a:cs typeface="+mj-cs"/>
                <a:sym typeface="Helvetica"/>
              </a:defRPr>
            </a:pPr>
            <a:r>
              <a:t>Say this part once:</a:t>
            </a:r>
          </a:p>
          <a:p>
            <a:pPr>
              <a:defRPr sz="2000"/>
            </a:pPr>
            <a:r>
              <a:t>I solemnly pledge • that I shall endeavor • throughout my life </a:t>
            </a:r>
            <a:r>
              <a:rPr i="1">
                <a:latin typeface="+mj-lt"/>
                <a:ea typeface="+mj-ea"/>
                <a:cs typeface="+mj-cs"/>
                <a:sym typeface="Helvetica"/>
              </a:rPr>
              <a:t>•</a:t>
            </a:r>
            <a:r>
              <a:t> for the propagation </a:t>
            </a:r>
            <a:r>
              <a:rPr i="1">
                <a:latin typeface="+mj-lt"/>
                <a:ea typeface="+mj-ea"/>
                <a:cs typeface="+mj-cs"/>
                <a:sym typeface="Helvetica"/>
              </a:rPr>
              <a:t>•</a:t>
            </a:r>
            <a:r>
              <a:t> and consolidation </a:t>
            </a:r>
            <a:r>
              <a:rPr i="1">
                <a:latin typeface="+mj-lt"/>
                <a:ea typeface="+mj-ea"/>
                <a:cs typeface="+mj-cs"/>
                <a:sym typeface="Helvetica"/>
              </a:rPr>
              <a:t>•</a:t>
            </a:r>
            <a:r>
              <a:t> of Ahmadiyyat in Islam,</a:t>
            </a:r>
            <a:r>
              <a:rPr i="1">
                <a:latin typeface="+mj-lt"/>
                <a:ea typeface="+mj-ea"/>
                <a:cs typeface="+mj-cs"/>
                <a:sym typeface="Helvetica"/>
              </a:rPr>
              <a:t> • </a:t>
            </a:r>
            <a:r>
              <a:t>and shall stand guard </a:t>
            </a:r>
            <a:r>
              <a:rPr i="1">
                <a:latin typeface="+mj-lt"/>
                <a:ea typeface="+mj-ea"/>
                <a:cs typeface="+mj-cs"/>
                <a:sym typeface="Helvetica"/>
              </a:rPr>
              <a:t>•</a:t>
            </a:r>
            <a:r>
              <a:t> in defense of </a:t>
            </a:r>
            <a:r>
              <a:rPr i="1">
                <a:latin typeface="+mj-lt"/>
                <a:ea typeface="+mj-ea"/>
                <a:cs typeface="+mj-cs"/>
                <a:sym typeface="Helvetica"/>
              </a:rPr>
              <a:t>•</a:t>
            </a:r>
            <a:r>
              <a:t> the institution of Khilafat. </a:t>
            </a:r>
            <a:r>
              <a:rPr i="1">
                <a:latin typeface="+mj-lt"/>
                <a:ea typeface="+mj-ea"/>
                <a:cs typeface="+mj-cs"/>
                <a:sym typeface="Helvetica"/>
              </a:rPr>
              <a:t>•</a:t>
            </a:r>
            <a:r>
              <a:t> I shall not hesitate </a:t>
            </a:r>
            <a:r>
              <a:rPr i="1">
                <a:latin typeface="+mj-lt"/>
                <a:ea typeface="+mj-ea"/>
                <a:cs typeface="+mj-cs"/>
                <a:sym typeface="Helvetica"/>
              </a:rPr>
              <a:t>•</a:t>
            </a:r>
            <a:r>
              <a:t> to offer any sacrifice </a:t>
            </a:r>
            <a:r>
              <a:rPr i="1">
                <a:latin typeface="+mj-lt"/>
                <a:ea typeface="+mj-ea"/>
                <a:cs typeface="+mj-cs"/>
                <a:sym typeface="Helvetica"/>
              </a:rPr>
              <a:t>•</a:t>
            </a:r>
            <a:r>
              <a:t> in this regard.</a:t>
            </a:r>
            <a:r>
              <a:rPr i="1">
                <a:latin typeface="+mj-lt"/>
                <a:ea typeface="+mj-ea"/>
                <a:cs typeface="+mj-cs"/>
                <a:sym typeface="Helvetica"/>
              </a:rPr>
              <a:t> </a:t>
            </a:r>
            <a:r>
              <a:t>•</a:t>
            </a:r>
            <a:r>
              <a:rPr i="1">
                <a:latin typeface="+mj-lt"/>
                <a:ea typeface="+mj-ea"/>
                <a:cs typeface="+mj-cs"/>
                <a:sym typeface="Helvetica"/>
              </a:rPr>
              <a:t> </a:t>
            </a:r>
            <a:r>
              <a:t>Moreover, </a:t>
            </a:r>
            <a:r>
              <a:rPr i="1">
                <a:latin typeface="+mj-lt"/>
                <a:ea typeface="+mj-ea"/>
                <a:cs typeface="+mj-cs"/>
                <a:sym typeface="Helvetica"/>
              </a:rPr>
              <a:t>•</a:t>
            </a:r>
            <a:r>
              <a:t> I shall exhort my children </a:t>
            </a:r>
            <a:r>
              <a:rPr i="1">
                <a:latin typeface="+mj-lt"/>
                <a:ea typeface="+mj-ea"/>
                <a:cs typeface="+mj-cs"/>
                <a:sym typeface="Helvetica"/>
              </a:rPr>
              <a:t>•</a:t>
            </a:r>
            <a:r>
              <a:t> to always remain dedicated </a:t>
            </a:r>
            <a:r>
              <a:rPr i="1">
                <a:latin typeface="+mj-lt"/>
                <a:ea typeface="+mj-ea"/>
                <a:cs typeface="+mj-cs"/>
                <a:sym typeface="Helvetica"/>
              </a:rPr>
              <a:t>•</a:t>
            </a:r>
            <a:r>
              <a:t> and devoted </a:t>
            </a:r>
            <a:r>
              <a:rPr i="1">
                <a:latin typeface="+mj-lt"/>
                <a:ea typeface="+mj-ea"/>
                <a:cs typeface="+mj-cs"/>
                <a:sym typeface="Helvetica"/>
              </a:rPr>
              <a:t>•</a:t>
            </a:r>
            <a:r>
              <a:t> to Khilafat. </a:t>
            </a:r>
            <a:r>
              <a:rPr i="1">
                <a:latin typeface="+mj-lt"/>
                <a:ea typeface="+mj-ea"/>
                <a:cs typeface="+mj-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0" name="TextBox 2"/>
          <p:cNvSpPr txBox="1"/>
          <p:nvPr/>
        </p:nvSpPr>
        <p:spPr>
          <a:xfrm>
            <a:off x="5009659" y="391777"/>
            <a:ext cx="2485387"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rPr dirty="0"/>
              <a:t>Friday Sermon</a:t>
            </a:r>
          </a:p>
        </p:txBody>
      </p:sp>
      <p:sp>
        <p:nvSpPr>
          <p:cNvPr id="511" name="Title 3"/>
          <p:cNvSpPr txBox="1">
            <a:spLocks noGrp="1"/>
          </p:cNvSpPr>
          <p:nvPr>
            <p:ph type="title"/>
          </p:nvPr>
        </p:nvSpPr>
        <p:spPr>
          <a:xfrm>
            <a:off x="457199" y="1406752"/>
            <a:ext cx="8229601" cy="4384448"/>
          </a:xfrm>
          <a:prstGeom prst="rect">
            <a:avLst/>
          </a:prstGeom>
        </p:spPr>
        <p:txBody>
          <a:bodyPr/>
          <a:lstStyle/>
          <a:p>
            <a:pPr defTabSz="434340">
              <a:lnSpc>
                <a:spcPct val="80000"/>
              </a:lnSpc>
              <a:spcBef>
                <a:spcPts val="500"/>
              </a:spcBef>
              <a:defRPr sz="3200" b="1">
                <a:latin typeface="+mj-lt"/>
                <a:ea typeface="+mj-ea"/>
                <a:cs typeface="+mj-cs"/>
                <a:sym typeface="Helvetica"/>
              </a:defRPr>
            </a:pPr>
            <a:r>
              <a:rPr dirty="0"/>
              <a:t>Some Social Evils Which Hinder Creation of Heaven in Homes and Intuitive Commentary of </a:t>
            </a:r>
            <a:r>
              <a:rPr dirty="0" err="1"/>
              <a:t>Qaw’wam</a:t>
            </a:r>
            <a:br>
              <a:rPr dirty="0"/>
            </a:br>
            <a:br>
              <a:rPr dirty="0"/>
            </a:br>
            <a:r>
              <a:rPr dirty="0"/>
              <a:t>Friday Sermon, February 7, </a:t>
            </a:r>
            <a:r>
              <a:rPr lang="en-US" dirty="0"/>
              <a:t>1986</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3" name="Content Placeholder 8"/>
          <p:cNvSpPr txBox="1"/>
          <p:nvPr/>
        </p:nvSpPr>
        <p:spPr>
          <a:xfrm>
            <a:off x="353702" y="2005793"/>
            <a:ext cx="8477886" cy="3771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42900" indent="-342900">
              <a:spcBef>
                <a:spcPts val="700"/>
              </a:spcBef>
              <a:buSzPct val="100000"/>
              <a:buFont typeface="Arial"/>
              <a:buChar char="•"/>
              <a:defRPr sz="3200"/>
            </a:pPr>
            <a:r>
              <a:t>What is the meaning of Qaw’wam?</a:t>
            </a:r>
          </a:p>
          <a:p>
            <a:pPr marL="342900" indent="-342900">
              <a:spcBef>
                <a:spcPts val="700"/>
              </a:spcBef>
              <a:buSzPct val="100000"/>
              <a:buFont typeface="Arial"/>
              <a:buChar char="•"/>
              <a:defRPr sz="3200"/>
            </a:pPr>
            <a:r>
              <a:t>Who should have the right to be Qaw’wam and why?</a:t>
            </a:r>
          </a:p>
          <a:p>
            <a:pPr marL="342900" indent="-342900">
              <a:spcBef>
                <a:spcPts val="700"/>
              </a:spcBef>
              <a:buSzPct val="100000"/>
              <a:buFont typeface="Arial"/>
              <a:buChar char="•"/>
              <a:defRPr sz="3200"/>
            </a:pPr>
            <a:r>
              <a:t>What is the significance of the attributes of “High" and “Great” used in this verse?</a:t>
            </a:r>
          </a:p>
        </p:txBody>
      </p:sp>
      <p:sp>
        <p:nvSpPr>
          <p:cNvPr id="514" name="TextBox 6"/>
          <p:cNvSpPr txBox="1"/>
          <p:nvPr/>
        </p:nvSpPr>
        <p:spPr>
          <a:xfrm>
            <a:off x="4187011" y="426683"/>
            <a:ext cx="4056813"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6" name="The main purpose of fasting is achieving righteousness by first, being saved from harm and suffering, and secondly, to be saved from sin and evil.…"/>
          <p:cNvSpPr txBox="1">
            <a:spLocks noGrp="1"/>
          </p:cNvSpPr>
          <p:nvPr>
            <p:ph type="body" idx="1"/>
          </p:nvPr>
        </p:nvSpPr>
        <p:spPr>
          <a:xfrm>
            <a:off x="457199" y="1415286"/>
            <a:ext cx="8229601" cy="4525965"/>
          </a:xfrm>
          <a:prstGeom prst="rect">
            <a:avLst/>
          </a:prstGeom>
        </p:spPr>
        <p:txBody>
          <a:bodyPr>
            <a:normAutofit/>
          </a:bodyPr>
          <a:lstStyle/>
          <a:p>
            <a:pPr marL="305178" indent="-305178" defTabSz="406908">
              <a:spcBef>
                <a:spcPts val="600"/>
              </a:spcBef>
              <a:defRPr sz="2800"/>
            </a:pPr>
            <a:r>
              <a:rPr sz="2400" dirty="0" err="1"/>
              <a:t>Qaw’wam</a:t>
            </a:r>
            <a:r>
              <a:rPr sz="2400" dirty="0"/>
              <a:t> means one who manages affairs well; a ruler or governor; one in a position to issue orders</a:t>
            </a:r>
          </a:p>
          <a:p>
            <a:pPr marL="305178" indent="-305178" defTabSz="406908">
              <a:spcBef>
                <a:spcPts val="600"/>
              </a:spcBef>
              <a:defRPr sz="2800"/>
            </a:pPr>
            <a:r>
              <a:rPr sz="2400" dirty="0"/>
              <a:t>It is natural and fair that he who earns and supplies the money should have the final say in the disposal of affairs</a:t>
            </a:r>
          </a:p>
          <a:p>
            <a:pPr marL="305178" indent="-305178" defTabSz="406908">
              <a:spcBef>
                <a:spcPts val="600"/>
              </a:spcBef>
              <a:defRPr sz="2800"/>
            </a:pPr>
            <a:r>
              <a:rPr sz="2400" dirty="0"/>
              <a:t> If they are being considered high in comparison to their wives, there is One who is High and Great above all and He shall call husbands to account for any improper use of qualified authority (Five volume commentary)</a:t>
            </a:r>
          </a:p>
        </p:txBody>
      </p:sp>
      <p:sp>
        <p:nvSpPr>
          <p:cNvPr id="517" name="TextBox 6"/>
          <p:cNvSpPr txBox="1"/>
          <p:nvPr/>
        </p:nvSpPr>
        <p:spPr>
          <a:xfrm>
            <a:off x="5138020" y="415834"/>
            <a:ext cx="2588376"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9" name="TextBox 6"/>
          <p:cNvSpPr txBox="1"/>
          <p:nvPr/>
        </p:nvSpPr>
        <p:spPr>
          <a:xfrm>
            <a:off x="4153665" y="400762"/>
            <a:ext cx="3969302"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defRPr>
            </a:lvl1pPr>
          </a:lstStyle>
          <a:p>
            <a:r>
              <a:rPr dirty="0"/>
              <a:t>Synopsis of the Sermon</a:t>
            </a:r>
          </a:p>
        </p:txBody>
      </p:sp>
      <p:sp>
        <p:nvSpPr>
          <p:cNvPr id="520" name="Title 3"/>
          <p:cNvSpPr txBox="1">
            <a:spLocks noGrp="1"/>
          </p:cNvSpPr>
          <p:nvPr>
            <p:ph type="title"/>
          </p:nvPr>
        </p:nvSpPr>
        <p:spPr>
          <a:xfrm>
            <a:off x="95989" y="1419042"/>
            <a:ext cx="8952022" cy="4578987"/>
          </a:xfrm>
          <a:prstGeom prst="rect">
            <a:avLst/>
          </a:prstGeom>
        </p:spPr>
        <p:txBody>
          <a:bodyPr anchor="t"/>
          <a:lstStyle/>
          <a:p>
            <a:pPr algn="l" defTabSz="448100">
              <a:spcAft>
                <a:spcPts val="600"/>
              </a:spcAft>
              <a:defRPr sz="2000"/>
            </a:pPr>
            <a:r>
              <a:rPr dirty="0"/>
              <a:t>1.	 True and perfect morals can only be learnt from Prophet </a:t>
            </a:r>
            <a:r>
              <a:rPr sz="2000" dirty="0"/>
              <a:t>Muhammad (peace and blessing of Allah be upon him). And</a:t>
            </a:r>
            <a:r>
              <a:rPr dirty="0"/>
              <a:t> the Nations that are not connected with Prophet Muhammad </a:t>
            </a:r>
            <a:r>
              <a:rPr sz="2000" dirty="0"/>
              <a:t>(peace and blessings of Allah be upon him), </a:t>
            </a:r>
            <a:r>
              <a:rPr dirty="0"/>
              <a:t>whether they belong to any Ism, religion or any community, they certainly will have flaws in their basic morality.</a:t>
            </a:r>
            <a:br>
              <a:rPr dirty="0"/>
            </a:br>
            <a:r>
              <a:rPr dirty="0"/>
              <a:t>2.	If we are true followers of Prophet </a:t>
            </a:r>
            <a:r>
              <a:rPr sz="2000" dirty="0"/>
              <a:t>Muhammad (peace and blessing of Allah be upon him), as we claim, no one would be able to raise any finger at any Ahmadi’s morals </a:t>
            </a:r>
            <a:r>
              <a:rPr dirty="0"/>
              <a:t>to point out his crookedness or evil in him. </a:t>
            </a:r>
            <a:br>
              <a:rPr dirty="0"/>
            </a:br>
            <a:r>
              <a:rPr dirty="0"/>
              <a:t>3.	The people of the first generation – the eldest generation, reformation should start from there. Then they should try to teach similar good morals to their sons and daughters, and daughters-in-law and sons-in-law.</a:t>
            </a:r>
            <a:br>
              <a:rPr dirty="0"/>
            </a:br>
            <a:r>
              <a:rPr dirty="0"/>
              <a:t>4.	The core meaning of </a:t>
            </a:r>
            <a:r>
              <a:rPr dirty="0" err="1"/>
              <a:t>Qaw’wam</a:t>
            </a:r>
            <a:r>
              <a:rPr dirty="0"/>
              <a:t>, as described by Promised Messiah </a:t>
            </a:r>
            <a:r>
              <a:rPr sz="1700" dirty="0"/>
              <a:t>(peace be on him)</a:t>
            </a:r>
            <a:r>
              <a:rPr dirty="0"/>
              <a:t>, is that the man’s first and foremost responsibility is to create an environment of happiness in the home. His responsibility is not to correct others by force.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429089"/>
            <a:ext cx="3995440" cy="549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600">
                <a:solidFill>
                  <a:srgbClr val="FFFFFF"/>
                </a:solidFill>
              </a:defRPr>
            </a:lvl1pPr>
          </a:lstStyle>
          <a:p>
            <a:r>
              <a:t>Open Discussion</a:t>
            </a:r>
          </a:p>
        </p:txBody>
      </p:sp>
      <p:sp>
        <p:nvSpPr>
          <p:cNvPr id="523" name="Title 1"/>
          <p:cNvSpPr txBox="1"/>
          <p:nvPr/>
        </p:nvSpPr>
        <p:spPr>
          <a:xfrm>
            <a:off x="779968" y="2402116"/>
            <a:ext cx="7795260"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3600" b="1">
                <a:latin typeface="+mj-lt"/>
                <a:ea typeface="+mj-ea"/>
                <a:cs typeface="+mj-cs"/>
                <a:sym typeface="Helvetica"/>
              </a:defRPr>
            </a:lvl1pPr>
          </a:lstStyle>
          <a:p>
            <a:r>
              <a:rPr dirty="0">
                <a:latin typeface="+mn-lt"/>
              </a:rPr>
              <a:t>As a Nasir, which aspect of this Friday Sermon, can I benefit the most from?</a:t>
            </a:r>
          </a:p>
        </p:txBody>
      </p:sp>
      <p:sp>
        <p:nvSpPr>
          <p:cNvPr id="524" name="TextBox 6"/>
          <p:cNvSpPr txBox="1"/>
          <p:nvPr/>
        </p:nvSpPr>
        <p:spPr>
          <a:xfrm>
            <a:off x="2356261" y="4181207"/>
            <a:ext cx="4642674" cy="601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solidFill>
                  <a:srgbClr val="FF0000"/>
                </a:solidFill>
              </a:defRPr>
            </a:lvl1pPr>
          </a:lstStyle>
          <a:p>
            <a:r>
              <a:rPr dirty="0"/>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1832</Words>
  <Application>Microsoft Macintosh PowerPoint</Application>
  <PresentationFormat>On-screen Show (4:3)</PresentationFormat>
  <Paragraphs>98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American Typewriter</vt:lpstr>
      <vt:lpstr>Arial</vt:lpstr>
      <vt:lpstr>Calibri</vt:lpstr>
      <vt:lpstr>Helvetica</vt:lpstr>
      <vt:lpstr>Helvetica Light</vt:lpstr>
      <vt:lpstr>Hoefler Text</vt:lpstr>
      <vt:lpstr>Palatino</vt:lpstr>
      <vt:lpstr>Verdana</vt:lpstr>
      <vt:lpstr>Office Theme</vt:lpstr>
      <vt:lpstr>PowerPoint Presentation</vt:lpstr>
      <vt:lpstr>AGENDA</vt:lpstr>
      <vt:lpstr>PowerPoint Presentation</vt:lpstr>
      <vt:lpstr>     </vt:lpstr>
      <vt:lpstr>Some Social Evils Which Hinder Creation of Heaven in Homes and Intuitive Commentary of Qaw’wam  Friday Sermon, February 7, 1986</vt:lpstr>
      <vt:lpstr>PowerPoint Presentation</vt:lpstr>
      <vt:lpstr>PowerPoint Presentation</vt:lpstr>
      <vt:lpstr>1.  True and perfect morals can only be learnt from Prophet Muhammad (peace and blessing of Allah be upon him). And the Nations that are not connected with Prophet Muhammad (peace and blessings of Allah be upon him), whether they belong to any Ism, religion or any community, they certainly will have flaws in their basic morality. 2. If we are true followers of Prophet Muhammad (peace and blessing of Allah be upon him), as we claim, no one would be able to raise any finger at any Ahmadi’s morals to point out his crookedness or evil in him.  3. The people of the first generation – the eldest generation, reformation should start from there. Then they should try to teach similar good morals to their sons and daughters, and daughters-in-law and sons-in-law. 4. The core meaning of Qaw’wam, as described by Promised Messiah (peace be on him), is that the man’s first and foremost responsibility is to create an environment of happiness in the home. His responsibility is not to correct others by force. </vt:lpstr>
      <vt:lpstr>PowerPoint Presentation</vt:lpstr>
      <vt:lpstr>PowerPoint Presentation</vt:lpstr>
      <vt:lpstr>PowerPoint Presentation</vt:lpstr>
      <vt:lpstr>PowerPoint Presentation</vt:lpstr>
      <vt:lpstr>1. We should not simply become happy on account of being an Ahmadi and connected to the most perfect human on earth, i.e. Holy Prophet (peace and blessings of Allah be upon him). Our everyday action should reflect it.  2. It is very important to pay attention, very detailed efforts are necessary to correct the atmosphere of our homes. True and perfect morals can only be learnt from Prophet Muhammad (peace and blessing of Allah be upon him).   3. Qaw’wam does not mean, man do whatever he likes to do and control woman by the force of stick. Qaw'wam means man must correct himself because whatever he does women are influenced by their husbands.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2020-07-06T23:18:07Z</dcterms:modified>
</cp:coreProperties>
</file>